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50" r:id="rId2"/>
    <p:sldId id="634" r:id="rId3"/>
    <p:sldId id="324" r:id="rId4"/>
    <p:sldId id="589" r:id="rId5"/>
    <p:sldId id="544" r:id="rId6"/>
    <p:sldId id="563" r:id="rId7"/>
    <p:sldId id="582" r:id="rId8"/>
    <p:sldId id="934" r:id="rId9"/>
    <p:sldId id="933" r:id="rId10"/>
    <p:sldId id="263" r:id="rId11"/>
    <p:sldId id="926" r:id="rId12"/>
    <p:sldId id="577" r:id="rId13"/>
    <p:sldId id="568" r:id="rId14"/>
    <p:sldId id="580" r:id="rId15"/>
    <p:sldId id="927" r:id="rId16"/>
    <p:sldId id="509" r:id="rId17"/>
    <p:sldId id="510" r:id="rId18"/>
    <p:sldId id="508" r:id="rId19"/>
    <p:sldId id="512" r:id="rId20"/>
    <p:sldId id="569" r:id="rId21"/>
    <p:sldId id="942" r:id="rId22"/>
    <p:sldId id="265" r:id="rId23"/>
    <p:sldId id="964" r:id="rId24"/>
    <p:sldId id="958" r:id="rId25"/>
    <p:sldId id="966" r:id="rId26"/>
    <p:sldId id="946" r:id="rId27"/>
    <p:sldId id="262" r:id="rId28"/>
    <p:sldId id="967" r:id="rId29"/>
    <p:sldId id="418" r:id="rId30"/>
    <p:sldId id="947" r:id="rId31"/>
    <p:sldId id="932" r:id="rId32"/>
    <p:sldId id="941" r:id="rId33"/>
    <p:sldId id="574" r:id="rId34"/>
    <p:sldId id="556" r:id="rId35"/>
    <p:sldId id="940" r:id="rId36"/>
    <p:sldId id="955" r:id="rId37"/>
    <p:sldId id="954" r:id="rId38"/>
    <p:sldId id="965" r:id="rId39"/>
    <p:sldId id="938" r:id="rId40"/>
    <p:sldId id="576" r:id="rId41"/>
    <p:sldId id="948" r:id="rId42"/>
    <p:sldId id="96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8E1"/>
    <a:srgbClr val="FFED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3" d="100"/>
          <a:sy n="103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C727D-9C85-D240-A914-714DE4F06738}" type="datetimeFigureOut">
              <a:rPr lang="en-US" smtClean="0"/>
              <a:t>6/20/23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088D7-7A36-3D4E-91A0-BCE6AC709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2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DD71B2C-D23F-A84B-9497-5C828C82E65E}" type="slidenum">
              <a:rPr lang="en-GB" sz="1200">
                <a:solidFill>
                  <a:schemeClr val="tx1"/>
                </a:solidFill>
                <a:latin typeface="Times" charset="0"/>
              </a:rPr>
              <a:pPr/>
              <a:t>4</a:t>
            </a:fld>
            <a:endParaRPr lang="en-GB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5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6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1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0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2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9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2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1309E-3582-A545-ABA5-63B34421D8AB}" type="datetimeFigureOut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00C4-6850-824B-9038-CDF19B94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F0FDCF-4FDB-AB4C-A047-9CBC46A4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2" y="0"/>
            <a:ext cx="85060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9141" y="0"/>
            <a:ext cx="520572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>
                <a:solidFill>
                  <a:srgbClr val="FFFF00"/>
                </a:solidFill>
              </a:rPr>
              <a:t>Hidden Cooling Flows </a:t>
            </a:r>
          </a:p>
          <a:p>
            <a:pPr algn="ctr"/>
            <a:r>
              <a:rPr lang="en-US" sz="4400" i="1">
                <a:solidFill>
                  <a:srgbClr val="FFFF00"/>
                </a:solidFill>
              </a:rPr>
              <a:t>In </a:t>
            </a:r>
          </a:p>
          <a:p>
            <a:pPr algn="ctr"/>
            <a:r>
              <a:rPr lang="en-US" sz="4400" i="1">
                <a:solidFill>
                  <a:srgbClr val="FFFF00"/>
                </a:solidFill>
              </a:rPr>
              <a:t>Clusters of Galaxies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0008" y="4734343"/>
            <a:ext cx="9244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Andy Fabian   </a:t>
            </a:r>
            <a:r>
              <a:rPr lang="en-US" sz="3600" dirty="0" err="1">
                <a:solidFill>
                  <a:schemeClr val="bg1"/>
                </a:solidFill>
              </a:rPr>
              <a:t>IoA</a:t>
            </a:r>
            <a:r>
              <a:rPr lang="en-US" sz="3600" dirty="0">
                <a:solidFill>
                  <a:schemeClr val="bg1"/>
                </a:solidFill>
              </a:rPr>
              <a:t> Cambridge UK  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with Jeremy Sanders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Ciro Pinto, Brian McNamara,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Gary </a:t>
            </a:r>
            <a:r>
              <a:rPr lang="en-US" sz="2400" dirty="0" err="1">
                <a:solidFill>
                  <a:schemeClr val="bg1"/>
                </a:solidFill>
              </a:rPr>
              <a:t>Ferland</a:t>
            </a:r>
            <a:r>
              <a:rPr lang="en-US" sz="2400" dirty="0">
                <a:solidFill>
                  <a:schemeClr val="bg1"/>
                </a:solidFill>
              </a:rPr>
              <a:t> and Stephen Walker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I:MNRAS 515 3336; II:MNRAS 521 1794; III MN in press, arXiv2306.11077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2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E3AA1-1FBD-4A47-818B-0D8F6978D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4" b="21142"/>
          <a:stretch/>
        </p:blipFill>
        <p:spPr>
          <a:xfrm>
            <a:off x="0" y="144150"/>
            <a:ext cx="9064978" cy="2590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D0D234-F99D-184C-B5DE-B24953E0424C}"/>
              </a:ext>
            </a:extLst>
          </p:cNvPr>
          <p:cNvSpPr txBox="1"/>
          <p:nvPr/>
        </p:nvSpPr>
        <p:spPr>
          <a:xfrm>
            <a:off x="3826933" y="27653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1991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4D9A1-5040-E696-CF76-18C88DE6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8" y="3429000"/>
            <a:ext cx="9144000" cy="2424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CEEA04-58E6-0304-6232-25685B10FB53}"/>
              </a:ext>
            </a:extLst>
          </p:cNvPr>
          <p:cNvSpPr txBox="1"/>
          <p:nvPr/>
        </p:nvSpPr>
        <p:spPr>
          <a:xfrm>
            <a:off x="3929525" y="34290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1299262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ADCF-726B-CC4F-9212-B5B0F18D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Hidden Cooling 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613B3-22D7-FA4F-83BD-9CFCC8D88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Cold gas occupying same region as gas emitting soft X-rays</a:t>
            </a:r>
          </a:p>
          <a:p>
            <a:r>
              <a:rPr lang="en-US"/>
              <a:t>Need to (re)consider absorption of soft X-rays by cold gas</a:t>
            </a:r>
          </a:p>
          <a:p>
            <a:r>
              <a:rPr lang="en-US"/>
              <a:t>Use multilayer intrinsic absorption model first used on ROSAT PSPC data by Allen&amp;Fabian97</a:t>
            </a:r>
          </a:p>
          <a:p>
            <a:r>
              <a:rPr lang="en-US"/>
              <a:t>Energy from gas cooling below 1 keV ultimately emitted by dust and gas in FIR +UVOIR</a:t>
            </a:r>
          </a:p>
        </p:txBody>
      </p:sp>
    </p:spTree>
    <p:extLst>
      <p:ext uri="{BB962C8B-B14F-4D97-AF65-F5344CB8AC3E}">
        <p14:creationId xmlns:p14="http://schemas.microsoft.com/office/powerpoint/2010/main" val="6601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E2820-C777-1145-8375-5F7E1B6E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0"/>
            <a:ext cx="6629401" cy="3103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0D2DF9-24D7-1741-AC03-328974D3A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2" y="3208711"/>
            <a:ext cx="3627978" cy="1321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6C803-CC94-0E45-A3BC-B3A9E742AD73}"/>
              </a:ext>
            </a:extLst>
          </p:cNvPr>
          <p:cNvSpPr txBox="1"/>
          <p:nvPr/>
        </p:nvSpPr>
        <p:spPr>
          <a:xfrm>
            <a:off x="391162" y="4577380"/>
            <a:ext cx="36794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Crawford &amp; Fabian 1992</a:t>
            </a:r>
          </a:p>
          <a:p>
            <a:r>
              <a:rPr lang="en-US" sz="2400"/>
              <a:t>Allen &amp; Fabian 97   ROSAT</a:t>
            </a:r>
          </a:p>
          <a:p>
            <a:r>
              <a:rPr lang="en-US" sz="2400"/>
              <a:t>Allen 00                    ASCA</a:t>
            </a:r>
          </a:p>
          <a:p>
            <a:r>
              <a:rPr lang="en-US" sz="2400"/>
              <a:t>Liu, Fabian+22         XMM</a:t>
            </a:r>
          </a:p>
          <a:p>
            <a:r>
              <a:rPr lang="en-US" sz="2400"/>
              <a:t>Also Werner+13, Walker+15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FE4617-A770-394D-807A-F801FC74D40B}"/>
              </a:ext>
            </a:extLst>
          </p:cNvPr>
          <p:cNvCxnSpPr>
            <a:cxnSpLocks/>
          </p:cNvCxnSpPr>
          <p:nvPr/>
        </p:nvCxnSpPr>
        <p:spPr>
          <a:xfrm>
            <a:off x="5355771" y="3740727"/>
            <a:ext cx="0" cy="2101933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AFDFB7-A459-7741-BF4B-E6A2C14E4BDA}"/>
              </a:ext>
            </a:extLst>
          </p:cNvPr>
          <p:cNvSpPr txBox="1"/>
          <p:nvPr/>
        </p:nvSpPr>
        <p:spPr>
          <a:xfrm>
            <a:off x="5163250" y="341846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N</a:t>
            </a:r>
            <a:r>
              <a:rPr lang="en-US" baseline="-25000" err="1"/>
              <a:t>t</a:t>
            </a:r>
            <a:endParaRPr lang="en-US" baseline="-25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B68D0-1B19-BF44-8F11-943041253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677" y="3103622"/>
            <a:ext cx="4698998" cy="375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34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AD00F7-B35B-4B49-A7D5-12B130798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" t="7914" r="5819"/>
          <a:stretch/>
        </p:blipFill>
        <p:spPr>
          <a:xfrm rot="5400000">
            <a:off x="765810" y="3669316"/>
            <a:ext cx="3255491" cy="3058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15FA8-B700-994D-8384-B0AF1E0AC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5" t="7914" r="5475"/>
          <a:stretch/>
        </p:blipFill>
        <p:spPr>
          <a:xfrm rot="5400000">
            <a:off x="701846" y="469638"/>
            <a:ext cx="3411687" cy="3029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E911F4-A78E-5C4A-9769-03CED5EE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6" t="8513" r="3296" b="3993"/>
          <a:stretch/>
        </p:blipFill>
        <p:spPr>
          <a:xfrm rot="5400000">
            <a:off x="4951753" y="-7538"/>
            <a:ext cx="2940956" cy="3700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3B1311-C195-2040-85AF-E38A03FB5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2" t="8986" r="5759" b="3145"/>
          <a:stretch/>
        </p:blipFill>
        <p:spPr>
          <a:xfrm rot="5400000">
            <a:off x="4882805" y="3145554"/>
            <a:ext cx="2964553" cy="3814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E181FE-8AA8-484A-8B75-590F2A473D49}"/>
              </a:ext>
            </a:extLst>
          </p:cNvPr>
          <p:cNvSpPr txBox="1"/>
          <p:nvPr/>
        </p:nvSpPr>
        <p:spPr>
          <a:xfrm>
            <a:off x="3270188" y="49049"/>
            <a:ext cx="2146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Centaurus</a:t>
            </a:r>
            <a:r>
              <a:rPr lang="en-US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B8A0D5-4B8A-504E-B61F-0D802D494519}"/>
              </a:ext>
            </a:extLst>
          </p:cNvPr>
          <p:cNvSpPr txBox="1"/>
          <p:nvPr/>
        </p:nvSpPr>
        <p:spPr>
          <a:xfrm>
            <a:off x="3558644" y="3299217"/>
            <a:ext cx="1467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Perseus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70B6E8-A5DD-CE43-B58E-B51DDE2A812B}"/>
              </a:ext>
            </a:extLst>
          </p:cNvPr>
          <p:cNvSpPr txBox="1"/>
          <p:nvPr/>
        </p:nvSpPr>
        <p:spPr>
          <a:xfrm>
            <a:off x="6958013" y="247173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M~15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D8C721-B6E7-CB49-A345-AFAFE3A7A299}"/>
              </a:ext>
            </a:extLst>
          </p:cNvPr>
          <p:cNvSpPr txBox="1"/>
          <p:nvPr/>
        </p:nvSpPr>
        <p:spPr>
          <a:xfrm>
            <a:off x="7100888" y="424338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M~80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3FF70-C440-B241-AF52-8ABA7AFEFBE5}"/>
              </a:ext>
            </a:extLst>
          </p:cNvPr>
          <p:cNvSpPr txBox="1"/>
          <p:nvPr/>
        </p:nvSpPr>
        <p:spPr>
          <a:xfrm>
            <a:off x="7024146" y="2287072"/>
            <a:ext cx="29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8FCE8F-1745-7E4C-8E68-38732730736E}"/>
              </a:ext>
            </a:extLst>
          </p:cNvPr>
          <p:cNvSpPr txBox="1"/>
          <p:nvPr/>
        </p:nvSpPr>
        <p:spPr>
          <a:xfrm>
            <a:off x="7173902" y="3996924"/>
            <a:ext cx="2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CB3FFF-84E7-384B-8D08-E8FB4E9BF2F3}"/>
              </a:ext>
            </a:extLst>
          </p:cNvPr>
          <p:cNvSpPr txBox="1"/>
          <p:nvPr/>
        </p:nvSpPr>
        <p:spPr>
          <a:xfrm>
            <a:off x="6631849" y="3066951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22</a:t>
            </a:r>
            <a:r>
              <a:rPr lang="en-US" sz="1600"/>
              <a:t> cm</a:t>
            </a:r>
            <a:r>
              <a:rPr lang="en-US" sz="1600" baseline="30000"/>
              <a:t>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98F8B-62AC-9143-95A8-085C655CDA26}"/>
              </a:ext>
            </a:extLst>
          </p:cNvPr>
          <p:cNvSpPr txBox="1"/>
          <p:nvPr/>
        </p:nvSpPr>
        <p:spPr>
          <a:xfrm>
            <a:off x="361244" y="6508164"/>
            <a:ext cx="17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HCFI  Fabian+22a</a:t>
            </a:r>
          </a:p>
        </p:txBody>
      </p:sp>
    </p:spTree>
    <p:extLst>
      <p:ext uri="{BB962C8B-B14F-4D97-AF65-F5344CB8AC3E}">
        <p14:creationId xmlns:p14="http://schemas.microsoft.com/office/powerpoint/2010/main" val="92373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E9911-F91C-BB4D-B8BC-44472BA0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07" y="0"/>
            <a:ext cx="3553113" cy="2851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7B11A-4072-7349-852E-0FF5085F3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32" y="3428999"/>
            <a:ext cx="3401151" cy="3209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A0645-BE59-8745-B30E-418AA8CC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30" y="3598694"/>
            <a:ext cx="3632638" cy="321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467AE-BE3E-0346-AE5D-A8F4A99A0D1F}"/>
              </a:ext>
            </a:extLst>
          </p:cNvPr>
          <p:cNvSpPr txBox="1"/>
          <p:nvPr/>
        </p:nvSpPr>
        <p:spPr>
          <a:xfrm>
            <a:off x="2697445" y="2851719"/>
            <a:ext cx="3517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Far Infrared    Mittal+11,12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Perseus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98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8839-6528-9444-84BF-0BE8C9D8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Will too much gas accumulate?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A0723-BAF4-4C4E-A6FA-D71085F6E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Maybe (In 1 </a:t>
            </a:r>
            <a:r>
              <a:rPr lang="en-US" dirty="0" err="1"/>
              <a:t>Gyr</a:t>
            </a:r>
            <a:r>
              <a:rPr lang="en-US" dirty="0"/>
              <a:t>, ~10</a:t>
            </a:r>
            <a:r>
              <a:rPr lang="en-US" baseline="30000" dirty="0"/>
              <a:t>10</a:t>
            </a:r>
            <a:r>
              <a:rPr lang="en-US" dirty="0"/>
              <a:t>Msun in Cen, ~10</a:t>
            </a:r>
            <a:r>
              <a:rPr lang="en-US" baseline="30000" dirty="0"/>
              <a:t>11</a:t>
            </a:r>
            <a:r>
              <a:rPr lang="en-US" dirty="0"/>
              <a:t> in Per)</a:t>
            </a:r>
          </a:p>
          <a:p>
            <a:r>
              <a:rPr lang="en-US" dirty="0"/>
              <a:t>What is too much?</a:t>
            </a:r>
          </a:p>
          <a:p>
            <a:r>
              <a:rPr lang="en-US" dirty="0"/>
              <a:t>There is a lot of cold gas observed in many CC (10</a:t>
            </a:r>
            <a:r>
              <a:rPr lang="en-US" baseline="30000" dirty="0"/>
              <a:t>8</a:t>
            </a:r>
            <a:r>
              <a:rPr lang="en-US" dirty="0"/>
              <a:t>-10</a:t>
            </a:r>
            <a:r>
              <a:rPr lang="en-US" baseline="30000" dirty="0"/>
              <a:t>11</a:t>
            </a:r>
            <a:r>
              <a:rPr lang="en-US" dirty="0"/>
              <a:t>Msun)</a:t>
            </a:r>
          </a:p>
          <a:p>
            <a:r>
              <a:rPr lang="en-US" dirty="0">
                <a:solidFill>
                  <a:srgbClr val="FF0000"/>
                </a:solidFill>
              </a:rPr>
              <a:t>Speculate: </a:t>
            </a:r>
            <a:r>
              <a:rPr lang="en-US" dirty="0"/>
              <a:t>perhaps there is more in the form of ultracold clouds (&lt;5K?)</a:t>
            </a:r>
          </a:p>
          <a:p>
            <a:r>
              <a:rPr lang="en-US" dirty="0"/>
              <a:t>Bubble shocks </a:t>
            </a:r>
            <a:r>
              <a:rPr lang="en-US" dirty="0">
                <a:solidFill>
                  <a:srgbClr val="FF0000"/>
                </a:solidFill>
              </a:rPr>
              <a:t>destroy</a:t>
            </a:r>
            <a:r>
              <a:rPr lang="en-US" dirty="0"/>
              <a:t> clouds and drag gas outward, regulating total central cooled gas mass</a:t>
            </a:r>
          </a:p>
          <a:p>
            <a:r>
              <a:rPr lang="en-US" dirty="0">
                <a:solidFill>
                  <a:srgbClr val="FF0000"/>
                </a:solidFill>
              </a:rPr>
              <a:t>Low mass star formation</a:t>
            </a:r>
            <a:r>
              <a:rPr lang="en-US" dirty="0"/>
              <a:t>? High gas pressure lowers Jeans mass: </a:t>
            </a:r>
            <a:r>
              <a:rPr lang="en-US" sz="2400" dirty="0"/>
              <a:t>Jura 1977; Fabian+82; Ferland+94…  </a:t>
            </a:r>
            <a:r>
              <a:rPr lang="en-US" dirty="0"/>
              <a:t>Bottom-heavy IMF </a:t>
            </a:r>
            <a:r>
              <a:rPr lang="en-US" sz="2400" dirty="0"/>
              <a:t>van Dokkum+10, Oldham+Auger18</a:t>
            </a:r>
            <a:r>
              <a:rPr lang="en-US" dirty="0"/>
              <a:t> (M87)</a:t>
            </a:r>
          </a:p>
        </p:txBody>
      </p:sp>
    </p:spTree>
    <p:extLst>
      <p:ext uri="{BB962C8B-B14F-4D97-AF65-F5344CB8AC3E}">
        <p14:creationId xmlns:p14="http://schemas.microsoft.com/office/powerpoint/2010/main" val="61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21507" name="Content Placeholder 3" descr="figure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0"/>
            <a:ext cx="6286500" cy="6897688"/>
          </a:xfrm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319041" y="4433887"/>
            <a:ext cx="15039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HST  </a:t>
            </a:r>
          </a:p>
          <a:p>
            <a:pPr algn="ctr" eaLnBrk="1" hangingPunct="1"/>
            <a:r>
              <a:rPr lang="en-GB" sz="2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Fabian+08</a:t>
            </a:r>
            <a:endParaRPr lang="en-GB" sz="28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7281E3-B187-3147-8D05-1927AB006297}"/>
                  </a:ext>
                </a:extLst>
              </p:cNvPr>
              <p:cNvSpPr txBox="1"/>
              <p:nvPr/>
            </p:nvSpPr>
            <p:spPr>
              <a:xfrm>
                <a:off x="585722" y="584528"/>
                <a:ext cx="14523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28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band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F7281E3-B187-3147-8D05-1927AB00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22" y="584528"/>
                <a:ext cx="1452321" cy="523220"/>
              </a:xfrm>
              <a:prstGeom prst="rect">
                <a:avLst/>
              </a:prstGeom>
              <a:blipFill>
                <a:blip r:embed="rId3"/>
                <a:stretch>
                  <a:fillRect l="-8403" t="-11628" r="-672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57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44034" name="Content Placeholder 3" descr="cover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54861" r="12912" b="11285"/>
          <a:stretch>
            <a:fillRect/>
          </a:stretch>
        </p:blipFill>
        <p:spPr>
          <a:xfrm>
            <a:off x="0" y="0"/>
            <a:ext cx="9486900" cy="6858000"/>
          </a:xfrm>
        </p:spPr>
      </p:pic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101381" y="5383033"/>
            <a:ext cx="9385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spectrum of these filaments is unlike anything in the Galaxy, </a:t>
            </a:r>
          </a:p>
          <a:p>
            <a:pPr algn="ctr" eaLnBrk="1" hangingPunct="1"/>
            <a:r>
              <a:rPr lang="en-GB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 Crab. Due to energetic particles (Ferland+08/9) </a:t>
            </a:r>
          </a:p>
          <a:p>
            <a:pPr algn="ctr" eaLnBrk="1" hangingPunct="1"/>
            <a:r>
              <a:rPr lang="en-GB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 irradiation by absorbed soft X-ray spectrum (Polles+21).</a:t>
            </a:r>
            <a:endParaRPr lang="en-GB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80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Screen shot 2012-08-15 at 16.31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1489" r="31676" b="13910"/>
          <a:stretch/>
        </p:blipFill>
        <p:spPr bwMode="auto">
          <a:xfrm>
            <a:off x="0" y="-30592"/>
            <a:ext cx="9144000" cy="60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862" y="6280687"/>
            <a:ext cx="1476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Lim+12</a:t>
            </a:r>
          </a:p>
        </p:txBody>
      </p:sp>
    </p:spTree>
    <p:extLst>
      <p:ext uri="{BB962C8B-B14F-4D97-AF65-F5344CB8AC3E}">
        <p14:creationId xmlns:p14="http://schemas.microsoft.com/office/powerpoint/2010/main" val="187517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mic Sans MS" charset="0"/>
            </a:endParaRPr>
          </a:p>
        </p:txBody>
      </p:sp>
      <p:pic>
        <p:nvPicPr>
          <p:cNvPr id="95234" name="Picture 3" descr="salome_1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013" y="-458788"/>
            <a:ext cx="6911976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242211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5x10</a:t>
            </a:r>
            <a:r>
              <a:rPr lang="en-US" sz="2800" baseline="30000"/>
              <a:t>10 </a:t>
            </a:r>
            <a:r>
              <a:rPr lang="en-US" sz="2800" err="1"/>
              <a:t>M</a:t>
            </a:r>
            <a:r>
              <a:rPr lang="en-US" sz="2800" baseline="-25000" err="1"/>
              <a:t>sun</a:t>
            </a:r>
            <a:endParaRPr lang="en-US" sz="2800" baseline="-25000"/>
          </a:p>
          <a:p>
            <a:r>
              <a:rPr lang="en-US" sz="2800"/>
              <a:t>cold gas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21752"/>
            <a:ext cx="225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Salome+06,10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E3D90-469C-564D-83AB-BE2B297089CA}"/>
              </a:ext>
            </a:extLst>
          </p:cNvPr>
          <p:cNvSpPr txBox="1"/>
          <p:nvPr/>
        </p:nvSpPr>
        <p:spPr>
          <a:xfrm>
            <a:off x="6923843" y="274638"/>
            <a:ext cx="2278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 from IRAM</a:t>
            </a:r>
          </a:p>
        </p:txBody>
      </p:sp>
    </p:spTree>
    <p:extLst>
      <p:ext uri="{BB962C8B-B14F-4D97-AF65-F5344CB8AC3E}">
        <p14:creationId xmlns:p14="http://schemas.microsoft.com/office/powerpoint/2010/main" val="336261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surface brightness of typical clusters of galaxies</a:t>
            </a:r>
          </a:p>
        </p:txBody>
      </p:sp>
      <p:pic>
        <p:nvPicPr>
          <p:cNvPr id="19459" name="Content Placeholder 3" descr="swa_a478_coma_lu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57313"/>
            <a:ext cx="9144000" cy="491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E58F7-99DD-894A-BAA0-0151E2FF024E}"/>
              </a:ext>
            </a:extLst>
          </p:cNvPr>
          <p:cNvSpPr txBox="1"/>
          <p:nvPr/>
        </p:nvSpPr>
        <p:spPr>
          <a:xfrm>
            <a:off x="1591733" y="6352529"/>
            <a:ext cx="622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Cool Core                                            Non Cool Core</a:t>
            </a:r>
          </a:p>
        </p:txBody>
      </p:sp>
    </p:spTree>
    <p:extLst>
      <p:ext uri="{BB962C8B-B14F-4D97-AF65-F5344CB8AC3E}">
        <p14:creationId xmlns:p14="http://schemas.microsoft.com/office/powerpoint/2010/main" val="1017465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DE7CE-70F0-6E4C-B5AC-4C223C56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237" y="3584286"/>
            <a:ext cx="3273714" cy="3273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54F03-1DEB-3946-88DF-5AE55C4E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37" y="155285"/>
            <a:ext cx="3273714" cy="3273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0E7EA-69AA-7A4D-A910-3B80AEB3A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4" y="155285"/>
            <a:ext cx="3273715" cy="3273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DBCC8D-BE4A-604F-929B-0D73EFD444AD}"/>
              </a:ext>
            </a:extLst>
          </p:cNvPr>
          <p:cNvSpPr txBox="1"/>
          <p:nvPr/>
        </p:nvSpPr>
        <p:spPr>
          <a:xfrm>
            <a:off x="294867" y="4165600"/>
            <a:ext cx="42771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How cold can clouds go?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3K?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3A9F1-E057-5541-963C-4DC20692331B}"/>
              </a:ext>
            </a:extLst>
          </p:cNvPr>
          <p:cNvSpPr txBox="1"/>
          <p:nvPr/>
        </p:nvSpPr>
        <p:spPr>
          <a:xfrm>
            <a:off x="627732" y="6041497"/>
            <a:ext cx="138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G </a:t>
            </a:r>
            <a:r>
              <a:rPr lang="en-US" sz="2400" err="1"/>
              <a:t>Ferland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420AE-A37E-9441-8755-6C16197B1F69}"/>
              </a:ext>
            </a:extLst>
          </p:cNvPr>
          <p:cNvSpPr txBox="1"/>
          <p:nvPr/>
        </p:nvSpPr>
        <p:spPr>
          <a:xfrm>
            <a:off x="5991367" y="69603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Cooling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020436-34E6-094F-BCCA-1CD13015F908}"/>
              </a:ext>
            </a:extLst>
          </p:cNvPr>
          <p:cNvSpPr txBox="1"/>
          <p:nvPr/>
        </p:nvSpPr>
        <p:spPr>
          <a:xfrm>
            <a:off x="1637730" y="1038915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Emission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F31EE5-4B0C-4240-A110-544AB6945F66}"/>
              </a:ext>
            </a:extLst>
          </p:cNvPr>
          <p:cNvSpPr txBox="1"/>
          <p:nvPr/>
        </p:nvSpPr>
        <p:spPr>
          <a:xfrm>
            <a:off x="4572000" y="142281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30 </a:t>
            </a:r>
            <a:r>
              <a:rPr lang="en-US" err="1"/>
              <a:t>yr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85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6232-62B6-854A-8D37-981010A77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159418"/>
            <a:ext cx="8082844" cy="2224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6D0D1-98EA-C943-94AE-B9C2F50B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4" y="2383972"/>
            <a:ext cx="8082844" cy="2223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D0F0E-967D-A64C-8894-207228085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" y="4711991"/>
            <a:ext cx="7845777" cy="2119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B67FC9-F3A3-0C49-A8B4-97BA9419A029}"/>
              </a:ext>
            </a:extLst>
          </p:cNvPr>
          <p:cNvSpPr txBox="1"/>
          <p:nvPr/>
        </p:nvSpPr>
        <p:spPr>
          <a:xfrm>
            <a:off x="3138311" y="50799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Mdot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AC557-A6AB-0648-A289-649686457179}"/>
              </a:ext>
            </a:extLst>
          </p:cNvPr>
          <p:cNvSpPr txBox="1"/>
          <p:nvPr/>
        </p:nvSpPr>
        <p:spPr>
          <a:xfrm>
            <a:off x="4921956" y="2146913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</a:t>
            </a:r>
            <a:r>
              <a:rPr lang="en-US" baseline="-25000"/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1010B-4F61-D94D-A261-A3D01C1E7611}"/>
              </a:ext>
            </a:extLst>
          </p:cNvPr>
          <p:cNvSpPr txBox="1"/>
          <p:nvPr/>
        </p:nvSpPr>
        <p:spPr>
          <a:xfrm>
            <a:off x="6412089" y="2171510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Covering fraction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FE1FC8-D13F-D94E-81A2-54986F21230E}"/>
              </a:ext>
            </a:extLst>
          </p:cNvPr>
          <p:cNvSpPr txBox="1"/>
          <p:nvPr/>
        </p:nvSpPr>
        <p:spPr>
          <a:xfrm>
            <a:off x="1695800" y="375726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Group N5044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BCEA5-F878-384D-AF65-C710B953FFF4}"/>
              </a:ext>
            </a:extLst>
          </p:cNvPr>
          <p:cNvSpPr txBox="1"/>
          <p:nvPr/>
        </p:nvSpPr>
        <p:spPr>
          <a:xfrm>
            <a:off x="2417055" y="260028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A262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2D5E51-A0FB-F84B-B7E0-E1F5F26AB528}"/>
              </a:ext>
            </a:extLst>
          </p:cNvPr>
          <p:cNvSpPr txBox="1"/>
          <p:nvPr/>
        </p:nvSpPr>
        <p:spPr>
          <a:xfrm>
            <a:off x="2300035" y="495582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A2052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53148-4111-3544-84A8-4BA9FA56D457}"/>
              </a:ext>
            </a:extLst>
          </p:cNvPr>
          <p:cNvSpPr txBox="1"/>
          <p:nvPr/>
        </p:nvSpPr>
        <p:spPr>
          <a:xfrm>
            <a:off x="1061155" y="4288725"/>
            <a:ext cx="740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Hidden Cooling Flows are common</a:t>
            </a:r>
          </a:p>
        </p:txBody>
      </p:sp>
    </p:spTree>
    <p:extLst>
      <p:ext uri="{BB962C8B-B14F-4D97-AF65-F5344CB8AC3E}">
        <p14:creationId xmlns:p14="http://schemas.microsoft.com/office/powerpoint/2010/main" val="1866803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697AA-8ED8-594D-AAE3-4A752713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6" r="3585" b="7513"/>
          <a:stretch/>
        </p:blipFill>
        <p:spPr>
          <a:xfrm>
            <a:off x="3717390" y="3407840"/>
            <a:ext cx="2966916" cy="2885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F8D31-0AA1-B245-B4B5-C367D85C1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39" b="5980"/>
          <a:stretch/>
        </p:blipFill>
        <p:spPr>
          <a:xfrm>
            <a:off x="102732" y="171567"/>
            <a:ext cx="3385535" cy="3236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0BB48D-2369-0D43-BDBF-E854AEA0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62" r="4423"/>
          <a:stretch/>
        </p:blipFill>
        <p:spPr>
          <a:xfrm>
            <a:off x="3572928" y="380816"/>
            <a:ext cx="3111378" cy="3030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BFEA4-A438-D44D-80C7-F6C257AEF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4" t="2184" r="4314" b="9746"/>
          <a:stretch/>
        </p:blipFill>
        <p:spPr>
          <a:xfrm>
            <a:off x="688622" y="3867007"/>
            <a:ext cx="2652889" cy="2288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51ADE8-8C11-AD46-9654-D20596B3784A}"/>
              </a:ext>
            </a:extLst>
          </p:cNvPr>
          <p:cNvSpPr txBox="1"/>
          <p:nvPr/>
        </p:nvSpPr>
        <p:spPr>
          <a:xfrm>
            <a:off x="1246032" y="3291849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NGC5044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1DE75-CFF0-0241-8EC3-6786A682ECC5}"/>
              </a:ext>
            </a:extLst>
          </p:cNvPr>
          <p:cNvSpPr txBox="1"/>
          <p:nvPr/>
        </p:nvSpPr>
        <p:spPr>
          <a:xfrm>
            <a:off x="4397086" y="303850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A262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4D49B-6CE2-7B4C-BC30-44695DD3D0E9}"/>
              </a:ext>
            </a:extLst>
          </p:cNvPr>
          <p:cNvSpPr txBox="1"/>
          <p:nvPr/>
        </p:nvSpPr>
        <p:spPr>
          <a:xfrm>
            <a:off x="1246032" y="6223907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SERSIC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799F72-AF84-C84C-B066-637C19F23624}"/>
              </a:ext>
            </a:extLst>
          </p:cNvPr>
          <p:cNvSpPr txBox="1"/>
          <p:nvPr/>
        </p:nvSpPr>
        <p:spPr>
          <a:xfrm>
            <a:off x="4564173" y="622390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A2052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0B418-248A-A14A-8367-763907A03DA6}"/>
              </a:ext>
            </a:extLst>
          </p:cNvPr>
          <p:cNvSpPr txBox="1"/>
          <p:nvPr/>
        </p:nvSpPr>
        <p:spPr>
          <a:xfrm>
            <a:off x="6628695" y="4657176"/>
            <a:ext cx="251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HST images of cores</a:t>
            </a:r>
          </a:p>
          <a:p>
            <a:pPr algn="ctr"/>
            <a:r>
              <a:rPr lang="en-US" sz="2000"/>
              <a:t>note patchy extinction</a:t>
            </a:r>
          </a:p>
        </p:txBody>
      </p:sp>
    </p:spTree>
    <p:extLst>
      <p:ext uri="{BB962C8B-B14F-4D97-AF65-F5344CB8AC3E}">
        <p14:creationId xmlns:p14="http://schemas.microsoft.com/office/powerpoint/2010/main" val="1459018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F16D1-71E1-E148-BB40-8E672F935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" y="0"/>
            <a:ext cx="90026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772343-1AD2-454E-A2B3-390578A0F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" y="0"/>
            <a:ext cx="90026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3F4BF-D50B-754F-B979-9F2977BA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35" y="3161840"/>
            <a:ext cx="2798284" cy="1509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ACEF9-45C8-5145-84FB-62E91BC3FE67}"/>
              </a:ext>
            </a:extLst>
          </p:cNvPr>
          <p:cNvSpPr txBox="1"/>
          <p:nvPr/>
        </p:nvSpPr>
        <p:spPr>
          <a:xfrm>
            <a:off x="3935351" y="0"/>
            <a:ext cx="12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Fabian+23b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2BB1D-9A58-7B4D-AD9C-A731B10D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406" y="3166977"/>
            <a:ext cx="1448671" cy="15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42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51323-0406-5148-9C68-60B8CF39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0" y="0"/>
            <a:ext cx="76007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66E43-DFDD-731A-F40F-9ECA8B8D8F6F}"/>
              </a:ext>
            </a:extLst>
          </p:cNvPr>
          <p:cNvSpPr txBox="1"/>
          <p:nvPr/>
        </p:nvSpPr>
        <p:spPr>
          <a:xfrm>
            <a:off x="7742712" y="498764"/>
            <a:ext cx="96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–</a:t>
            </a:r>
          </a:p>
          <a:p>
            <a:r>
              <a:rPr lang="en-US" dirty="0"/>
              <a:t>Classical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84640-B582-54DE-6248-18613D253448}"/>
              </a:ext>
            </a:extLst>
          </p:cNvPr>
          <p:cNvSpPr txBox="1"/>
          <p:nvPr/>
        </p:nvSpPr>
        <p:spPr>
          <a:xfrm>
            <a:off x="7779842" y="1911928"/>
            <a:ext cx="711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–</a:t>
            </a:r>
          </a:p>
          <a:p>
            <a:r>
              <a:rPr lang="en-US" dirty="0">
                <a:solidFill>
                  <a:srgbClr val="FF0000"/>
                </a:solidFill>
              </a:rPr>
              <a:t>HCF</a:t>
            </a:r>
          </a:p>
        </p:txBody>
      </p:sp>
    </p:spTree>
    <p:extLst>
      <p:ext uri="{BB962C8B-B14F-4D97-AF65-F5344CB8AC3E}">
        <p14:creationId xmlns:p14="http://schemas.microsoft.com/office/powerpoint/2010/main" val="28262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FDB8-D362-4C43-AF4E-52E978CA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Growth of Central Black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612DB-2889-E540-ACD6-11761B0DC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How much accretes into central black hole?</a:t>
            </a:r>
          </a:p>
          <a:p>
            <a:r>
              <a:rPr lang="en-US" dirty="0"/>
              <a:t>Gravitational torques act on substellar objects collapsed from very cold clouds, then swallowed whole, </a:t>
            </a:r>
            <a:r>
              <a:rPr lang="en-US" dirty="0" err="1"/>
              <a:t>i.e</a:t>
            </a:r>
            <a:r>
              <a:rPr lang="en-US" dirty="0"/>
              <a:t> invisibly.</a:t>
            </a:r>
          </a:p>
          <a:p>
            <a:r>
              <a:rPr lang="en-US" dirty="0"/>
              <a:t>Explain why so many of most massive BH are at the </a:t>
            </a:r>
            <a:r>
              <a:rPr lang="en-US" dirty="0" err="1"/>
              <a:t>centres</a:t>
            </a:r>
            <a:r>
              <a:rPr lang="en-US" dirty="0"/>
              <a:t> of clusters?</a:t>
            </a:r>
          </a:p>
          <a:p>
            <a:r>
              <a:rPr lang="en-US" dirty="0"/>
              <a:t>Like Holm 15A in A85 of 4x10</a:t>
            </a:r>
            <a:r>
              <a:rPr lang="en-US" baseline="30000" dirty="0"/>
              <a:t>10</a:t>
            </a:r>
            <a:r>
              <a:rPr lang="en-US" dirty="0"/>
              <a:t>M</a:t>
            </a:r>
            <a:r>
              <a:rPr lang="en-US" baseline="-25000" dirty="0"/>
              <a:t>sun </a:t>
            </a:r>
            <a:r>
              <a:rPr lang="en-US" dirty="0"/>
              <a:t>(Mehrgan+19)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9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D830E-393F-504C-86C4-1B126A2FD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63"/>
            <a:ext cx="9144000" cy="6735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95D8AD-1719-8944-87BD-3D94A67BFC29}"/>
              </a:ext>
            </a:extLst>
          </p:cNvPr>
          <p:cNvSpPr txBox="1"/>
          <p:nvPr/>
        </p:nvSpPr>
        <p:spPr>
          <a:xfrm>
            <a:off x="731520" y="5936566"/>
            <a:ext cx="273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Centaurus in optical </a:t>
            </a:r>
          </a:p>
        </p:txBody>
      </p:sp>
    </p:spTree>
    <p:extLst>
      <p:ext uri="{BB962C8B-B14F-4D97-AF65-F5344CB8AC3E}">
        <p14:creationId xmlns:p14="http://schemas.microsoft.com/office/powerpoint/2010/main" val="834220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711BC-ADFE-144A-86F7-4A21B9F7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708"/>
            <a:ext cx="9144000" cy="4074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6298E-458B-B645-9EEC-8B7CD9D778CD}"/>
              </a:ext>
            </a:extLst>
          </p:cNvPr>
          <p:cNvSpPr txBox="1"/>
          <p:nvPr/>
        </p:nvSpPr>
        <p:spPr>
          <a:xfrm>
            <a:off x="1166260" y="5751370"/>
            <a:ext cx="681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</a:rPr>
              <a:t>RXJ1532  z=0.35                                      RXJ1931  z=0.36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C50A2-2A14-AC46-B333-36AAB9FD6DAB}"/>
              </a:ext>
            </a:extLst>
          </p:cNvPr>
          <p:cNvSpPr txBox="1"/>
          <p:nvPr/>
        </p:nvSpPr>
        <p:spPr>
          <a:xfrm>
            <a:off x="3426106" y="520060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25kpc</a:t>
            </a:r>
          </a:p>
        </p:txBody>
      </p:sp>
    </p:spTree>
    <p:extLst>
      <p:ext uri="{BB962C8B-B14F-4D97-AF65-F5344CB8AC3E}">
        <p14:creationId xmlns:p14="http://schemas.microsoft.com/office/powerpoint/2010/main" val="1238196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3D2F-F0A7-9541-AB67-CA04BF86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Absorption of nucleus by cold clouds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0B7AD-EF11-A440-AF50-FA666443B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9819" y="1166018"/>
            <a:ext cx="4404005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6FE54-77C7-A340-8B27-57B215B37B0F}"/>
              </a:ext>
            </a:extLst>
          </p:cNvPr>
          <p:cNvSpPr txBox="1"/>
          <p:nvPr/>
        </p:nvSpPr>
        <p:spPr>
          <a:xfrm>
            <a:off x="467049" y="2533880"/>
            <a:ext cx="3152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/>
              <a:t>Blueshifted</a:t>
            </a:r>
            <a:r>
              <a:rPr lang="en-US" sz="2400"/>
              <a:t> absorption </a:t>
            </a:r>
          </a:p>
          <a:p>
            <a:r>
              <a:rPr lang="en-US" sz="2400"/>
              <a:t>seen in some cool cores</a:t>
            </a:r>
          </a:p>
          <a:p>
            <a:r>
              <a:rPr lang="en-US" sz="2400"/>
              <a:t>(Rose+23).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3209A-00A4-414F-B115-7BA20A41BD2D}"/>
              </a:ext>
            </a:extLst>
          </p:cNvPr>
          <p:cNvSpPr txBox="1"/>
          <p:nvPr/>
        </p:nvSpPr>
        <p:spPr>
          <a:xfrm>
            <a:off x="251073" y="5839869"/>
            <a:ext cx="8641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Many cool core nuclei either intrinsically weak or absorbed in X-rays</a:t>
            </a:r>
          </a:p>
          <a:p>
            <a:pPr algn="ctr"/>
            <a:r>
              <a:rPr lang="en-US" sz="2400"/>
              <a:t> (Hlavacek-Larrondo+11).</a:t>
            </a:r>
          </a:p>
        </p:txBody>
      </p:sp>
    </p:spTree>
    <p:extLst>
      <p:ext uri="{BB962C8B-B14F-4D97-AF65-F5344CB8AC3E}">
        <p14:creationId xmlns:p14="http://schemas.microsoft.com/office/powerpoint/2010/main" val="346895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05 at 15.44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87" y="3257600"/>
            <a:ext cx="9364587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53012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50" y="2607498"/>
            <a:ext cx="8220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Future  is XRISM (launch  2023)  then </a:t>
            </a:r>
          </a:p>
        </p:txBody>
      </p:sp>
      <p:pic>
        <p:nvPicPr>
          <p:cNvPr id="5" name="Picture 4" descr="Screenshot 2019-02-02 at 14.46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2724"/>
          <a:stretch/>
        </p:blipFill>
        <p:spPr>
          <a:xfrm>
            <a:off x="1757644" y="-1"/>
            <a:ext cx="4637911" cy="2721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2595" y="1898694"/>
            <a:ext cx="82296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22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2 at 13.1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82" y="-1"/>
            <a:ext cx="6474863" cy="6248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3378" y="338121"/>
            <a:ext cx="23807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err="1">
                <a:solidFill>
                  <a:srgbClr val="FF0000"/>
                </a:solidFill>
              </a:rPr>
              <a:t>Radiative</a:t>
            </a:r>
            <a:r>
              <a:rPr lang="en-US" sz="320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cooling time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 of hot gas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in 66 clusters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(</a:t>
            </a:r>
            <a:r>
              <a:rPr lang="en-US" sz="3200" err="1">
                <a:solidFill>
                  <a:srgbClr val="FF0000"/>
                </a:solidFill>
              </a:rPr>
              <a:t>Gyr</a:t>
            </a:r>
            <a:r>
              <a:rPr lang="en-US" sz="32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3716" y="6183398"/>
            <a:ext cx="2207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Radius (</a:t>
            </a:r>
            <a:r>
              <a:rPr lang="en-US" sz="3200" err="1">
                <a:solidFill>
                  <a:srgbClr val="FF0000"/>
                </a:solidFill>
              </a:rPr>
              <a:t>kpc</a:t>
            </a:r>
            <a:r>
              <a:rPr lang="en-US" sz="32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05134" y="4066680"/>
            <a:ext cx="1038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10</a:t>
            </a:r>
            <a:r>
              <a:rPr lang="en-US" sz="2800" baseline="30000"/>
              <a:t>8</a:t>
            </a:r>
            <a:r>
              <a:rPr lang="en-US" sz="2800"/>
              <a:t> </a:t>
            </a:r>
            <a:r>
              <a:rPr lang="en-US" sz="2800" err="1"/>
              <a:t>yr</a:t>
            </a:r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8105134" y="2857674"/>
            <a:ext cx="1011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10</a:t>
            </a:r>
            <a:r>
              <a:rPr lang="en-US" sz="2800" baseline="30000"/>
              <a:t>9 </a:t>
            </a:r>
            <a:r>
              <a:rPr lang="en-US" sz="2800" err="1"/>
              <a:t>yr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569049" y="6248242"/>
            <a:ext cx="445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Panagoulia+14; see also Hogan+17, Babyk+18</a:t>
            </a:r>
          </a:p>
        </p:txBody>
      </p:sp>
    </p:spTree>
    <p:extLst>
      <p:ext uri="{BB962C8B-B14F-4D97-AF65-F5344CB8AC3E}">
        <p14:creationId xmlns:p14="http://schemas.microsoft.com/office/powerpoint/2010/main" val="360855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28C5C-9449-5D43-A4D1-CE835770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27000"/>
            <a:ext cx="8674100" cy="660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C9D14D-3AAD-9B4A-90CE-E2F6FA11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61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48C9A-FB04-A546-A03E-EA9F6E13D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757"/>
            <a:ext cx="9144000" cy="6961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63F25-2533-8B43-A4B7-178E91AC95CA}"/>
              </a:ext>
            </a:extLst>
          </p:cNvPr>
          <p:cNvSpPr txBox="1"/>
          <p:nvPr/>
        </p:nvSpPr>
        <p:spPr>
          <a:xfrm>
            <a:off x="815248" y="248185"/>
            <a:ext cx="7936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AXIS will spatially resolve the soft X-ray emission from the HCF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10513-9744-E142-8B40-514B72ED3210}"/>
              </a:ext>
            </a:extLst>
          </p:cNvPr>
          <p:cNvSpPr txBox="1"/>
          <p:nvPr/>
        </p:nvSpPr>
        <p:spPr>
          <a:xfrm>
            <a:off x="605928" y="6499952"/>
            <a:ext cx="114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Centaurus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8BFA5-4646-8946-92F7-38525949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473"/>
            <a:ext cx="9144000" cy="6961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7766E-D2FA-F941-A5EA-7A5C7932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899" y="248185"/>
            <a:ext cx="2092561" cy="2013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E0AD3-47E5-214D-A9D9-79E46178634D}"/>
              </a:ext>
            </a:extLst>
          </p:cNvPr>
          <p:cNvSpPr txBox="1"/>
          <p:nvPr/>
        </p:nvSpPr>
        <p:spPr>
          <a:xfrm>
            <a:off x="478302" y="6049108"/>
            <a:ext cx="2571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EDFF"/>
                </a:solidFill>
              </a:rPr>
              <a:t>Centaurus in X-rays</a:t>
            </a:r>
          </a:p>
        </p:txBody>
      </p:sp>
    </p:spTree>
    <p:extLst>
      <p:ext uri="{BB962C8B-B14F-4D97-AF65-F5344CB8AC3E}">
        <p14:creationId xmlns:p14="http://schemas.microsoft.com/office/powerpoint/2010/main" val="733445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71EE-212A-DA4E-B805-4015F7FF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61C6F-844E-BC45-A9A9-365AA0E7E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17638"/>
            <a:ext cx="8444753" cy="5165724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ICM is cooling below 10 million K, hidden by intrinsic absorption</a:t>
            </a:r>
          </a:p>
          <a:p>
            <a:r>
              <a:rPr lang="en-US" sz="2600" dirty="0"/>
              <a:t>Mass cooling rates several times &gt; unabsorbed estimates</a:t>
            </a:r>
          </a:p>
          <a:p>
            <a:r>
              <a:rPr lang="en-US" sz="2600" dirty="0"/>
              <a:t>Most of absorbed energy emerges in FIR</a:t>
            </a:r>
          </a:p>
          <a:p>
            <a:r>
              <a:rPr lang="en-US" sz="2600" dirty="0"/>
              <a:t>Ultracold clouds exist? Implications for low mass star/brown dwarf formation?</a:t>
            </a:r>
          </a:p>
          <a:p>
            <a:r>
              <a:rPr lang="en-US" sz="2600" dirty="0"/>
              <a:t>Inner few kpc of cool cores v complex and multiphase</a:t>
            </a:r>
          </a:p>
          <a:p>
            <a:r>
              <a:rPr lang="en-US" sz="2600" dirty="0"/>
              <a:t>Large range of densities and sizes challenges numerical simulations (most assume region is optically thin)</a:t>
            </a:r>
          </a:p>
          <a:p>
            <a:r>
              <a:rPr lang="en-US" sz="2600" dirty="0"/>
              <a:t>Some substellar objects may be swallowed whole by central BH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FF0000"/>
                </a:solidFill>
              </a:rPr>
              <a:t>All models and interpretation require cold absorption!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15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95E36-7DDD-CC44-81DA-F8F8763E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9" y="-191277"/>
            <a:ext cx="8506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71338-5549-CF48-9EFA-DE19B618BB5B}"/>
              </a:ext>
            </a:extLst>
          </p:cNvPr>
          <p:cNvSpPr txBox="1"/>
          <p:nvPr/>
        </p:nvSpPr>
        <p:spPr>
          <a:xfrm>
            <a:off x="158044" y="304800"/>
            <a:ext cx="145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Centaurus</a:t>
            </a:r>
          </a:p>
        </p:txBody>
      </p:sp>
    </p:spTree>
    <p:extLst>
      <p:ext uri="{BB962C8B-B14F-4D97-AF65-F5344CB8AC3E}">
        <p14:creationId xmlns:p14="http://schemas.microsoft.com/office/powerpoint/2010/main" val="3029205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1A9E7E-1A6D-2848-AC43-EFEEF83C8114}"/>
              </a:ext>
            </a:extLst>
          </p:cNvPr>
          <p:cNvSpPr txBox="1"/>
          <p:nvPr/>
        </p:nvSpPr>
        <p:spPr>
          <a:xfrm>
            <a:off x="4072028" y="3754795"/>
            <a:ext cx="492057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C0107"/>
                </a:solidFill>
              </a:rPr>
              <a:t>Much of  cooling</a:t>
            </a:r>
          </a:p>
          <a:p>
            <a:pPr algn="ctr"/>
            <a:r>
              <a:rPr lang="en-US" sz="3200">
                <a:solidFill>
                  <a:srgbClr val="FC0107"/>
                </a:solidFill>
              </a:rPr>
              <a:t>in core balanced</a:t>
            </a:r>
          </a:p>
          <a:p>
            <a:pPr algn="ctr"/>
            <a:r>
              <a:rPr lang="en-US" sz="3200">
                <a:solidFill>
                  <a:srgbClr val="FC0107"/>
                </a:solidFill>
              </a:rPr>
              <a:t>by heating via bubbles?</a:t>
            </a:r>
          </a:p>
          <a:p>
            <a:pPr algn="ctr"/>
            <a:r>
              <a:rPr lang="en-US" sz="3200">
                <a:solidFill>
                  <a:srgbClr val="0070C0"/>
                </a:solidFill>
              </a:rPr>
              <a:t>AGN Feedback</a:t>
            </a:r>
          </a:p>
          <a:p>
            <a:pPr algn="ctr"/>
            <a:r>
              <a:rPr lang="en-US" sz="2400">
                <a:solidFill>
                  <a:srgbClr val="FC0107"/>
                </a:solidFill>
              </a:rPr>
              <a:t>REVIEWS</a:t>
            </a:r>
            <a:r>
              <a:rPr lang="en-US" sz="3200">
                <a:solidFill>
                  <a:srgbClr val="FC0107"/>
                </a:solidFill>
              </a:rPr>
              <a:t> in </a:t>
            </a:r>
          </a:p>
          <a:p>
            <a:pPr algn="ctr"/>
            <a:r>
              <a:rPr lang="en-US" sz="2800">
                <a:solidFill>
                  <a:srgbClr val="FC0107"/>
                </a:solidFill>
              </a:rPr>
              <a:t>Fabian12; McNamara&amp;Nulsen12</a:t>
            </a:r>
            <a:endParaRPr lang="en-US" sz="2000">
              <a:solidFill>
                <a:srgbClr val="FC010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5F157-CB83-C64D-9BE7-89FACAA4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84" y="213419"/>
            <a:ext cx="4029371" cy="4096415"/>
          </a:xfrm>
          <a:prstGeom prst="rect">
            <a:avLst/>
          </a:prstGeom>
        </p:spPr>
      </p:pic>
      <p:pic>
        <p:nvPicPr>
          <p:cNvPr id="1026" name="Picture 2" descr="Picture: Giant Black Hole Blasting Holes in Surrounding Galaxy Cluster –  National Geographic Society Newsroom">
            <a:extLst>
              <a:ext uri="{FF2B5EF4-FFF2-40B4-BE49-F238E27FC236}">
                <a16:creationId xmlns:a16="http://schemas.microsoft.com/office/drawing/2014/main" id="{A59D1BA6-DEB4-7A4D-93CC-1DDDC2E43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6167" y="4519580"/>
            <a:ext cx="2121188" cy="206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C5ACD-764E-4A43-84BB-38BF07DE9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146" y="365019"/>
            <a:ext cx="3689591" cy="33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8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64D28-D7F1-FB49-B344-B61B5660B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469"/>
          <a:stretch/>
        </p:blipFill>
        <p:spPr>
          <a:xfrm>
            <a:off x="969485" y="886789"/>
            <a:ext cx="6734028" cy="5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10B66-6649-5145-B221-4E09C49A0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4"/>
            <a:ext cx="9144000" cy="6774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2C6D3-B0C6-BA4F-A78D-585EBAF0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266" y="3296797"/>
            <a:ext cx="1616726" cy="161672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4B46C8-6C02-E047-9FDB-F88357108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t="19759" r="22369" b="24498"/>
          <a:stretch/>
        </p:blipFill>
        <p:spPr bwMode="auto">
          <a:xfrm>
            <a:off x="627960" y="3296797"/>
            <a:ext cx="1616727" cy="15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56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B3F3E-B1B3-B340-BDD8-1A7495634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FEB02-1742-1748-BD03-AA52EB185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7" y="3194891"/>
            <a:ext cx="1534099" cy="1534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85615-E51D-0D4F-813C-C983BFC59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352" y="3194891"/>
            <a:ext cx="1534099" cy="15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7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2730-4B6B-AB41-BF63-895714C9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5CA826-FCF6-1848-ACBC-311340475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393804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E7CFF-716A-DA44-A1C4-01A89C85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6"/>
          <a:stretch/>
        </p:blipFill>
        <p:spPr>
          <a:xfrm>
            <a:off x="0" y="4120308"/>
            <a:ext cx="9144000" cy="3096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1660D4-34DC-334E-818D-768C03CA66C3}"/>
              </a:ext>
            </a:extLst>
          </p:cNvPr>
          <p:cNvSpPr txBox="1"/>
          <p:nvPr/>
        </p:nvSpPr>
        <p:spPr>
          <a:xfrm>
            <a:off x="457200" y="3935642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Olivares+19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CEC16-06FE-574E-B3FB-48D10BE9EA4A}"/>
              </a:ext>
            </a:extLst>
          </p:cNvPr>
          <p:cNvSpPr txBox="1"/>
          <p:nvPr/>
        </p:nvSpPr>
        <p:spPr>
          <a:xfrm>
            <a:off x="2666081" y="-177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14618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A08C3F-99A1-1F40-A3E1-BB3F29D305F2}"/>
              </a:ext>
            </a:extLst>
          </p:cNvPr>
          <p:cNvSpPr txBox="1"/>
          <p:nvPr/>
        </p:nvSpPr>
        <p:spPr>
          <a:xfrm>
            <a:off x="2926976" y="0"/>
            <a:ext cx="381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</a:t>
            </a:r>
            <a:r>
              <a:rPr lang="en-US" sz="2800" baseline="-25000"/>
              <a:t>a</a:t>
            </a:r>
            <a:r>
              <a:rPr lang="en-US" sz="2800"/>
              <a:t> is absorbed luminosity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A15D0-6681-6F4F-8B0A-DA49E2174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95" y="523220"/>
            <a:ext cx="5926009" cy="63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6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31187" cy="1147763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Lack of cool X-ray emitting gas</a:t>
            </a:r>
          </a:p>
        </p:txBody>
      </p:sp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3367088" y="6494462"/>
            <a:ext cx="84486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>
                <a:solidFill>
                  <a:srgbClr val="FF0000"/>
                </a:solidFill>
                <a:latin typeface="Verdana" charset="0"/>
              </a:rPr>
              <a:t>XMM RGS SPECTRUM</a:t>
            </a:r>
          </a:p>
        </p:txBody>
      </p:sp>
      <p:sp>
        <p:nvSpPr>
          <p:cNvPr id="215043" name="Text Box 4"/>
          <p:cNvSpPr txBox="1">
            <a:spLocks noChangeArrowheads="1"/>
          </p:cNvSpPr>
          <p:nvPr/>
        </p:nvSpPr>
        <p:spPr bwMode="auto">
          <a:xfrm>
            <a:off x="7019925" y="1341438"/>
            <a:ext cx="1862138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2000">
                <a:latin typeface="Verdana" charset="0"/>
              </a:rPr>
              <a:t>Spectra imply less than 10% of cooling rates expected from luminosity profiles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n-GB" sz="2000">
              <a:latin typeface="Verdana" charset="0"/>
            </a:endParaRP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2000">
                <a:latin typeface="Verdana" charset="0"/>
              </a:rPr>
              <a:t>Typically temperature goes down to 1/2 to 1/3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2000">
                <a:latin typeface="Verdana" charset="0"/>
              </a:rPr>
              <a:t>of outer temperature</a:t>
            </a:r>
          </a:p>
        </p:txBody>
      </p:sp>
      <p:pic>
        <p:nvPicPr>
          <p:cNvPr id="2150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6475412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45" name="Text Box 6"/>
          <p:cNvSpPr txBox="1">
            <a:spLocks noChangeArrowheads="1"/>
          </p:cNvSpPr>
          <p:nvPr/>
        </p:nvSpPr>
        <p:spPr bwMode="auto">
          <a:xfrm>
            <a:off x="3990975" y="1878013"/>
            <a:ext cx="267176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>
                <a:solidFill>
                  <a:srgbClr val="000000"/>
                </a:solidFill>
                <a:latin typeface="Verdana" charset="0"/>
              </a:rPr>
              <a:t>Fe XVII lines (indicating</a:t>
            </a: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>
                <a:solidFill>
                  <a:srgbClr val="000000"/>
                </a:solidFill>
                <a:latin typeface="Verdana" charset="0"/>
              </a:rPr>
              <a:t>gas at kT~0.5 keV)</a:t>
            </a:r>
            <a:r>
              <a:rPr lang="ar-sa" sz="1600">
                <a:solidFill>
                  <a:srgbClr val="000000"/>
                </a:solidFill>
                <a:latin typeface="Verdana" charset="0"/>
                <a:cs typeface="Arial" charset="0"/>
              </a:rPr>
              <a:t>‏</a:t>
            </a:r>
            <a:endParaRPr lang="en-GB" sz="1600">
              <a:solidFill>
                <a:srgbClr val="000000"/>
              </a:solidFill>
              <a:latin typeface="Verdana" charset="0"/>
            </a:endParaRPr>
          </a:p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>
                <a:solidFill>
                  <a:srgbClr val="000000"/>
                </a:solidFill>
                <a:latin typeface="Verdana" charset="0"/>
              </a:rPr>
              <a:t>missing</a:t>
            </a:r>
          </a:p>
        </p:txBody>
      </p:sp>
      <p:sp>
        <p:nvSpPr>
          <p:cNvPr id="215046" name="Line 7"/>
          <p:cNvSpPr>
            <a:spLocks noChangeShapeType="1"/>
          </p:cNvSpPr>
          <p:nvPr/>
        </p:nvSpPr>
        <p:spPr bwMode="auto">
          <a:xfrm flipH="1">
            <a:off x="3563938" y="2636838"/>
            <a:ext cx="355600" cy="311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7" name="Line 8"/>
          <p:cNvSpPr>
            <a:spLocks noChangeShapeType="1"/>
          </p:cNvSpPr>
          <p:nvPr/>
        </p:nvSpPr>
        <p:spPr bwMode="auto">
          <a:xfrm flipH="1">
            <a:off x="4284663" y="2776538"/>
            <a:ext cx="123825" cy="581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8" name="Text Box 9"/>
          <p:cNvSpPr txBox="1">
            <a:spLocks noChangeArrowheads="1"/>
          </p:cNvSpPr>
          <p:nvPr/>
        </p:nvSpPr>
        <p:spPr bwMode="auto">
          <a:xfrm>
            <a:off x="5003800" y="1341438"/>
            <a:ext cx="1454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n-GB" sz="16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5049" name="Text Box 10"/>
          <p:cNvSpPr txBox="1">
            <a:spLocks noChangeArrowheads="1"/>
          </p:cNvSpPr>
          <p:nvPr/>
        </p:nvSpPr>
        <p:spPr bwMode="auto">
          <a:xfrm>
            <a:off x="971550" y="5229225"/>
            <a:ext cx="1600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07988"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rgbClr val="0000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>
                <a:solidFill>
                  <a:srgbClr val="000000"/>
                </a:solidFill>
                <a:latin typeface="Verdana" charset="0"/>
              </a:rPr>
              <a:t>2A 0335+096</a:t>
            </a:r>
          </a:p>
        </p:txBody>
      </p:sp>
    </p:spTree>
    <p:extLst>
      <p:ext uri="{BB962C8B-B14F-4D97-AF65-F5344CB8AC3E}">
        <p14:creationId xmlns:p14="http://schemas.microsoft.com/office/powerpoint/2010/main" val="2453442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B99A2-F757-1D4C-B09B-DA785B24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073" y="152400"/>
            <a:ext cx="9144000" cy="4335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069DA-F620-4340-8F2F-1B58E3A4B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087" y="557068"/>
            <a:ext cx="3986913" cy="6023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E33CD-EB15-9347-A6FE-94F4DA94D27A}"/>
              </a:ext>
            </a:extLst>
          </p:cNvPr>
          <p:cNvSpPr txBox="1"/>
          <p:nvPr/>
        </p:nvSpPr>
        <p:spPr>
          <a:xfrm>
            <a:off x="645220" y="4749703"/>
            <a:ext cx="42182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Crab Nebula</a:t>
            </a:r>
          </a:p>
          <a:p>
            <a:pPr algn="ctr"/>
            <a:r>
              <a:rPr lang="en-US" sz="3200"/>
              <a:t>Pressure </a:t>
            </a:r>
            <a:r>
              <a:rPr lang="en-US" sz="3200" err="1"/>
              <a:t>nT</a:t>
            </a:r>
            <a:r>
              <a:rPr lang="en-US" sz="3200"/>
              <a:t>=10</a:t>
            </a:r>
            <a:r>
              <a:rPr lang="en-US" sz="3200" baseline="30000"/>
              <a:t>6.5</a:t>
            </a:r>
            <a:r>
              <a:rPr lang="en-US" sz="3200"/>
              <a:t> cm</a:t>
            </a:r>
            <a:r>
              <a:rPr lang="en-US" sz="3200" baseline="30000"/>
              <a:t>-3</a:t>
            </a:r>
            <a:r>
              <a:rPr lang="en-US" sz="3200"/>
              <a:t> K</a:t>
            </a:r>
          </a:p>
          <a:p>
            <a:pPr algn="ctr"/>
            <a:r>
              <a:rPr lang="en-US" sz="3200"/>
              <a:t>Similar to cool cores</a:t>
            </a:r>
          </a:p>
        </p:txBody>
      </p:sp>
    </p:spTree>
    <p:extLst>
      <p:ext uri="{BB962C8B-B14F-4D97-AF65-F5344CB8AC3E}">
        <p14:creationId xmlns:p14="http://schemas.microsoft.com/office/powerpoint/2010/main" val="2883908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F5E9-4E89-4141-B0BD-C9D27BC92A40}"/>
              </a:ext>
            </a:extLst>
          </p:cNvPr>
          <p:cNvSpPr txBox="1"/>
          <p:nvPr/>
        </p:nvSpPr>
        <p:spPr>
          <a:xfrm>
            <a:off x="689317" y="6231988"/>
            <a:ext cx="145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E5F8E1"/>
                </a:solidFill>
              </a:rPr>
              <a:t>Centaurus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77390-654E-2D45-AB82-129C2D3A4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" t="3855" r="1"/>
          <a:stretch/>
        </p:blipFill>
        <p:spPr>
          <a:xfrm>
            <a:off x="2368627" y="6770"/>
            <a:ext cx="4627084" cy="6851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491C5-7767-C044-92C5-13D641310056}"/>
              </a:ext>
            </a:extLst>
          </p:cNvPr>
          <p:cNvSpPr txBox="1"/>
          <p:nvPr/>
        </p:nvSpPr>
        <p:spPr>
          <a:xfrm>
            <a:off x="140845" y="2269475"/>
            <a:ext cx="27322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Centaurus cluster</a:t>
            </a:r>
          </a:p>
          <a:p>
            <a:pPr algn="ctr"/>
            <a:r>
              <a:rPr lang="en-US" sz="2800"/>
              <a:t>Chandra X-ray</a:t>
            </a:r>
          </a:p>
          <a:p>
            <a:pPr algn="ctr"/>
            <a:r>
              <a:rPr lang="en-US" sz="2800"/>
              <a:t>Sanders+16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59913-5703-1C43-8D6B-8B04D2FE0117}"/>
              </a:ext>
            </a:extLst>
          </p:cNvPr>
          <p:cNvSpPr txBox="1"/>
          <p:nvPr/>
        </p:nvSpPr>
        <p:spPr>
          <a:xfrm>
            <a:off x="7216224" y="1412513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err="1"/>
              <a:t>kT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EEA99-C16B-C947-8F86-9C10208B6A4B}"/>
              </a:ext>
            </a:extLst>
          </p:cNvPr>
          <p:cNvSpPr txBox="1"/>
          <p:nvPr/>
        </p:nvSpPr>
        <p:spPr>
          <a:xfrm>
            <a:off x="7381301" y="4891489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001536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78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0BF5AC1-1C7F-7642-A363-057BB1B63C82}"/>
              </a:ext>
            </a:extLst>
          </p:cNvPr>
          <p:cNvSpPr txBox="1"/>
          <p:nvPr/>
        </p:nvSpPr>
        <p:spPr>
          <a:xfrm>
            <a:off x="2586705" y="3903145"/>
            <a:ext cx="35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357877-6F41-C04D-A712-19D973A9B124}"/>
              </a:ext>
            </a:extLst>
          </p:cNvPr>
          <p:cNvSpPr txBox="1"/>
          <p:nvPr/>
        </p:nvSpPr>
        <p:spPr>
          <a:xfrm>
            <a:off x="5759902" y="4995251"/>
            <a:ext cx="248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Liu+19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899D8-3386-DE4E-AA43-6C6508DFBA8A}"/>
              </a:ext>
            </a:extLst>
          </p:cNvPr>
          <p:cNvSpPr txBox="1"/>
          <p:nvPr/>
        </p:nvSpPr>
        <p:spPr>
          <a:xfrm>
            <a:off x="2942091" y="864993"/>
            <a:ext cx="2427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XMM RGS Spectroscopy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BD164E-3A8E-DD4F-A6CC-A0C20B2D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3" y="1314584"/>
            <a:ext cx="3611629" cy="3733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8821F-9C45-2840-814D-E829FF99F45B}"/>
              </a:ext>
            </a:extLst>
          </p:cNvPr>
          <p:cNvSpPr txBox="1"/>
          <p:nvPr/>
        </p:nvSpPr>
        <p:spPr>
          <a:xfrm>
            <a:off x="1061511" y="5334335"/>
            <a:ext cx="736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Little obvious cooling in RGS spectra of cool 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0E03D-BA2A-67ED-DC64-AB79642AB3CA}"/>
              </a:ext>
            </a:extLst>
          </p:cNvPr>
          <p:cNvSpPr txBox="1"/>
          <p:nvPr/>
        </p:nvSpPr>
        <p:spPr>
          <a:xfrm>
            <a:off x="619819" y="6074545"/>
            <a:ext cx="824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Mdot</a:t>
            </a:r>
            <a:r>
              <a:rPr lang="en-US" sz="2800" baseline="-25000" dirty="0" err="1"/>
              <a:t>simple</a:t>
            </a:r>
            <a:r>
              <a:rPr lang="en-US" sz="2800" dirty="0"/>
              <a:t>= </a:t>
            </a:r>
            <a:r>
              <a:rPr lang="en-US" sz="2800" dirty="0" err="1"/>
              <a:t>M</a:t>
            </a:r>
            <a:r>
              <a:rPr lang="en-US" sz="2800" baseline="-25000" dirty="0" err="1"/>
              <a:t>gas</a:t>
            </a:r>
            <a:r>
              <a:rPr lang="en-US" sz="2800" dirty="0"/>
              <a:t>(&lt;r)/</a:t>
            </a:r>
            <a:r>
              <a:rPr lang="en-US" sz="2800" dirty="0" err="1"/>
              <a:t>t</a:t>
            </a:r>
            <a:r>
              <a:rPr lang="en-US" sz="2800" baseline="-25000" dirty="0" err="1"/>
              <a:t>cool</a:t>
            </a:r>
            <a:r>
              <a:rPr lang="en-US" sz="2800" baseline="-25000" dirty="0"/>
              <a:t> </a:t>
            </a:r>
            <a:r>
              <a:rPr lang="en-US" sz="2800" dirty="0"/>
              <a:t>within radius r where </a:t>
            </a:r>
            <a:r>
              <a:rPr lang="en-US" sz="2800" dirty="0" err="1"/>
              <a:t>t</a:t>
            </a:r>
            <a:r>
              <a:rPr lang="en-US" sz="2800" baseline="-25000" dirty="0" err="1"/>
              <a:t>cool</a:t>
            </a:r>
            <a:r>
              <a:rPr lang="en-US" sz="2800" dirty="0"/>
              <a:t>=3Gyr</a:t>
            </a:r>
          </a:p>
        </p:txBody>
      </p:sp>
    </p:spTree>
    <p:extLst>
      <p:ext uri="{BB962C8B-B14F-4D97-AF65-F5344CB8AC3E}">
        <p14:creationId xmlns:p14="http://schemas.microsoft.com/office/powerpoint/2010/main" val="33836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8-11-09 at 20.2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38"/>
            <a:ext cx="9273495" cy="8867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A01E5-F952-EF45-B7FC-A2D962766B2D}"/>
              </a:ext>
            </a:extLst>
          </p:cNvPr>
          <p:cNvSpPr txBox="1"/>
          <p:nvPr/>
        </p:nvSpPr>
        <p:spPr>
          <a:xfrm>
            <a:off x="885825" y="2999785"/>
            <a:ext cx="184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Inner cavities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D8FDF-D129-3147-ABC7-615CD6285625}"/>
              </a:ext>
            </a:extLst>
          </p:cNvPr>
          <p:cNvSpPr txBox="1"/>
          <p:nvPr/>
        </p:nvSpPr>
        <p:spPr>
          <a:xfrm>
            <a:off x="6413769" y="4223747"/>
            <a:ext cx="1906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Outer cavities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56BB81-4158-CC4F-8D3E-05E46D244E1E}"/>
              </a:ext>
            </a:extLst>
          </p:cNvPr>
          <p:cNvCxnSpPr>
            <a:cxnSpLocks/>
          </p:cNvCxnSpPr>
          <p:nvPr/>
        </p:nvCxnSpPr>
        <p:spPr>
          <a:xfrm flipH="1" flipV="1">
            <a:off x="5603334" y="2994549"/>
            <a:ext cx="890914" cy="122919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55E4F1-46F6-9A48-B98E-D5C97B625847}"/>
              </a:ext>
            </a:extLst>
          </p:cNvPr>
          <p:cNvCxnSpPr>
            <a:cxnSpLocks/>
          </p:cNvCxnSpPr>
          <p:nvPr/>
        </p:nvCxnSpPr>
        <p:spPr>
          <a:xfrm flipH="1">
            <a:off x="4544677" y="4738724"/>
            <a:ext cx="2055227" cy="546724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1380B0-9081-8E4F-89B8-29C23717CD81}"/>
              </a:ext>
            </a:extLst>
          </p:cNvPr>
          <p:cNvCxnSpPr>
            <a:cxnSpLocks/>
          </p:cNvCxnSpPr>
          <p:nvPr/>
        </p:nvCxnSpPr>
        <p:spPr>
          <a:xfrm>
            <a:off x="2745989" y="3316650"/>
            <a:ext cx="2185564" cy="90709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40C304-BA86-0B4A-A032-297A170E6417}"/>
              </a:ext>
            </a:extLst>
          </p:cNvPr>
          <p:cNvCxnSpPr>
            <a:cxnSpLocks/>
          </p:cNvCxnSpPr>
          <p:nvPr/>
        </p:nvCxnSpPr>
        <p:spPr>
          <a:xfrm>
            <a:off x="2761709" y="3230617"/>
            <a:ext cx="1810291" cy="30658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A73336-3F29-3040-A028-6D3567FAC4BF}"/>
              </a:ext>
            </a:extLst>
          </p:cNvPr>
          <p:cNvCxnSpPr>
            <a:cxnSpLocks/>
          </p:cNvCxnSpPr>
          <p:nvPr/>
        </p:nvCxnSpPr>
        <p:spPr>
          <a:xfrm>
            <a:off x="3666854" y="1396269"/>
            <a:ext cx="533671" cy="154250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736AFA4-93B2-5547-8332-41B4C084CC21}"/>
              </a:ext>
            </a:extLst>
          </p:cNvPr>
          <p:cNvSpPr txBox="1"/>
          <p:nvPr/>
        </p:nvSpPr>
        <p:spPr>
          <a:xfrm>
            <a:off x="2728317" y="842821"/>
            <a:ext cx="1443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Weak shock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3DE188-51A6-454C-B224-6E1FE1BF6C4E}"/>
              </a:ext>
            </a:extLst>
          </p:cNvPr>
          <p:cNvSpPr txBox="1"/>
          <p:nvPr/>
        </p:nvSpPr>
        <p:spPr>
          <a:xfrm>
            <a:off x="5566192" y="890193"/>
            <a:ext cx="1198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Filaments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971994-B1E4-5D40-9F98-BA2B15539028}"/>
              </a:ext>
            </a:extLst>
          </p:cNvPr>
          <p:cNvCxnSpPr>
            <a:cxnSpLocks/>
          </p:cNvCxnSpPr>
          <p:nvPr/>
        </p:nvCxnSpPr>
        <p:spPr>
          <a:xfrm flipH="1">
            <a:off x="5293895" y="1309995"/>
            <a:ext cx="737937" cy="15988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CF0D9D4-4341-3647-959B-256BB8CAFCD4}"/>
              </a:ext>
            </a:extLst>
          </p:cNvPr>
          <p:cNvCxnSpPr>
            <a:cxnSpLocks/>
          </p:cNvCxnSpPr>
          <p:nvPr/>
        </p:nvCxnSpPr>
        <p:spPr>
          <a:xfrm flipH="1">
            <a:off x="5068207" y="1290303"/>
            <a:ext cx="673070" cy="6989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AF8A75-973F-ED4D-8D8C-E9D06262F2A2}"/>
              </a:ext>
            </a:extLst>
          </p:cNvPr>
          <p:cNvSpPr txBox="1"/>
          <p:nvPr/>
        </p:nvSpPr>
        <p:spPr>
          <a:xfrm>
            <a:off x="1223310" y="6202122"/>
            <a:ext cx="7096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C000"/>
                </a:solidFill>
              </a:rPr>
              <a:t>Perseus Cluster   A426   NGC1275</a:t>
            </a:r>
          </a:p>
        </p:txBody>
      </p:sp>
    </p:spTree>
    <p:extLst>
      <p:ext uri="{BB962C8B-B14F-4D97-AF65-F5344CB8AC3E}">
        <p14:creationId xmlns:p14="http://schemas.microsoft.com/office/powerpoint/2010/main" val="3851016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336BD-C4D6-EB4C-94B0-498338B45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22250"/>
            <a:ext cx="6134100" cy="641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9C69B-4FA2-584C-96ED-7E2B021B87E5}"/>
              </a:ext>
            </a:extLst>
          </p:cNvPr>
          <p:cNvSpPr txBox="1"/>
          <p:nvPr/>
        </p:nvSpPr>
        <p:spPr>
          <a:xfrm>
            <a:off x="4835236" y="166248"/>
            <a:ext cx="222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08  </a:t>
            </a:r>
            <a:r>
              <a:rPr lang="en-US" sz="3200"/>
              <a:t>Centaurus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9D98-38D6-8245-8B50-83AFB1260512}"/>
              </a:ext>
            </a:extLst>
          </p:cNvPr>
          <p:cNvSpPr txBox="1"/>
          <p:nvPr/>
        </p:nvSpPr>
        <p:spPr>
          <a:xfrm>
            <a:off x="684245" y="2475346"/>
            <a:ext cx="14382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Mass</a:t>
            </a:r>
          </a:p>
          <a:p>
            <a:r>
              <a:rPr lang="en-US" sz="2800"/>
              <a:t>Cooling  </a:t>
            </a:r>
          </a:p>
          <a:p>
            <a:r>
              <a:rPr lang="en-US" sz="2800"/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310992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8C173-63AA-E149-824D-79A602271C05}"/>
              </a:ext>
            </a:extLst>
          </p:cNvPr>
          <p:cNvSpPr txBox="1"/>
          <p:nvPr/>
        </p:nvSpPr>
        <p:spPr>
          <a:xfrm>
            <a:off x="1343872" y="1528763"/>
            <a:ext cx="64562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AGN feedback in clusters and groups  </a:t>
            </a:r>
          </a:p>
          <a:p>
            <a:r>
              <a:rPr lang="en-US" sz="3200"/>
              <a:t>appears continuous and gentle</a:t>
            </a:r>
          </a:p>
          <a:p>
            <a:endParaRPr lang="en-US" sz="3200"/>
          </a:p>
          <a:p>
            <a:r>
              <a:rPr lang="en-US" sz="3200"/>
              <a:t>Reduction of </a:t>
            </a:r>
            <a:r>
              <a:rPr lang="en-US" sz="3200" err="1"/>
              <a:t>Mdot</a:t>
            </a:r>
            <a:r>
              <a:rPr lang="en-US" sz="3200"/>
              <a:t> at small radii and </a:t>
            </a:r>
          </a:p>
          <a:p>
            <a:r>
              <a:rPr lang="en-US" sz="3200"/>
              <a:t>below 1 keV seems like fine tuning?</a:t>
            </a:r>
          </a:p>
        </p:txBody>
      </p:sp>
    </p:spTree>
    <p:extLst>
      <p:ext uri="{BB962C8B-B14F-4D97-AF65-F5344CB8AC3E}">
        <p14:creationId xmlns:p14="http://schemas.microsoft.com/office/powerpoint/2010/main" val="72072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336BD-C4D6-EB4C-94B0-498338B45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22250"/>
            <a:ext cx="6134100" cy="641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9C69B-4FA2-584C-96ED-7E2B021B87E5}"/>
              </a:ext>
            </a:extLst>
          </p:cNvPr>
          <p:cNvSpPr txBox="1"/>
          <p:nvPr/>
        </p:nvSpPr>
        <p:spPr>
          <a:xfrm>
            <a:off x="4835236" y="166248"/>
            <a:ext cx="222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08  </a:t>
            </a:r>
            <a:r>
              <a:rPr lang="en-US" sz="3200"/>
              <a:t>Centaurus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9D98-38D6-8245-8B50-83AFB1260512}"/>
              </a:ext>
            </a:extLst>
          </p:cNvPr>
          <p:cNvSpPr txBox="1"/>
          <p:nvPr/>
        </p:nvSpPr>
        <p:spPr>
          <a:xfrm>
            <a:off x="684245" y="2475346"/>
            <a:ext cx="14382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Mass</a:t>
            </a:r>
          </a:p>
          <a:p>
            <a:r>
              <a:rPr lang="en-US" sz="2800"/>
              <a:t>Cooling  </a:t>
            </a:r>
          </a:p>
          <a:p>
            <a:r>
              <a:rPr lang="en-US" sz="2800"/>
              <a:t>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CCC2B-1B82-754B-B63F-8D9D8257A898}"/>
              </a:ext>
            </a:extLst>
          </p:cNvPr>
          <p:cNvSpPr txBox="1"/>
          <p:nvPr/>
        </p:nvSpPr>
        <p:spPr>
          <a:xfrm>
            <a:off x="2535377" y="3860341"/>
            <a:ext cx="5103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Can complete decline in </a:t>
            </a:r>
            <a:r>
              <a:rPr lang="en-US" sz="2800" err="1">
                <a:solidFill>
                  <a:srgbClr val="FF0000"/>
                </a:solidFill>
              </a:rPr>
              <a:t>Mdot</a:t>
            </a:r>
            <a:endParaRPr lang="en-US" sz="2800">
              <a:solidFill>
                <a:srgbClr val="FF0000"/>
              </a:solidFill>
            </a:endParaRPr>
          </a:p>
          <a:p>
            <a:pPr algn="ctr"/>
            <a:r>
              <a:rPr lang="en-US" sz="2800">
                <a:solidFill>
                  <a:srgbClr val="FF0000"/>
                </a:solidFill>
              </a:rPr>
              <a:t>be explained by photoelectric 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absorption of the soft X-rays by cold gas?</a:t>
            </a:r>
          </a:p>
        </p:txBody>
      </p:sp>
    </p:spTree>
    <p:extLst>
      <p:ext uri="{BB962C8B-B14F-4D97-AF65-F5344CB8AC3E}">
        <p14:creationId xmlns:p14="http://schemas.microsoft.com/office/powerpoint/2010/main" val="4218742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4004B5EC-8BCE-404E-993B-0D48488F773D}" vid="{A06FCF9D-F318-D44C-8843-3A76292397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1207</TotalTime>
  <Words>829</Words>
  <Application>Microsoft Macintosh PowerPoint</Application>
  <PresentationFormat>On-screen Show (4:3)</PresentationFormat>
  <Paragraphs>170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 Math</vt:lpstr>
      <vt:lpstr>Comic Sans MS</vt:lpstr>
      <vt:lpstr>Times</vt:lpstr>
      <vt:lpstr>Verdana</vt:lpstr>
      <vt:lpstr>Wingdings</vt:lpstr>
      <vt:lpstr>Office Theme</vt:lpstr>
      <vt:lpstr>PowerPoint Presentation</vt:lpstr>
      <vt:lpstr>X-ray surface brightness of typical clusters of galaxies</vt:lpstr>
      <vt:lpstr>PowerPoint Presentation</vt:lpstr>
      <vt:lpstr>Lack of cool X-ray emitting gas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Hidden Cooling Flows?</vt:lpstr>
      <vt:lpstr>PowerPoint Presentation</vt:lpstr>
      <vt:lpstr>PowerPoint Presentation</vt:lpstr>
      <vt:lpstr>PowerPoint Presentation</vt:lpstr>
      <vt:lpstr>Will too much gas accumulate?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of Central Black Hole</vt:lpstr>
      <vt:lpstr>PowerPoint Presentation</vt:lpstr>
      <vt:lpstr>PowerPoint Presentation</vt:lpstr>
      <vt:lpstr>Absorption of nucleus by cold clouds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Andrew C. Fabian</dc:creator>
  <cp:keywords/>
  <dc:description/>
  <cp:lastModifiedBy>Andrew Fabian</cp:lastModifiedBy>
  <cp:revision>5</cp:revision>
  <dcterms:created xsi:type="dcterms:W3CDTF">2022-10-19T06:58:05Z</dcterms:created>
  <dcterms:modified xsi:type="dcterms:W3CDTF">2023-06-21T08:23:04Z</dcterms:modified>
  <cp:category/>
</cp:coreProperties>
</file>