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81" r:id="rId3"/>
    <p:sldId id="283" r:id="rId4"/>
    <p:sldId id="259" r:id="rId5"/>
    <p:sldId id="270" r:id="rId6"/>
    <p:sldId id="271" r:id="rId7"/>
    <p:sldId id="272" r:id="rId8"/>
    <p:sldId id="273" r:id="rId9"/>
    <p:sldId id="274" r:id="rId10"/>
    <p:sldId id="275" r:id="rId11"/>
    <p:sldId id="276" r:id="rId12"/>
    <p:sldId id="282" r:id="rId13"/>
    <p:sldId id="267" r:id="rId14"/>
    <p:sldId id="279" r:id="rId15"/>
    <p:sldId id="277" r:id="rId16"/>
    <p:sldId id="280" r:id="rId17"/>
    <p:sldId id="269" r:id="rId18"/>
  </p:sldIdLst>
  <p:sldSz cx="12192000" cy="6858000"/>
  <p:notesSz cx="6858000" cy="9144000"/>
  <p:defaultText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ardo Lee" initials="RL" lastIdx="2" clrIdx="0">
    <p:extLst>
      <p:ext uri="{19B8F6BF-5375-455C-9EA6-DF929625EA0E}">
        <p15:presenceInfo xmlns:p15="http://schemas.microsoft.com/office/powerpoint/2012/main" userId="93ea787636dea6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8"/>
    <p:restoredTop sz="76365"/>
  </p:normalViewPr>
  <p:slideViewPr>
    <p:cSldViewPr snapToGrid="0" snapToObjects="1">
      <p:cViewPr varScale="1">
        <p:scale>
          <a:sx n="98" d="100"/>
          <a:sy n="98" d="100"/>
        </p:scale>
        <p:origin x="1328" y="192"/>
      </p:cViewPr>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16D9C-3878-004A-9130-C6FEC5A6D5A0}" type="datetimeFigureOut">
              <a:rPr lang="en-CN" smtClean="0"/>
              <a:t>2023/6/27</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5D115-2AD1-5248-AC77-7F6CDC2C2A33}" type="slidenum">
              <a:rPr lang="en-CN" smtClean="0"/>
              <a:t>‹#›</a:t>
            </a:fld>
            <a:endParaRPr lang="en-CN"/>
          </a:p>
        </p:txBody>
      </p:sp>
    </p:spTree>
    <p:extLst>
      <p:ext uri="{BB962C8B-B14F-4D97-AF65-F5344CB8AC3E}">
        <p14:creationId xmlns:p14="http://schemas.microsoft.com/office/powerpoint/2010/main" val="120089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Greetings, everyone. I am Ruancun Li, and I am delighted to have the opportunity to present my research on the transient slim disk of the Changing-Look AGN 1ES 1927+654. I am currently a fourth-year PhD student at KIAA, working under the guidance of Luis. This project was a collaborative effort, involving Claudio, Erin, and Benny.</a:t>
            </a:r>
          </a:p>
          <a:p>
            <a:endParaRPr lang="en-CN" dirty="0"/>
          </a:p>
        </p:txBody>
      </p:sp>
      <p:sp>
        <p:nvSpPr>
          <p:cNvPr id="4" name="Slide Number Placeholder 3"/>
          <p:cNvSpPr>
            <a:spLocks noGrp="1"/>
          </p:cNvSpPr>
          <p:nvPr>
            <p:ph type="sldNum" sz="quarter" idx="5"/>
          </p:nvPr>
        </p:nvSpPr>
        <p:spPr/>
        <p:txBody>
          <a:bodyPr/>
          <a:lstStyle/>
          <a:p>
            <a:fld id="{59E5D115-2AD1-5248-AC77-7F6CDC2C2A33}" type="slidenum">
              <a:rPr lang="en-CN" smtClean="0"/>
              <a:t>1</a:t>
            </a:fld>
            <a:endParaRPr lang="en-CN"/>
          </a:p>
        </p:txBody>
      </p:sp>
    </p:spTree>
    <p:extLst>
      <p:ext uri="{BB962C8B-B14F-4D97-AF65-F5344CB8AC3E}">
        <p14:creationId xmlns:p14="http://schemas.microsoft.com/office/powerpoint/2010/main" val="41886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Our work lends support to the TDE scenario; however, there remain several mysteries. Before the outburst, the FUV flux was three times higher than that of the host. Was 1ES truly a type 2 AGN beforehand? What happened around the 200-day, that made the three components behave differently, unlike other TDEs?</a:t>
            </a:r>
            <a:r>
              <a:rPr lang="zh-CN" alt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X-ray spectra</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modeling also revealed a significant broad 1keV feature, but its origin remains unclear.</a:t>
            </a:r>
          </a:p>
        </p:txBody>
      </p:sp>
      <p:sp>
        <p:nvSpPr>
          <p:cNvPr id="4" name="Slide Number Placeholder 3"/>
          <p:cNvSpPr>
            <a:spLocks noGrp="1"/>
          </p:cNvSpPr>
          <p:nvPr>
            <p:ph type="sldNum" sz="quarter" idx="5"/>
          </p:nvPr>
        </p:nvSpPr>
        <p:spPr/>
        <p:txBody>
          <a:bodyPr/>
          <a:lstStyle/>
          <a:p>
            <a:fld id="{59E5D115-2AD1-5248-AC77-7F6CDC2C2A33}" type="slidenum">
              <a:rPr lang="en-CN" smtClean="0"/>
              <a:t>10</a:t>
            </a:fld>
            <a:endParaRPr lang="en-CN"/>
          </a:p>
        </p:txBody>
      </p:sp>
    </p:spTree>
    <p:extLst>
      <p:ext uri="{BB962C8B-B14F-4D97-AF65-F5344CB8AC3E}">
        <p14:creationId xmlns:p14="http://schemas.microsoft.com/office/powerpoint/2010/main" val="8621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Let's first discuss the SED of 1ES. Although its optical spectra resemble those of a quasar, the broad-band color significantly differs when compared to composite quasar spectra, skewing much bluer. The optical bolometric correction, kappa5000 is about 100, ten times that of Type 1s. Intriguingly, this value aligns with the thin disk model discussed in the introduction. However, the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bluer</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w</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hen </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birghter, for thin disk, only manifested in the later epochs of 1ES; during earlier epochs, it was bluer</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when </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fainter.</a:t>
            </a:r>
          </a:p>
        </p:txBody>
      </p:sp>
      <p:sp>
        <p:nvSpPr>
          <p:cNvPr id="4" name="Slide Number Placeholder 3"/>
          <p:cNvSpPr>
            <a:spLocks noGrp="1"/>
          </p:cNvSpPr>
          <p:nvPr>
            <p:ph type="sldNum" sz="quarter" idx="5"/>
          </p:nvPr>
        </p:nvSpPr>
        <p:spPr/>
        <p:txBody>
          <a:bodyPr/>
          <a:lstStyle/>
          <a:p>
            <a:fld id="{59E5D115-2AD1-5248-AC77-7F6CDC2C2A33}" type="slidenum">
              <a:rPr lang="en-CN" smtClean="0"/>
              <a:t>11</a:t>
            </a:fld>
            <a:endParaRPr lang="en-CN"/>
          </a:p>
        </p:txBody>
      </p:sp>
    </p:spTree>
    <p:extLst>
      <p:ext uri="{BB962C8B-B14F-4D97-AF65-F5344CB8AC3E}">
        <p14:creationId xmlns:p14="http://schemas.microsoft.com/office/powerpoint/2010/main" val="132492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The two-branch evolution also appeared in the optical/X-ray slope: bluer when fainter earlier, and redder when fainter later. To remind you, a slim disk is actually redder than a thin disk due to a flatter effective temperature. Therefore, we inspected the surface density at the truncation radius, and although not clear because we could not trace a fixed radius, the mdot-sigma relation seemed to align with the two branches proposed for the slim to thin disk transition by Abramowicz. The results first explains the kappa5000 evolution: it was red as a slim disk initially, became blue when transitioning to a thin disk, and finally became redder as the mass accretion rate decreased. To explain the alpha_OX physically,</a:t>
            </a:r>
          </a:p>
        </p:txBody>
      </p:sp>
      <p:sp>
        <p:nvSpPr>
          <p:cNvPr id="4" name="Slide Number Placeholder 3"/>
          <p:cNvSpPr>
            <a:spLocks noGrp="1"/>
          </p:cNvSpPr>
          <p:nvPr>
            <p:ph type="sldNum" sz="quarter" idx="5"/>
          </p:nvPr>
        </p:nvSpPr>
        <p:spPr/>
        <p:txBody>
          <a:bodyPr/>
          <a:lstStyle/>
          <a:p>
            <a:fld id="{59E5D115-2AD1-5248-AC77-7F6CDC2C2A33}" type="slidenum">
              <a:rPr lang="en-CN" smtClean="0"/>
              <a:t>12</a:t>
            </a:fld>
            <a:endParaRPr lang="en-CN"/>
          </a:p>
        </p:txBody>
      </p:sp>
    </p:spTree>
    <p:extLst>
      <p:ext uri="{BB962C8B-B14F-4D97-AF65-F5344CB8AC3E}">
        <p14:creationId xmlns:p14="http://schemas.microsoft.com/office/powerpoint/2010/main" val="421042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This finding is intriguing because it allows us now, to transform the theoretical S-curve, where both axes are unobservable, into this color luminosity plot. The S-curve now appears as shown. Here is the quasar main sequence, and here is a small sample of highly accreting Intermediate Mass Black Holes. For the first time, 1ES provides a bridge that transforms from the slim disk to the standard disk.</a:t>
            </a:r>
          </a:p>
        </p:txBody>
      </p:sp>
      <p:sp>
        <p:nvSpPr>
          <p:cNvPr id="4" name="Slide Number Placeholder 3"/>
          <p:cNvSpPr>
            <a:spLocks noGrp="1"/>
          </p:cNvSpPr>
          <p:nvPr>
            <p:ph type="sldNum" sz="quarter" idx="5"/>
          </p:nvPr>
        </p:nvSpPr>
        <p:spPr/>
        <p:txBody>
          <a:bodyPr/>
          <a:lstStyle/>
          <a:p>
            <a:fld id="{59E5D115-2AD1-5248-AC77-7F6CDC2C2A33}" type="slidenum">
              <a:rPr lang="en-CN" smtClean="0"/>
              <a:t>13</a:t>
            </a:fld>
            <a:endParaRPr lang="en-CN"/>
          </a:p>
        </p:txBody>
      </p:sp>
    </p:spTree>
    <p:extLst>
      <p:ext uri="{BB962C8B-B14F-4D97-AF65-F5344CB8AC3E}">
        <p14:creationId xmlns:p14="http://schemas.microsoft.com/office/powerpoint/2010/main" val="1176918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Now I will have delivered the message that the slim accretion disk</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a theoretical solution for more than 30 years</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indeed exists. We can study the detailed picture of disk phase transition with these characterizations: the red one represents the truncation radius, initially large at about 20 gravitational radii. As time passed, the truncation radius decreased monotonically down to near the</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ISCO</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and the SED, changes from a slim disk dominated, to a thin disk dominated. Since the slim disk was puffed up, the photosphere size (the green line) was larger than the truncation radius, especially around 200 days, when the photosphere size became exceedingly large.</a:t>
            </a:r>
          </a:p>
        </p:txBody>
      </p:sp>
      <p:sp>
        <p:nvSpPr>
          <p:cNvPr id="4" name="Slide Number Placeholder 3"/>
          <p:cNvSpPr>
            <a:spLocks noGrp="1"/>
          </p:cNvSpPr>
          <p:nvPr>
            <p:ph type="sldNum" sz="quarter" idx="5"/>
          </p:nvPr>
        </p:nvSpPr>
        <p:spPr/>
        <p:txBody>
          <a:bodyPr/>
          <a:lstStyle/>
          <a:p>
            <a:fld id="{59E5D115-2AD1-5248-AC77-7F6CDC2C2A33}" type="slidenum">
              <a:rPr lang="en-CN" smtClean="0"/>
              <a:t>14</a:t>
            </a:fld>
            <a:endParaRPr lang="en-CN"/>
          </a:p>
        </p:txBody>
      </p:sp>
    </p:spTree>
    <p:extLst>
      <p:ext uri="{BB962C8B-B14F-4D97-AF65-F5344CB8AC3E}">
        <p14:creationId xmlns:p14="http://schemas.microsoft.com/office/powerpoint/2010/main" val="134674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A reasonable hypothesis is that at this epoch, an optically thick outflow was launched, as typically seen in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3</a:t>
            </a:r>
            <a:r>
              <a:rPr lang="en-CN" altLang="zh-CN" sz="1800" kern="100" dirty="0">
                <a:effectLst/>
                <a:latin typeface="Calibri" panose="020F0502020204030204" pitchFamily="34" charset="0"/>
                <a:ea typeface="DengXian" panose="02010600030101010101" pitchFamily="2" charset="-122"/>
                <a:cs typeface="Times New Roman" panose="02020603050405020304" pitchFamily="18" charset="0"/>
              </a:rPr>
              <a:t>D</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super-Eddington, RMHD simulations. Three interesting properties of 1ES can be attributed to this optically thick outflow. First, Masterson et al. have shown that the 1 keV feature can be produced by an ultra-fast, thick reflector. Secondly, the corona traced this trajectory in the Theta-l plot. Right after the optical outburst, luminosity decreased around 200 days, touching the line where bremsstrahlung cooling dominates. This is very likely because the outflow significantly increased the gas density in the corona, cooling down the corona efficiently. Now both the 3 mysteries seem to have solutions. Last but not least, thirdly, the outflow would carry away mass, causing the mass accretion rate to decrease quickly at first. Based on the Blandford-Payne mechanism, it would also carry away angular momentum, leading to a slight increase in the mass accretion rate after a certain viscous time scale.</a:t>
            </a:r>
          </a:p>
        </p:txBody>
      </p:sp>
      <p:sp>
        <p:nvSpPr>
          <p:cNvPr id="4" name="Slide Number Placeholder 3"/>
          <p:cNvSpPr>
            <a:spLocks noGrp="1"/>
          </p:cNvSpPr>
          <p:nvPr>
            <p:ph type="sldNum" sz="quarter" idx="5"/>
          </p:nvPr>
        </p:nvSpPr>
        <p:spPr/>
        <p:txBody>
          <a:bodyPr/>
          <a:lstStyle/>
          <a:p>
            <a:fld id="{59E5D115-2AD1-5248-AC77-7F6CDC2C2A33}" type="slidenum">
              <a:rPr lang="en-CN" smtClean="0"/>
              <a:t>15</a:t>
            </a:fld>
            <a:endParaRPr lang="en-CN"/>
          </a:p>
        </p:txBody>
      </p:sp>
    </p:spTree>
    <p:extLst>
      <p:ext uri="{BB962C8B-B14F-4D97-AF65-F5344CB8AC3E}">
        <p14:creationId xmlns:p14="http://schemas.microsoft.com/office/powerpoint/2010/main" val="52594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Here is time to summarize the 4 stage light curve earlier to the overall physical picture. Initially TDE increase the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Mdot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of the pre-existing disk significantly, making the inner disk thick. And at the special 200 days, outflow been launched, causing the interesting phenomenon I just show. Then  as times goes,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mdot</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decrease, as the truncation radius keep decreasing, disk from a slim disk dominate be a thin disk dominated.</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E5D115-2AD1-5248-AC77-7F6CDC2C2A33}" type="slidenum">
              <a:rPr lang="en-CN" smtClean="0"/>
              <a:t>16</a:t>
            </a:fld>
            <a:endParaRPr lang="en-CN"/>
          </a:p>
        </p:txBody>
      </p:sp>
    </p:spTree>
    <p:extLst>
      <p:ext uri="{BB962C8B-B14F-4D97-AF65-F5344CB8AC3E}">
        <p14:creationId xmlns:p14="http://schemas.microsoft.com/office/powerpoint/2010/main" val="2444125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I want to thank the SOC</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for giving me the opportunity</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Here is the summary</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thank you all for listening. I am now ready to take any questions.</a:t>
            </a:r>
          </a:p>
          <a:p>
            <a:endParaRPr lang="en-CN" dirty="0"/>
          </a:p>
        </p:txBody>
      </p:sp>
      <p:sp>
        <p:nvSpPr>
          <p:cNvPr id="4" name="Slide Number Placeholder 3"/>
          <p:cNvSpPr>
            <a:spLocks noGrp="1"/>
          </p:cNvSpPr>
          <p:nvPr>
            <p:ph type="sldNum" sz="quarter" idx="5"/>
          </p:nvPr>
        </p:nvSpPr>
        <p:spPr/>
        <p:txBody>
          <a:bodyPr/>
          <a:lstStyle/>
          <a:p>
            <a:fld id="{59E5D115-2AD1-5248-AC77-7F6CDC2C2A33}" type="slidenum">
              <a:rPr lang="en-CN" smtClean="0"/>
              <a:t>17</a:t>
            </a:fld>
            <a:endParaRPr lang="en-CN"/>
          </a:p>
        </p:txBody>
      </p:sp>
    </p:spTree>
    <p:extLst>
      <p:ext uri="{BB962C8B-B14F-4D97-AF65-F5344CB8AC3E}">
        <p14:creationId xmlns:p14="http://schemas.microsoft.com/office/powerpoint/2010/main" val="419442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The genesis of accretion disk theory traces back to the time of John Wheeler, who populated the concept of black holes as actual astronomical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object</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rather than merely mathematical solutions derived from GR. Following Martin Schmidt's groundbreaking discovery of the first quasar, a consensus was reached among astronomers that only supermassive black holes (SMBH) could account for such energy-intensive sources. Later on, Lynden Bell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et al. </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embarked on the development of black hole accretion disk theory. The theoretical solutions differ significantly depending on the mdot of the black hole. For low mdot, the solution can be found in the ADAF model proposed by Narayan &amp; Yi . Observational evidence, such as that provided by Sgr A* in our own Milky Way, aligns well with this model, exhibiting an mdot of approximately 10^-6. However, as mdot increases to about 0.1, like in the case of NGC 5548, the disk becomes thin and optically thick, conforming to the Shakura &amp; Sunyaev (SS) and Novikov &amp; Thorne models. If the accretion rate is exceptionally high, the disk thickens once again, leading to the slim disk solution by Abramowicz, which posits a distinct temperature-surface density (T-Sigma) relation than the thin disk. A number of nearby AGN, such as Mrk 142, fall within this regime, though solid evidence for the existence of slim accretion disks remains elusive. It's interestoing </a:t>
            </a:r>
            <a:r>
              <a:rPr lang="en-CN" sz="1800" kern="100">
                <a:effectLst/>
                <a:latin typeface="Calibri" panose="020F0502020204030204" pitchFamily="34" charset="0"/>
                <a:ea typeface="DengXian" panose="02010600030101010101" pitchFamily="2" charset="-122"/>
                <a:cs typeface="Times New Roman" panose="02020603050405020304" pitchFamily="18" charset="0"/>
              </a:rPr>
              <a:t>to note, mathematically, </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a transitional solution branch exists between thin disks and </a:t>
            </a:r>
            <a:r>
              <a:rPr lang="en-CN" sz="1800" kern="100">
                <a:effectLst/>
                <a:latin typeface="Calibri" panose="020F0502020204030204" pitchFamily="34" charset="0"/>
                <a:ea typeface="DengXian" panose="02010600030101010101" pitchFamily="2" charset="-122"/>
                <a:cs typeface="Times New Roman" panose="02020603050405020304" pitchFamily="18" charset="0"/>
              </a:rPr>
              <a:t>slim disks</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E5D115-2AD1-5248-AC77-7F6CDC2C2A33}" type="slidenum">
              <a:rPr lang="en-CN" smtClean="0"/>
              <a:t>2</a:t>
            </a:fld>
            <a:endParaRPr lang="en-CN"/>
          </a:p>
        </p:txBody>
      </p:sp>
    </p:spTree>
    <p:extLst>
      <p:ext uri="{BB962C8B-B14F-4D97-AF65-F5344CB8AC3E}">
        <p14:creationId xmlns:p14="http://schemas.microsoft.com/office/powerpoint/2010/main" val="275388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Disk state transitions are a well-known phenomenon in black hole binaries. For example, GRS 1915+105 oscillates between two distinct regimes, soft and hard states, as illustrated in this luminosity color plot. Ruan et al. analogized this to a set of CLAGN, which show the appearance and disappearance of broad emission lines. They identified these CLAGN at the transition points of these black hole binaries. The physical interpretation they proposed involves the transformation of the disk from an ADAF to a thin disk, enhancing UV radiation in the soft state with increasing mdot, or alternatively, by a hot ADAF or jet in the hard state.</a:t>
            </a:r>
          </a:p>
          <a:p>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Watarai</a:t>
            </a:r>
            <a:r>
              <a:rPr lang="en-US" sz="1800" kern="100">
                <a:effectLst/>
                <a:latin typeface="Calibri" panose="020F0502020204030204" pitchFamily="34" charset="0"/>
                <a:ea typeface="DengXian" panose="02010600030101010101" pitchFamily="2" charset="-122"/>
                <a:cs typeface="Times New Roman" panose="02020603050405020304" pitchFamily="18" charset="0"/>
              </a:rPr>
              <a:t> 2003</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E5D115-2AD1-5248-AC77-7F6CDC2C2A33}" type="slidenum">
              <a:rPr lang="en-CN" smtClean="0"/>
              <a:t>3</a:t>
            </a:fld>
            <a:endParaRPr lang="en-CN"/>
          </a:p>
        </p:txBody>
      </p:sp>
    </p:spTree>
    <p:extLst>
      <p:ext uri="{BB962C8B-B14F-4D97-AF65-F5344CB8AC3E}">
        <p14:creationId xmlns:p14="http://schemas.microsoft.com/office/powerpoint/2010/main" val="3914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1ES, surrounded by several G or K foreground stars, has been spectroscopically confirmed as a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true</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type 2 AGN. At the end of 2017, it exhibited a 5 magnitude increase in flux, transforming both its image and spectra to resemble a quasar. We conducted a comprehensive three-year photometric and spectroscopic follow-up</a:t>
            </a:r>
          </a:p>
        </p:txBody>
      </p:sp>
      <p:sp>
        <p:nvSpPr>
          <p:cNvPr id="4" name="Slide Number Placeholder 3"/>
          <p:cNvSpPr>
            <a:spLocks noGrp="1"/>
          </p:cNvSpPr>
          <p:nvPr>
            <p:ph type="sldNum" sz="quarter" idx="5"/>
          </p:nvPr>
        </p:nvSpPr>
        <p:spPr/>
        <p:txBody>
          <a:bodyPr/>
          <a:lstStyle/>
          <a:p>
            <a:fld id="{59E5D115-2AD1-5248-AC77-7F6CDC2C2A33}" type="slidenum">
              <a:rPr lang="en-CN" smtClean="0"/>
              <a:t>4</a:t>
            </a:fld>
            <a:endParaRPr lang="en-CN"/>
          </a:p>
        </p:txBody>
      </p:sp>
    </p:spTree>
    <p:extLst>
      <p:ext uri="{BB962C8B-B14F-4D97-AF65-F5344CB8AC3E}">
        <p14:creationId xmlns:p14="http://schemas.microsoft.com/office/powerpoint/2010/main" val="3273756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encompassing 34 optical spectra, 14 Swift XRT+UVOT observations, and 7 XMM+Nustar observations. These 21 observations provided broad-band and simultaneous data. In addition, we obtained over 800 X-ray data alone observations from NICER. By performing detailed spectral and image decompositions, we derived both photometric and broad-line light curves. Notably, we discovered that 1) the timescale of broad emission line emergence was about 100 days after the optical outburst, 2) the X-ray did not trace the optical, dimming after 200 days, and 3) the optical light curve did not align with TDE predictions, presenting a shallower index of approximately 1.1.</a:t>
            </a:r>
          </a:p>
        </p:txBody>
      </p:sp>
      <p:sp>
        <p:nvSpPr>
          <p:cNvPr id="4" name="Slide Number Placeholder 3"/>
          <p:cNvSpPr>
            <a:spLocks noGrp="1"/>
          </p:cNvSpPr>
          <p:nvPr>
            <p:ph type="sldNum" sz="quarter" idx="5"/>
          </p:nvPr>
        </p:nvSpPr>
        <p:spPr/>
        <p:txBody>
          <a:bodyPr/>
          <a:lstStyle/>
          <a:p>
            <a:fld id="{59E5D115-2AD1-5248-AC77-7F6CDC2C2A33}" type="slidenum">
              <a:rPr lang="en-CN" smtClean="0"/>
              <a:t>5</a:t>
            </a:fld>
            <a:endParaRPr lang="en-CN"/>
          </a:p>
        </p:txBody>
      </p:sp>
    </p:spTree>
    <p:extLst>
      <p:ext uri="{BB962C8B-B14F-4D97-AF65-F5344CB8AC3E}">
        <p14:creationId xmlns:p14="http://schemas.microsoft.com/office/powerpoint/2010/main" val="86955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A flux inversion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picture has been proposed</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to account for the unusual X-ray light curve. </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that case the optical outburst would be triggered by an advection event</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 However, the additional material accreted during this process carried a magnetic flux opposing the direction of the original corona. This conflict would temporarily disrupt the energy source of the corona. This theory seems to explain the light curves satisfactorily, but the spectral shape also underwent significant changes, affecting the power-law index, hardness ratio, and the strength of the soft X-ray excess.</a:t>
            </a:r>
          </a:p>
        </p:txBody>
      </p:sp>
      <p:sp>
        <p:nvSpPr>
          <p:cNvPr id="4" name="Slide Number Placeholder 3"/>
          <p:cNvSpPr>
            <a:spLocks noGrp="1"/>
          </p:cNvSpPr>
          <p:nvPr>
            <p:ph type="sldNum" sz="quarter" idx="5"/>
          </p:nvPr>
        </p:nvSpPr>
        <p:spPr/>
        <p:txBody>
          <a:bodyPr/>
          <a:lstStyle/>
          <a:p>
            <a:fld id="{59E5D115-2AD1-5248-AC77-7F6CDC2C2A33}" type="slidenum">
              <a:rPr lang="en-CN" smtClean="0"/>
              <a:t>6</a:t>
            </a:fld>
            <a:endParaRPr lang="en-CN"/>
          </a:p>
        </p:txBody>
      </p:sp>
    </p:spTree>
    <p:extLst>
      <p:ext uri="{BB962C8B-B14F-4D97-AF65-F5344CB8AC3E}">
        <p14:creationId xmlns:p14="http://schemas.microsoft.com/office/powerpoint/2010/main" val="307857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Not only the X-ray spectral profile, the optical broad emission lines also exhibited a changing profile. This figure illustrates the evolution of the virial estimation of black hole mass based on both H-alpha (red) and H-beta (blue) lines. The variation exceeds 1 dex, suggesting the broad line region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i</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s not in virialized. Interestingly, the velocity shift of the broad lines aligns with a eccentric Keplerian orbit, supporting a second scenario: a TDE caught by an AGN with a pre-existing disk. The BLR was, therefore, newly formed from the outward stream of the disrupted star.</a:t>
            </a:r>
          </a:p>
        </p:txBody>
      </p:sp>
      <p:sp>
        <p:nvSpPr>
          <p:cNvPr id="4" name="Slide Number Placeholder 3"/>
          <p:cNvSpPr>
            <a:spLocks noGrp="1"/>
          </p:cNvSpPr>
          <p:nvPr>
            <p:ph type="sldNum" sz="quarter" idx="5"/>
          </p:nvPr>
        </p:nvSpPr>
        <p:spPr/>
        <p:txBody>
          <a:bodyPr/>
          <a:lstStyle/>
          <a:p>
            <a:fld id="{59E5D115-2AD1-5248-AC77-7F6CDC2C2A33}" type="slidenum">
              <a:rPr lang="en-CN" smtClean="0"/>
              <a:t>7</a:t>
            </a:fld>
            <a:endParaRPr lang="en-CN"/>
          </a:p>
        </p:txBody>
      </p:sp>
    </p:spTree>
    <p:extLst>
      <p:ext uri="{BB962C8B-B14F-4D97-AF65-F5344CB8AC3E}">
        <p14:creationId xmlns:p14="http://schemas.microsoft.com/office/powerpoint/2010/main" val="132160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To distinguish between the two scenarios, we performed a broad-band SED decomposition to study the evolution of different physical components. The simultaneous SED range started from 8000 Angstroms, incorporating data from the optical spectrum, UV photometric points (using XMMOM), and XMM-EPIC soft and Nustar hard X-rays. We adopted a three-component model, consisting of a multi-color black body representing the outer thermalized disk, a black body component for the soft X-ray excess, and a Comptonization component for the hard X-ray. We could derive the inner radius or truncation radius, electron temperature, and photon index from this model. </a:t>
            </a:r>
            <a:r>
              <a:rPr lang="en-US" sz="1800" dirty="0">
                <a:effectLst/>
                <a:latin typeface="Calibri" panose="020F0502020204030204" pitchFamily="34" charset="0"/>
                <a:ea typeface="DengXian" panose="02010600030101010101" pitchFamily="2" charset="-122"/>
                <a:cs typeface="Times New Roman" panose="02020603050405020304" pitchFamily="18" charset="0"/>
              </a:rPr>
              <a:t>The light curves of the components is shown here, where horizontal lines mark the pre-outburst values, whose evolution can be summarized as the 4 stages: in stage 2, we found BB also follows the corona, the thermal disk went through a small decrease. In stage 3, BB decrease dramatically, while the corona become more and more brighter, even 10 times than the pre-outburst. In stage 4, all the 3 components come back to the original ones.</a:t>
            </a:r>
            <a:r>
              <a:rPr lang="en-CN" sz="2800" dirty="0">
                <a:effectLst/>
              </a:rPr>
              <a:t> </a:t>
            </a:r>
            <a:endParaRPr lang="en-C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E5D115-2AD1-5248-AC77-7F6CDC2C2A33}" type="slidenum">
              <a:rPr lang="en-CN" smtClean="0"/>
              <a:t>8</a:t>
            </a:fld>
            <a:endParaRPr lang="en-CN"/>
          </a:p>
        </p:txBody>
      </p:sp>
    </p:spTree>
    <p:extLst>
      <p:ext uri="{BB962C8B-B14F-4D97-AF65-F5344CB8AC3E}">
        <p14:creationId xmlns:p14="http://schemas.microsoft.com/office/powerpoint/2010/main" val="94645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Drawing upon the SED output, we solved the hydrodynamic equation locally at the truncation radius to derive the evolution of mdot, as shown in this figure. Modeling the slope of the mdot change yielded 1.53, roughly aligning with the TDE mass fallback rate, except for being lower around 250 days and higher around </a:t>
            </a:r>
            <a:r>
              <a:rPr lang="en-US" altLang="zh-CN" sz="1800" kern="100" dirty="0">
                <a:effectLst/>
                <a:latin typeface="Calibri" panose="020F0502020204030204" pitchFamily="34" charset="0"/>
                <a:ea typeface="DengXian" panose="02010600030101010101" pitchFamily="2" charset="-122"/>
                <a:cs typeface="Times New Roman" panose="02020603050405020304" pitchFamily="18" charset="0"/>
              </a:rPr>
              <a:t>70</a:t>
            </a:r>
            <a:r>
              <a:rPr lang="en-CN" sz="1800" kern="100" dirty="0">
                <a:effectLst/>
                <a:latin typeface="Calibri" panose="020F0502020204030204" pitchFamily="34" charset="0"/>
                <a:ea typeface="DengXian" panose="02010600030101010101" pitchFamily="2" charset="-122"/>
                <a:cs typeface="Times New Roman" panose="02020603050405020304" pitchFamily="18" charset="0"/>
              </a:rPr>
              <a:t>0 days. The integrated mass was about 0.55 solar masses, indicating that it might have been a 1.1 solar mass star that was disrupted. Notably, the most bound radius we calculated aligned with the BLR size inferred from the broad line profile evolution.</a:t>
            </a:r>
          </a:p>
        </p:txBody>
      </p:sp>
      <p:sp>
        <p:nvSpPr>
          <p:cNvPr id="4" name="Slide Number Placeholder 3"/>
          <p:cNvSpPr>
            <a:spLocks noGrp="1"/>
          </p:cNvSpPr>
          <p:nvPr>
            <p:ph type="sldNum" sz="quarter" idx="5"/>
          </p:nvPr>
        </p:nvSpPr>
        <p:spPr/>
        <p:txBody>
          <a:bodyPr/>
          <a:lstStyle/>
          <a:p>
            <a:fld id="{59E5D115-2AD1-5248-AC77-7F6CDC2C2A33}" type="slidenum">
              <a:rPr lang="en-CN" smtClean="0"/>
              <a:t>9</a:t>
            </a:fld>
            <a:endParaRPr lang="en-CN"/>
          </a:p>
        </p:txBody>
      </p:sp>
    </p:spTree>
    <p:extLst>
      <p:ext uri="{BB962C8B-B14F-4D97-AF65-F5344CB8AC3E}">
        <p14:creationId xmlns:p14="http://schemas.microsoft.com/office/powerpoint/2010/main" val="108898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FB96-BEC9-FC4B-A4D2-C6D438EA7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N"/>
          </a:p>
        </p:txBody>
      </p:sp>
      <p:sp>
        <p:nvSpPr>
          <p:cNvPr id="3" name="Subtitle 2">
            <a:extLst>
              <a:ext uri="{FF2B5EF4-FFF2-40B4-BE49-F238E27FC236}">
                <a16:creationId xmlns:a16="http://schemas.microsoft.com/office/drawing/2014/main" id="{D8E7EA3C-2411-BC42-A78B-1B66C2FAC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4" name="Date Placeholder 3">
            <a:extLst>
              <a:ext uri="{FF2B5EF4-FFF2-40B4-BE49-F238E27FC236}">
                <a16:creationId xmlns:a16="http://schemas.microsoft.com/office/drawing/2014/main" id="{54EEF731-424F-B347-BB6A-6DC69F645076}"/>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5D0CC9F0-179E-474A-A655-C7E8930436C0}"/>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906BDA1B-58F8-844A-99E3-C34D0EC1FF2A}"/>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189855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64B6-5B70-5D42-BD9C-29DFE5EE0FAF}"/>
              </a:ext>
            </a:extLst>
          </p:cNvPr>
          <p:cNvSpPr>
            <a:spLocks noGrp="1"/>
          </p:cNvSpPr>
          <p:nvPr>
            <p:ph type="title"/>
          </p:nvPr>
        </p:nvSpPr>
        <p:spPr/>
        <p:txBody>
          <a:bodyPr/>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8B0654B4-D03E-8440-94B8-A7FD64AB6A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F1BA5E18-D631-2A4B-AC11-04F017E3AF9F}"/>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7593858D-9F03-3A47-B132-9A165706F32A}"/>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BD619D0C-2B41-1141-98CC-0F38DB881450}"/>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301215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901DA4-DAE8-FF4A-B045-BDFE51C3DB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N"/>
          </a:p>
        </p:txBody>
      </p:sp>
      <p:sp>
        <p:nvSpPr>
          <p:cNvPr id="3" name="Vertical Text Placeholder 2">
            <a:extLst>
              <a:ext uri="{FF2B5EF4-FFF2-40B4-BE49-F238E27FC236}">
                <a16:creationId xmlns:a16="http://schemas.microsoft.com/office/drawing/2014/main" id="{CED00976-B632-524F-95A5-6E70C960D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3E44A8EB-8929-1C43-9E01-58974195B2FC}"/>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7E48D3A5-1467-3C47-B0ED-C13BC3283124}"/>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E6C30A46-B1B6-6643-BD27-4ACDE9F6C2EC}"/>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46948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D62A-20FC-614B-AED3-AF6C6CA6A6B6}"/>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AF8DBF1D-DF06-2749-8FFA-00D0C6AAC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CEE28F4B-D98C-484E-8A27-9E733C4280E7}"/>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C98F3F77-C856-E544-84BC-C5A080DC948E}"/>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619140C8-74C2-4147-8C14-D957EA5A9A83}"/>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28815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7A46-AF24-5445-BA59-88BAD1190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N"/>
          </a:p>
        </p:txBody>
      </p:sp>
      <p:sp>
        <p:nvSpPr>
          <p:cNvPr id="3" name="Text Placeholder 2">
            <a:extLst>
              <a:ext uri="{FF2B5EF4-FFF2-40B4-BE49-F238E27FC236}">
                <a16:creationId xmlns:a16="http://schemas.microsoft.com/office/drawing/2014/main" id="{3288C67E-04C3-8242-B0B3-C13160D84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33B92-A322-2040-A0C6-1A6EFEAC7FB7}"/>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3456B1C2-3990-8F4F-BCDA-D97A27B26E37}"/>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CC7D13C2-B4CA-DA4A-B883-B1981C0D6348}"/>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6294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E3BF-4A8A-0044-BEF6-DC018A190293}"/>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928AE5B8-8630-4140-9C4B-F1F6601C8B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Content Placeholder 3">
            <a:extLst>
              <a:ext uri="{FF2B5EF4-FFF2-40B4-BE49-F238E27FC236}">
                <a16:creationId xmlns:a16="http://schemas.microsoft.com/office/drawing/2014/main" id="{948CCE76-4F07-3942-AEA1-C5051AEDF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Date Placeholder 4">
            <a:extLst>
              <a:ext uri="{FF2B5EF4-FFF2-40B4-BE49-F238E27FC236}">
                <a16:creationId xmlns:a16="http://schemas.microsoft.com/office/drawing/2014/main" id="{18B2B328-F7FF-9F4C-89EB-9C86E728BF42}"/>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6" name="Footer Placeholder 5">
            <a:extLst>
              <a:ext uri="{FF2B5EF4-FFF2-40B4-BE49-F238E27FC236}">
                <a16:creationId xmlns:a16="http://schemas.microsoft.com/office/drawing/2014/main" id="{294FD0A1-0BBC-FB43-ACAB-047AED8CF317}"/>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B9AB8F4F-5B75-5A4F-B9F6-7BA767250CF1}"/>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249402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2A0F-B97F-6848-BABD-DB38C8A71870}"/>
              </a:ext>
            </a:extLst>
          </p:cNvPr>
          <p:cNvSpPr>
            <a:spLocks noGrp="1"/>
          </p:cNvSpPr>
          <p:nvPr>
            <p:ph type="title"/>
          </p:nvPr>
        </p:nvSpPr>
        <p:spPr>
          <a:xfrm>
            <a:off x="839788" y="365125"/>
            <a:ext cx="10515600" cy="1325563"/>
          </a:xfrm>
        </p:spPr>
        <p:txBody>
          <a:bodyPr/>
          <a:lstStyle/>
          <a:p>
            <a:r>
              <a:rPr lang="en-US"/>
              <a:t>Click to edit Master title style</a:t>
            </a:r>
            <a:endParaRPr lang="en-CN"/>
          </a:p>
        </p:txBody>
      </p:sp>
      <p:sp>
        <p:nvSpPr>
          <p:cNvPr id="3" name="Text Placeholder 2">
            <a:extLst>
              <a:ext uri="{FF2B5EF4-FFF2-40B4-BE49-F238E27FC236}">
                <a16:creationId xmlns:a16="http://schemas.microsoft.com/office/drawing/2014/main" id="{B9BD1519-85AF-C44A-8B7B-048A6F14B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662A82-813A-D04B-9E5A-060BC12379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5" name="Text Placeholder 4">
            <a:extLst>
              <a:ext uri="{FF2B5EF4-FFF2-40B4-BE49-F238E27FC236}">
                <a16:creationId xmlns:a16="http://schemas.microsoft.com/office/drawing/2014/main" id="{804AE23A-FAE2-1D44-B552-57605048A7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F9900-1932-4E45-8B09-F8D36EFB8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7" name="Date Placeholder 6">
            <a:extLst>
              <a:ext uri="{FF2B5EF4-FFF2-40B4-BE49-F238E27FC236}">
                <a16:creationId xmlns:a16="http://schemas.microsoft.com/office/drawing/2014/main" id="{968CD10A-D382-1948-BF6C-E29728354BC2}"/>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8" name="Footer Placeholder 7">
            <a:extLst>
              <a:ext uri="{FF2B5EF4-FFF2-40B4-BE49-F238E27FC236}">
                <a16:creationId xmlns:a16="http://schemas.microsoft.com/office/drawing/2014/main" id="{09F89D38-36C2-654F-A234-F4E4C34430BD}"/>
              </a:ext>
            </a:extLst>
          </p:cNvPr>
          <p:cNvSpPr>
            <a:spLocks noGrp="1"/>
          </p:cNvSpPr>
          <p:nvPr>
            <p:ph type="ftr" sz="quarter" idx="11"/>
          </p:nvPr>
        </p:nvSpPr>
        <p:spPr/>
        <p:txBody>
          <a:bodyPr/>
          <a:lstStyle/>
          <a:p>
            <a:endParaRPr lang="en-CN"/>
          </a:p>
        </p:txBody>
      </p:sp>
      <p:sp>
        <p:nvSpPr>
          <p:cNvPr id="9" name="Slide Number Placeholder 8">
            <a:extLst>
              <a:ext uri="{FF2B5EF4-FFF2-40B4-BE49-F238E27FC236}">
                <a16:creationId xmlns:a16="http://schemas.microsoft.com/office/drawing/2014/main" id="{DDAB9F88-AE2C-FC40-A426-5B9E3CF6533A}"/>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275628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82D1-25AD-8847-9A44-9509E8D9CC61}"/>
              </a:ext>
            </a:extLst>
          </p:cNvPr>
          <p:cNvSpPr>
            <a:spLocks noGrp="1"/>
          </p:cNvSpPr>
          <p:nvPr>
            <p:ph type="title"/>
          </p:nvPr>
        </p:nvSpPr>
        <p:spPr/>
        <p:txBody>
          <a:bodyPr/>
          <a:lstStyle/>
          <a:p>
            <a:r>
              <a:rPr lang="en-US"/>
              <a:t>Click to edit Master title style</a:t>
            </a:r>
            <a:endParaRPr lang="en-CN"/>
          </a:p>
        </p:txBody>
      </p:sp>
      <p:sp>
        <p:nvSpPr>
          <p:cNvPr id="3" name="Date Placeholder 2">
            <a:extLst>
              <a:ext uri="{FF2B5EF4-FFF2-40B4-BE49-F238E27FC236}">
                <a16:creationId xmlns:a16="http://schemas.microsoft.com/office/drawing/2014/main" id="{7C677ABF-CC09-6341-B023-7B8C54B10A41}"/>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4" name="Footer Placeholder 3">
            <a:extLst>
              <a:ext uri="{FF2B5EF4-FFF2-40B4-BE49-F238E27FC236}">
                <a16:creationId xmlns:a16="http://schemas.microsoft.com/office/drawing/2014/main" id="{C6D90B2B-6D29-F545-9828-EAE50700CE8E}"/>
              </a:ext>
            </a:extLst>
          </p:cNvPr>
          <p:cNvSpPr>
            <a:spLocks noGrp="1"/>
          </p:cNvSpPr>
          <p:nvPr>
            <p:ph type="ftr" sz="quarter" idx="11"/>
          </p:nvPr>
        </p:nvSpPr>
        <p:spPr/>
        <p:txBody>
          <a:bodyPr/>
          <a:lstStyle/>
          <a:p>
            <a:endParaRPr lang="en-CN"/>
          </a:p>
        </p:txBody>
      </p:sp>
      <p:sp>
        <p:nvSpPr>
          <p:cNvPr id="5" name="Slide Number Placeholder 4">
            <a:extLst>
              <a:ext uri="{FF2B5EF4-FFF2-40B4-BE49-F238E27FC236}">
                <a16:creationId xmlns:a16="http://schemas.microsoft.com/office/drawing/2014/main" id="{371D600B-1263-5946-869B-9FC1BF401FD2}"/>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12459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30CE7B-85EE-F94A-8295-DEE07B957395}"/>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3" name="Footer Placeholder 2">
            <a:extLst>
              <a:ext uri="{FF2B5EF4-FFF2-40B4-BE49-F238E27FC236}">
                <a16:creationId xmlns:a16="http://schemas.microsoft.com/office/drawing/2014/main" id="{E7BF0C21-4C08-0848-AD60-2A33084E9B32}"/>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6A1D8DD1-99E5-3345-9C1C-BC8DB0905E00}"/>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167610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3A80E-FE2C-3949-B1D4-8CA9835DC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Content Placeholder 2">
            <a:extLst>
              <a:ext uri="{FF2B5EF4-FFF2-40B4-BE49-F238E27FC236}">
                <a16:creationId xmlns:a16="http://schemas.microsoft.com/office/drawing/2014/main" id="{8EA6629C-9D6B-704B-9BD5-6FC20D31A5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Text Placeholder 3">
            <a:extLst>
              <a:ext uri="{FF2B5EF4-FFF2-40B4-BE49-F238E27FC236}">
                <a16:creationId xmlns:a16="http://schemas.microsoft.com/office/drawing/2014/main" id="{3187409B-8F10-BC4F-A428-3D17770D4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B751A2-1A85-4943-8689-7A0B3C2CFB45}"/>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6" name="Footer Placeholder 5">
            <a:extLst>
              <a:ext uri="{FF2B5EF4-FFF2-40B4-BE49-F238E27FC236}">
                <a16:creationId xmlns:a16="http://schemas.microsoft.com/office/drawing/2014/main" id="{CA8D8B91-E8EB-D343-8333-04F26FAA6CC0}"/>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0FD66555-17EF-4A43-A4A6-8EB43A3282F3}"/>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1043189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ADB2-541B-404E-B2D0-CF635216D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N"/>
          </a:p>
        </p:txBody>
      </p:sp>
      <p:sp>
        <p:nvSpPr>
          <p:cNvPr id="3" name="Picture Placeholder 2">
            <a:extLst>
              <a:ext uri="{FF2B5EF4-FFF2-40B4-BE49-F238E27FC236}">
                <a16:creationId xmlns:a16="http://schemas.microsoft.com/office/drawing/2014/main" id="{9EC45B6F-52DB-0C42-9567-B04448BFE7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N"/>
          </a:p>
        </p:txBody>
      </p:sp>
      <p:sp>
        <p:nvSpPr>
          <p:cNvPr id="4" name="Text Placeholder 3">
            <a:extLst>
              <a:ext uri="{FF2B5EF4-FFF2-40B4-BE49-F238E27FC236}">
                <a16:creationId xmlns:a16="http://schemas.microsoft.com/office/drawing/2014/main" id="{28A0B067-FAE9-5F40-9052-D126DD8E7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7F403-1B69-BF46-BC62-9716E8665E64}"/>
              </a:ext>
            </a:extLst>
          </p:cNvPr>
          <p:cNvSpPr>
            <a:spLocks noGrp="1"/>
          </p:cNvSpPr>
          <p:nvPr>
            <p:ph type="dt" sz="half" idx="10"/>
          </p:nvPr>
        </p:nvSpPr>
        <p:spPr/>
        <p:txBody>
          <a:bodyPr/>
          <a:lstStyle/>
          <a:p>
            <a:fld id="{9A3B4E21-301E-D44B-8CEF-CAE150CB4FC4}" type="datetimeFigureOut">
              <a:rPr lang="en-CN" smtClean="0"/>
              <a:t>2023/6/27</a:t>
            </a:fld>
            <a:endParaRPr lang="en-CN"/>
          </a:p>
        </p:txBody>
      </p:sp>
      <p:sp>
        <p:nvSpPr>
          <p:cNvPr id="6" name="Footer Placeholder 5">
            <a:extLst>
              <a:ext uri="{FF2B5EF4-FFF2-40B4-BE49-F238E27FC236}">
                <a16:creationId xmlns:a16="http://schemas.microsoft.com/office/drawing/2014/main" id="{82582F05-5BEA-DB47-9458-C73772380928}"/>
              </a:ext>
            </a:extLst>
          </p:cNvPr>
          <p:cNvSpPr>
            <a:spLocks noGrp="1"/>
          </p:cNvSpPr>
          <p:nvPr>
            <p:ph type="ftr" sz="quarter" idx="11"/>
          </p:nvPr>
        </p:nvSpPr>
        <p:spPr/>
        <p:txBody>
          <a:bodyPr/>
          <a:lstStyle/>
          <a:p>
            <a:endParaRPr lang="en-CN"/>
          </a:p>
        </p:txBody>
      </p:sp>
      <p:sp>
        <p:nvSpPr>
          <p:cNvPr id="7" name="Slide Number Placeholder 6">
            <a:extLst>
              <a:ext uri="{FF2B5EF4-FFF2-40B4-BE49-F238E27FC236}">
                <a16:creationId xmlns:a16="http://schemas.microsoft.com/office/drawing/2014/main" id="{23109D99-E24C-E948-93CB-4B62585B65F4}"/>
              </a:ext>
            </a:extLst>
          </p:cNvPr>
          <p:cNvSpPr>
            <a:spLocks noGrp="1"/>
          </p:cNvSpPr>
          <p:nvPr>
            <p:ph type="sldNum" sz="quarter" idx="12"/>
          </p:nvPr>
        </p:nvSpPr>
        <p:spPr/>
        <p:txBody>
          <a:bodyPr/>
          <a:lstStyle/>
          <a:p>
            <a:fld id="{0AA30E54-0AC2-6C48-A690-8E539E29CD0E}" type="slidenum">
              <a:rPr lang="en-CN" smtClean="0"/>
              <a:t>‹#›</a:t>
            </a:fld>
            <a:endParaRPr lang="en-CN"/>
          </a:p>
        </p:txBody>
      </p:sp>
    </p:spTree>
    <p:extLst>
      <p:ext uri="{BB962C8B-B14F-4D97-AF65-F5344CB8AC3E}">
        <p14:creationId xmlns:p14="http://schemas.microsoft.com/office/powerpoint/2010/main" val="278120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168E3-8BB9-C849-AB75-C5F3001E9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N"/>
          </a:p>
        </p:txBody>
      </p:sp>
      <p:sp>
        <p:nvSpPr>
          <p:cNvPr id="3" name="Text Placeholder 2">
            <a:extLst>
              <a:ext uri="{FF2B5EF4-FFF2-40B4-BE49-F238E27FC236}">
                <a16:creationId xmlns:a16="http://schemas.microsoft.com/office/drawing/2014/main" id="{F1CB3188-610A-2840-A5B2-78D37FB300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70C21C28-95E8-C348-AE0C-E46352EB1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B4E21-301E-D44B-8CEF-CAE150CB4FC4}" type="datetimeFigureOut">
              <a:rPr lang="en-CN" smtClean="0"/>
              <a:t>2023/6/27</a:t>
            </a:fld>
            <a:endParaRPr lang="en-CN"/>
          </a:p>
        </p:txBody>
      </p:sp>
      <p:sp>
        <p:nvSpPr>
          <p:cNvPr id="5" name="Footer Placeholder 4">
            <a:extLst>
              <a:ext uri="{FF2B5EF4-FFF2-40B4-BE49-F238E27FC236}">
                <a16:creationId xmlns:a16="http://schemas.microsoft.com/office/drawing/2014/main" id="{B06231C7-4053-AB44-940A-CB36079481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N"/>
          </a:p>
        </p:txBody>
      </p:sp>
      <p:sp>
        <p:nvSpPr>
          <p:cNvPr id="6" name="Slide Number Placeholder 5">
            <a:extLst>
              <a:ext uri="{FF2B5EF4-FFF2-40B4-BE49-F238E27FC236}">
                <a16:creationId xmlns:a16="http://schemas.microsoft.com/office/drawing/2014/main" id="{99A10F0C-3C96-B142-9611-B62976CB52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30E54-0AC2-6C48-A690-8E539E29CD0E}" type="slidenum">
              <a:rPr lang="en-CN" smtClean="0"/>
              <a:t>‹#›</a:t>
            </a:fld>
            <a:endParaRPr lang="en-CN"/>
          </a:p>
        </p:txBody>
      </p:sp>
    </p:spTree>
    <p:extLst>
      <p:ext uri="{BB962C8B-B14F-4D97-AF65-F5344CB8AC3E}">
        <p14:creationId xmlns:p14="http://schemas.microsoft.com/office/powerpoint/2010/main" val="3006885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mailto:liruancun@pk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5080ED-766B-9225-A22D-9AC03DABAE8E}"/>
              </a:ext>
            </a:extLst>
          </p:cNvPr>
          <p:cNvPicPr>
            <a:picLocks noChangeAspect="1"/>
          </p:cNvPicPr>
          <p:nvPr/>
        </p:nvPicPr>
        <p:blipFill>
          <a:blip r:embed="rId3"/>
          <a:stretch>
            <a:fillRect/>
          </a:stretch>
        </p:blipFill>
        <p:spPr>
          <a:xfrm>
            <a:off x="0" y="0"/>
            <a:ext cx="12214414" cy="6845440"/>
          </a:xfrm>
          <a:prstGeom prst="rect">
            <a:avLst/>
          </a:prstGeom>
        </p:spPr>
      </p:pic>
      <p:sp>
        <p:nvSpPr>
          <p:cNvPr id="4" name="Rectangle 3">
            <a:extLst>
              <a:ext uri="{FF2B5EF4-FFF2-40B4-BE49-F238E27FC236}">
                <a16:creationId xmlns:a16="http://schemas.microsoft.com/office/drawing/2014/main" id="{E0DEECE3-F467-6D44-89C9-430DC96F44A1}"/>
              </a:ext>
            </a:extLst>
          </p:cNvPr>
          <p:cNvSpPr/>
          <p:nvPr/>
        </p:nvSpPr>
        <p:spPr>
          <a:xfrm>
            <a:off x="901700" y="1673817"/>
            <a:ext cx="10286999" cy="2092271"/>
          </a:xfrm>
          <a:prstGeom prst="rect">
            <a:avLst/>
          </a:prstGeom>
          <a:solidFill>
            <a:schemeClr val="bg1">
              <a:alpha val="403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 name="Title 1">
            <a:extLst>
              <a:ext uri="{FF2B5EF4-FFF2-40B4-BE49-F238E27FC236}">
                <a16:creationId xmlns:a16="http://schemas.microsoft.com/office/drawing/2014/main" id="{529AB56A-876B-7545-BE0B-21AF86BF29D1}"/>
              </a:ext>
            </a:extLst>
          </p:cNvPr>
          <p:cNvSpPr>
            <a:spLocks noGrp="1"/>
          </p:cNvSpPr>
          <p:nvPr>
            <p:ph type="ctrTitle"/>
          </p:nvPr>
        </p:nvSpPr>
        <p:spPr>
          <a:xfrm>
            <a:off x="-117134" y="1035120"/>
            <a:ext cx="12065000" cy="2387600"/>
          </a:xfrm>
          <a:ln>
            <a:noFill/>
          </a:ln>
          <a:effectLst>
            <a:outerShdw blurRad="50800" dist="50800" dir="5400000" sx="1000" sy="1000" algn="ctr" rotWithShape="0">
              <a:srgbClr val="000000">
                <a:alpha val="43137"/>
              </a:srgbClr>
            </a:outerShdw>
          </a:effectLst>
        </p:spPr>
        <p:txBody>
          <a:bodyPr>
            <a:normAutofit/>
          </a:bodyPr>
          <a:lstStyle/>
          <a:p>
            <a:r>
              <a:rPr lang="en-US" sz="4400" b="1" dirty="0"/>
              <a:t> The Transient Slim Disk of the Changing-look </a:t>
            </a:r>
            <a:br>
              <a:rPr lang="en-US" sz="4400" b="1" dirty="0"/>
            </a:br>
            <a:r>
              <a:rPr lang="en-US" sz="4400" b="1" dirty="0"/>
              <a:t>Active Galactic Nucleus 1ES 1927+654</a:t>
            </a:r>
            <a:endParaRPr lang="en-CN" sz="4400" b="1" dirty="0"/>
          </a:p>
        </p:txBody>
      </p:sp>
      <p:sp>
        <p:nvSpPr>
          <p:cNvPr id="5" name="TextBox 4">
            <a:extLst>
              <a:ext uri="{FF2B5EF4-FFF2-40B4-BE49-F238E27FC236}">
                <a16:creationId xmlns:a16="http://schemas.microsoft.com/office/drawing/2014/main" id="{EB6B38A6-6852-DC4F-9146-7A57A77BC688}"/>
              </a:ext>
            </a:extLst>
          </p:cNvPr>
          <p:cNvSpPr txBox="1"/>
          <p:nvPr/>
        </p:nvSpPr>
        <p:spPr>
          <a:xfrm>
            <a:off x="342691" y="5035280"/>
            <a:ext cx="5867825" cy="1631216"/>
          </a:xfrm>
          <a:prstGeom prst="rect">
            <a:avLst/>
          </a:prstGeom>
          <a:noFill/>
        </p:spPr>
        <p:txBody>
          <a:bodyPr wrap="none" rtlCol="0">
            <a:spAutoFit/>
          </a:bodyPr>
          <a:lstStyle/>
          <a:p>
            <a:r>
              <a:rPr lang="en-CN" sz="2000" dirty="0">
                <a:solidFill>
                  <a:schemeClr val="bg1"/>
                </a:solidFill>
                <a:latin typeface="Times New Roman" panose="02020603050405020304" pitchFamily="18" charset="0"/>
                <a:cs typeface="Times New Roman" panose="02020603050405020304" pitchFamily="18" charset="0"/>
              </a:rPr>
              <a:t>Ruancun Li                                </a:t>
            </a:r>
            <a:r>
              <a:rPr lang="en-CN" sz="20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liruancun@pku.edu.cn</a:t>
            </a:r>
            <a:endParaRPr lang="en-CN" sz="2000" dirty="0">
              <a:solidFill>
                <a:schemeClr val="bg1"/>
              </a:solidFill>
              <a:latin typeface="Times New Roman" panose="02020603050405020304" pitchFamily="18" charset="0"/>
              <a:cs typeface="Times New Roman" panose="02020603050405020304" pitchFamily="18" charset="0"/>
            </a:endParaRPr>
          </a:p>
          <a:p>
            <a:r>
              <a:rPr lang="en-CN" sz="2000" dirty="0">
                <a:solidFill>
                  <a:schemeClr val="bg1"/>
                </a:solidFill>
                <a:latin typeface="Times New Roman" panose="02020603050405020304" pitchFamily="18" charset="0"/>
                <a:cs typeface="Times New Roman" panose="02020603050405020304" pitchFamily="18" charset="0"/>
              </a:rPr>
              <a:t>Advisor:                                                            L. C.Ho</a:t>
            </a:r>
          </a:p>
          <a:p>
            <a:r>
              <a:rPr lang="en-CN" sz="2000" dirty="0">
                <a:solidFill>
                  <a:schemeClr val="bg1"/>
                </a:solidFill>
                <a:latin typeface="Times New Roman" panose="02020603050405020304" pitchFamily="18" charset="0"/>
                <a:cs typeface="Times New Roman" panose="02020603050405020304" pitchFamily="18" charset="0"/>
              </a:rPr>
              <a:t>Collaborators:         C. Ricci, E. Kara, B.</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Trakhtenbrot</a:t>
            </a:r>
            <a:r>
              <a:rPr lang="en-CN" sz="2000" dirty="0">
                <a:solidFill>
                  <a:schemeClr val="bg1"/>
                </a:solidFill>
                <a:latin typeface="Times New Roman" panose="02020603050405020304" pitchFamily="18" charset="0"/>
                <a:cs typeface="Times New Roman" panose="02020603050405020304" pitchFamily="18" charset="0"/>
              </a:rPr>
              <a:t> </a:t>
            </a:r>
          </a:p>
          <a:p>
            <a:r>
              <a:rPr lang="en-CN" sz="2000" dirty="0">
                <a:solidFill>
                  <a:schemeClr val="bg1"/>
                </a:solidFill>
                <a:latin typeface="Times New Roman" panose="02020603050405020304" pitchFamily="18" charset="0"/>
                <a:cs typeface="Times New Roman" panose="02020603050405020304" pitchFamily="18" charset="0"/>
              </a:rPr>
              <a:t>Kavli Institute for Astronomy and Astrophysis (KIAA)</a:t>
            </a:r>
          </a:p>
          <a:p>
            <a:r>
              <a:rPr lang="en-CN" sz="2000" dirty="0">
                <a:solidFill>
                  <a:schemeClr val="bg1"/>
                </a:solidFill>
                <a:latin typeface="Times New Roman" panose="02020603050405020304" pitchFamily="18" charset="0"/>
                <a:cs typeface="Times New Roman" panose="02020603050405020304" pitchFamily="18" charset="0"/>
              </a:rPr>
              <a:t>Department of Astronomy,               Peking University</a:t>
            </a:r>
          </a:p>
        </p:txBody>
      </p:sp>
      <p:sp>
        <p:nvSpPr>
          <p:cNvPr id="3" name="Rectangle 2">
            <a:extLst>
              <a:ext uri="{FF2B5EF4-FFF2-40B4-BE49-F238E27FC236}">
                <a16:creationId xmlns:a16="http://schemas.microsoft.com/office/drawing/2014/main" id="{00B06B77-DE82-4244-A7F2-F4E75393EFE1}"/>
              </a:ext>
            </a:extLst>
          </p:cNvPr>
          <p:cNvSpPr/>
          <p:nvPr/>
        </p:nvSpPr>
        <p:spPr>
          <a:xfrm>
            <a:off x="7106669" y="5343057"/>
            <a:ext cx="5107745" cy="1323439"/>
          </a:xfrm>
          <a:prstGeom prst="rect">
            <a:avLst/>
          </a:prstGeom>
        </p:spPr>
        <p:txBody>
          <a:bodyPr wrap="none">
            <a:spAutoFit/>
          </a:bodyPr>
          <a:lstStyle/>
          <a:p>
            <a:r>
              <a:rPr lang="en-US" sz="2000" dirty="0">
                <a:solidFill>
                  <a:schemeClr val="bg1"/>
                </a:solidFill>
                <a:latin typeface="Times New Roman" panose="02020603050405020304" pitchFamily="18" charset="0"/>
                <a:cs typeface="Times New Roman" panose="02020603050405020304" pitchFamily="18" charset="0"/>
              </a:rPr>
              <a:t>See details</a:t>
            </a:r>
            <a:r>
              <a:rPr lang="zh-CN" altLang="en-US" sz="2000" dirty="0">
                <a:solidFill>
                  <a:schemeClr val="bg1"/>
                </a:solidFill>
                <a:latin typeface="Times New Roman" panose="02020603050405020304" pitchFamily="18" charset="0"/>
                <a:cs typeface="Times New Roman" panose="02020603050405020304" pitchFamily="18" charset="0"/>
              </a:rPr>
              <a:t>：</a:t>
            </a:r>
            <a:endParaRPr lang="en-US" altLang="zh-CN" sz="2000" dirty="0">
              <a:solidFill>
                <a:schemeClr val="bg1"/>
              </a:solidFill>
              <a:latin typeface="Times New Roman" panose="02020603050405020304" pitchFamily="18" charset="0"/>
              <a:cs typeface="Times New Roman" panose="02020603050405020304" pitchFamily="18" charset="0"/>
            </a:endParaRPr>
          </a:p>
          <a:p>
            <a:r>
              <a:rPr lang="en-US" sz="2000" dirty="0">
                <a:solidFill>
                  <a:schemeClr val="bg1"/>
                </a:solidFill>
                <a:latin typeface="Times New Roman" panose="02020603050405020304" pitchFamily="18" charset="0"/>
                <a:cs typeface="Times New Roman" panose="02020603050405020304" pitchFamily="18" charset="0"/>
              </a:rPr>
              <a:t> Li, Ho, Ricci et al. (2022 </a:t>
            </a:r>
            <a:r>
              <a:rPr lang="en-US" sz="2000" dirty="0" err="1">
                <a:solidFill>
                  <a:schemeClr val="bg1"/>
                </a:solidFill>
                <a:latin typeface="Times New Roman" panose="02020603050405020304" pitchFamily="18" charset="0"/>
                <a:cs typeface="Times New Roman" panose="02020603050405020304" pitchFamily="18" charset="0"/>
              </a:rPr>
              <a:t>ApJ</a:t>
            </a:r>
            <a:r>
              <a:rPr lang="en-US" sz="2000" dirty="0">
                <a:solidFill>
                  <a:schemeClr val="bg1"/>
                </a:solidFill>
                <a:latin typeface="Times New Roman" panose="02020603050405020304" pitchFamily="18" charset="0"/>
                <a:cs typeface="Times New Roman" panose="02020603050405020304" pitchFamily="18" charset="0"/>
              </a:rPr>
              <a:t>, 933 70)</a:t>
            </a:r>
          </a:p>
          <a:p>
            <a:r>
              <a:rPr lang="en-US" sz="2000" dirty="0">
                <a:solidFill>
                  <a:schemeClr val="bg1"/>
                </a:solidFill>
                <a:latin typeface="Times New Roman" panose="02020603050405020304" pitchFamily="18" charset="0"/>
                <a:cs typeface="Times New Roman" panose="02020603050405020304" pitchFamily="18" charset="0"/>
              </a:rPr>
              <a:t> Li, Ricci, Ho et al. (2023a, </a:t>
            </a:r>
            <a:r>
              <a:rPr lang="en-US" sz="2000" dirty="0" err="1">
                <a:solidFill>
                  <a:schemeClr val="bg1"/>
                </a:solidFill>
                <a:latin typeface="Times New Roman" panose="02020603050405020304" pitchFamily="18" charset="0"/>
                <a:cs typeface="Times New Roman" panose="02020603050405020304" pitchFamily="18" charset="0"/>
              </a:rPr>
              <a:t>ApJ</a:t>
            </a:r>
            <a:r>
              <a:rPr lang="en-US" sz="2000" dirty="0">
                <a:solidFill>
                  <a:schemeClr val="bg1"/>
                </a:solidFill>
                <a:latin typeface="Times New Roman" panose="02020603050405020304" pitchFamily="18" charset="0"/>
                <a:cs typeface="Times New Roman" panose="02020603050405020304" pitchFamily="18" charset="0"/>
              </a:rPr>
              <a:t>, in preparation)</a:t>
            </a:r>
          </a:p>
          <a:p>
            <a:r>
              <a:rPr lang="zh-CN" altLang="en-US" sz="2000"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Li, Ho, Ricci et al. (202</a:t>
            </a:r>
            <a:r>
              <a:rPr lang="en-US" altLang="zh-CN" sz="2000" dirty="0">
                <a:solidFill>
                  <a:schemeClr val="bg1"/>
                </a:solidFill>
                <a:latin typeface="Times New Roman" panose="02020603050405020304" pitchFamily="18" charset="0"/>
                <a:cs typeface="Times New Roman" panose="02020603050405020304" pitchFamily="18" charset="0"/>
              </a:rPr>
              <a:t>3b</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ApJ</a:t>
            </a:r>
            <a:r>
              <a:rPr lang="en-US" sz="2000" dirty="0">
                <a:solidFill>
                  <a:schemeClr val="bg1"/>
                </a:solidFill>
                <a:latin typeface="Times New Roman" panose="02020603050405020304" pitchFamily="18" charset="0"/>
                <a:cs typeface="Times New Roman" panose="02020603050405020304" pitchFamily="18" charset="0"/>
              </a:rPr>
              <a:t>, in preparation)</a:t>
            </a:r>
          </a:p>
        </p:txBody>
      </p:sp>
      <p:pic>
        <p:nvPicPr>
          <p:cNvPr id="7" name="Picture 6">
            <a:extLst>
              <a:ext uri="{FF2B5EF4-FFF2-40B4-BE49-F238E27FC236}">
                <a16:creationId xmlns:a16="http://schemas.microsoft.com/office/drawing/2014/main" id="{08E4EB59-CB80-554E-BB68-A2F1ADD81B55}"/>
              </a:ext>
            </a:extLst>
          </p:cNvPr>
          <p:cNvPicPr>
            <a:picLocks noChangeAspect="1"/>
          </p:cNvPicPr>
          <p:nvPr/>
        </p:nvPicPr>
        <p:blipFill>
          <a:blip r:embed="rId5"/>
          <a:stretch>
            <a:fillRect/>
          </a:stretch>
        </p:blipFill>
        <p:spPr>
          <a:xfrm>
            <a:off x="10402958" y="0"/>
            <a:ext cx="1702976" cy="1702976"/>
          </a:xfrm>
          <a:prstGeom prst="rect">
            <a:avLst/>
          </a:prstGeom>
        </p:spPr>
      </p:pic>
      <p:pic>
        <p:nvPicPr>
          <p:cNvPr id="9" name="Picture 8">
            <a:extLst>
              <a:ext uri="{FF2B5EF4-FFF2-40B4-BE49-F238E27FC236}">
                <a16:creationId xmlns:a16="http://schemas.microsoft.com/office/drawing/2014/main" id="{DB8F3CF8-9D6F-7641-A11A-2556D138DB08}"/>
              </a:ext>
            </a:extLst>
          </p:cNvPr>
          <p:cNvPicPr>
            <a:picLocks noChangeAspect="1"/>
          </p:cNvPicPr>
          <p:nvPr/>
        </p:nvPicPr>
        <p:blipFill>
          <a:blip r:embed="rId6"/>
          <a:stretch>
            <a:fillRect/>
          </a:stretch>
        </p:blipFill>
        <p:spPr>
          <a:xfrm>
            <a:off x="0" y="0"/>
            <a:ext cx="1702976" cy="1702976"/>
          </a:xfrm>
          <a:prstGeom prst="rect">
            <a:avLst/>
          </a:prstGeom>
        </p:spPr>
      </p:pic>
      <p:sp>
        <p:nvSpPr>
          <p:cNvPr id="8" name="TextBox 7">
            <a:extLst>
              <a:ext uri="{FF2B5EF4-FFF2-40B4-BE49-F238E27FC236}">
                <a16:creationId xmlns:a16="http://schemas.microsoft.com/office/drawing/2014/main" id="{35D24A62-FDE7-5C6E-9217-AD101F542A92}"/>
              </a:ext>
            </a:extLst>
          </p:cNvPr>
          <p:cNvSpPr txBox="1"/>
          <p:nvPr/>
        </p:nvSpPr>
        <p:spPr>
          <a:xfrm>
            <a:off x="10612296" y="5121098"/>
            <a:ext cx="6172200" cy="369332"/>
          </a:xfrm>
          <a:prstGeom prst="rect">
            <a:avLst/>
          </a:prstGeom>
          <a:noFill/>
        </p:spPr>
        <p:txBody>
          <a:bodyPr wrap="square">
            <a:spAutoFit/>
          </a:bodyPr>
          <a:lstStyle/>
          <a:p>
            <a:r>
              <a:rPr lang="en-US" sz="1800" dirty="0">
                <a:solidFill>
                  <a:schemeClr val="bg1"/>
                </a:solidFill>
                <a:latin typeface="Times New Roman" panose="02020603050405020304" pitchFamily="18" charset="0"/>
                <a:cs typeface="Times New Roman" panose="02020603050405020304" pitchFamily="18" charset="0"/>
              </a:rPr>
              <a:t>June 25 2023</a:t>
            </a:r>
            <a:endParaRPr lang="en-US" altLang="zh-CN" sz="1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45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952FB0-A12C-30A4-D0DC-362BF25A38A6}"/>
              </a:ext>
            </a:extLst>
          </p:cNvPr>
          <p:cNvSpPr/>
          <p:nvPr/>
        </p:nvSpPr>
        <p:spPr>
          <a:xfrm>
            <a:off x="0" y="0"/>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 name="Title 1">
            <a:extLst>
              <a:ext uri="{FF2B5EF4-FFF2-40B4-BE49-F238E27FC236}">
                <a16:creationId xmlns:a16="http://schemas.microsoft.com/office/drawing/2014/main" id="{5BCA13F1-EA9F-BB31-FD5C-068ABB329FC8}"/>
              </a:ext>
            </a:extLst>
          </p:cNvPr>
          <p:cNvSpPr>
            <a:spLocks noGrp="1"/>
          </p:cNvSpPr>
          <p:nvPr>
            <p:ph type="title"/>
          </p:nvPr>
        </p:nvSpPr>
        <p:spPr/>
        <p:txBody>
          <a:bodyPr/>
          <a:lstStyle/>
          <a:p>
            <a:r>
              <a:rPr lang="en-US" dirty="0">
                <a:solidFill>
                  <a:srgbClr val="FFC000"/>
                </a:solidFill>
              </a:rPr>
              <a:t>Mysteries</a:t>
            </a:r>
            <a:endParaRPr lang="en-CN" dirty="0">
              <a:solidFill>
                <a:srgbClr val="FFC000"/>
              </a:solidFill>
            </a:endParaRPr>
          </a:p>
        </p:txBody>
      </p:sp>
      <p:sp>
        <p:nvSpPr>
          <p:cNvPr id="5" name="TextBox 4">
            <a:extLst>
              <a:ext uri="{FF2B5EF4-FFF2-40B4-BE49-F238E27FC236}">
                <a16:creationId xmlns:a16="http://schemas.microsoft.com/office/drawing/2014/main" id="{4891688C-22D8-6BDD-46E3-A50F736568B9}"/>
              </a:ext>
            </a:extLst>
          </p:cNvPr>
          <p:cNvSpPr txBox="1"/>
          <p:nvPr/>
        </p:nvSpPr>
        <p:spPr>
          <a:xfrm>
            <a:off x="797432" y="3738580"/>
            <a:ext cx="3625197" cy="400110"/>
          </a:xfrm>
          <a:prstGeom prst="rect">
            <a:avLst/>
          </a:prstGeom>
          <a:noFill/>
        </p:spPr>
        <p:txBody>
          <a:bodyPr wrap="square" rtlCol="0">
            <a:spAutoFit/>
          </a:bodyPr>
          <a:lstStyle/>
          <a:p>
            <a:r>
              <a:rPr lang="en-CN" sz="2000" dirty="0">
                <a:solidFill>
                  <a:schemeClr val="bg1"/>
                </a:solidFill>
                <a:latin typeface="Times New Roman" panose="02020603050405020304" pitchFamily="18" charset="0"/>
                <a:cs typeface="Times New Roman" panose="02020603050405020304" pitchFamily="18" charset="0"/>
              </a:rPr>
              <a:t>2. What happened at ~ 200 days?</a:t>
            </a:r>
          </a:p>
        </p:txBody>
      </p:sp>
      <p:sp>
        <p:nvSpPr>
          <p:cNvPr id="10" name="TextBox 9">
            <a:extLst>
              <a:ext uri="{FF2B5EF4-FFF2-40B4-BE49-F238E27FC236}">
                <a16:creationId xmlns:a16="http://schemas.microsoft.com/office/drawing/2014/main" id="{134A506F-0A03-A5C1-75F0-B158A3A35FF7}"/>
              </a:ext>
            </a:extLst>
          </p:cNvPr>
          <p:cNvSpPr txBox="1"/>
          <p:nvPr/>
        </p:nvSpPr>
        <p:spPr>
          <a:xfrm>
            <a:off x="797432" y="5132433"/>
            <a:ext cx="4966059" cy="400110"/>
          </a:xfrm>
          <a:prstGeom prst="rect">
            <a:avLst/>
          </a:prstGeom>
          <a:noFill/>
        </p:spPr>
        <p:txBody>
          <a:bodyPr wrap="square" rtlCol="0">
            <a:spAutoFit/>
          </a:bodyPr>
          <a:lstStyle/>
          <a:p>
            <a:r>
              <a:rPr lang="en-CN" sz="2000" dirty="0">
                <a:solidFill>
                  <a:schemeClr val="bg1"/>
                </a:solidFill>
                <a:latin typeface="Times New Roman" panose="02020603050405020304" pitchFamily="18" charset="0"/>
                <a:cs typeface="Times New Roman" panose="02020603050405020304" pitchFamily="18" charset="0"/>
              </a:rPr>
              <a:t>3. </a:t>
            </a:r>
            <a:r>
              <a:rPr lang="en-US" sz="2000" dirty="0">
                <a:solidFill>
                  <a:schemeClr val="bg1"/>
                </a:solidFill>
                <a:latin typeface="Times New Roman" panose="02020603050405020304" pitchFamily="18" charset="0"/>
                <a:cs typeface="Times New Roman" panose="02020603050405020304" pitchFamily="18" charset="0"/>
              </a:rPr>
              <a:t>What is the broad 1 keV feature</a:t>
            </a:r>
            <a:r>
              <a:rPr lang="en-CN" sz="2000" dirty="0">
                <a:solidFill>
                  <a:schemeClr val="bg1"/>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A5497F1-016A-4511-C370-4D2219A7DB28}"/>
              </a:ext>
            </a:extLst>
          </p:cNvPr>
          <p:cNvSpPr txBox="1"/>
          <p:nvPr/>
        </p:nvSpPr>
        <p:spPr>
          <a:xfrm>
            <a:off x="797432" y="2250909"/>
            <a:ext cx="3625197" cy="400110"/>
          </a:xfrm>
          <a:prstGeom prst="rect">
            <a:avLst/>
          </a:prstGeom>
          <a:noFill/>
        </p:spPr>
        <p:txBody>
          <a:bodyPr wrap="square" rtlCol="0">
            <a:spAutoFit/>
          </a:bodyPr>
          <a:lstStyle/>
          <a:p>
            <a:r>
              <a:rPr lang="en-CN" sz="2000" dirty="0">
                <a:solidFill>
                  <a:schemeClr val="bg1"/>
                </a:solidFill>
                <a:latin typeface="Times New Roman" panose="02020603050405020304" pitchFamily="18" charset="0"/>
                <a:cs typeface="Times New Roman" panose="02020603050405020304" pitchFamily="18" charset="0"/>
              </a:rPr>
              <a:t>1. Was 1ES a real Type 2 before?</a:t>
            </a:r>
          </a:p>
        </p:txBody>
      </p:sp>
      <p:pic>
        <p:nvPicPr>
          <p:cNvPr id="13" name="Picture 12">
            <a:extLst>
              <a:ext uri="{FF2B5EF4-FFF2-40B4-BE49-F238E27FC236}">
                <a16:creationId xmlns:a16="http://schemas.microsoft.com/office/drawing/2014/main" id="{0D513D93-1424-5CDA-F030-00361E299306}"/>
              </a:ext>
            </a:extLst>
          </p:cNvPr>
          <p:cNvPicPr>
            <a:picLocks noChangeAspect="1"/>
          </p:cNvPicPr>
          <p:nvPr/>
        </p:nvPicPr>
        <p:blipFill>
          <a:blip r:embed="rId3"/>
          <a:stretch>
            <a:fillRect/>
          </a:stretch>
        </p:blipFill>
        <p:spPr>
          <a:xfrm>
            <a:off x="4432189" y="2658932"/>
            <a:ext cx="7486263" cy="2559405"/>
          </a:xfrm>
          <a:prstGeom prst="rect">
            <a:avLst/>
          </a:prstGeom>
        </p:spPr>
      </p:pic>
      <p:pic>
        <p:nvPicPr>
          <p:cNvPr id="14" name="Picture 13">
            <a:extLst>
              <a:ext uri="{FF2B5EF4-FFF2-40B4-BE49-F238E27FC236}">
                <a16:creationId xmlns:a16="http://schemas.microsoft.com/office/drawing/2014/main" id="{A594E689-31A6-03F9-0D17-D2599B70CF64}"/>
              </a:ext>
            </a:extLst>
          </p:cNvPr>
          <p:cNvPicPr>
            <a:picLocks noChangeAspect="1"/>
          </p:cNvPicPr>
          <p:nvPr/>
        </p:nvPicPr>
        <p:blipFill>
          <a:blip r:embed="rId4"/>
          <a:stretch>
            <a:fillRect/>
          </a:stretch>
        </p:blipFill>
        <p:spPr>
          <a:xfrm>
            <a:off x="5411975" y="1458418"/>
            <a:ext cx="5526690" cy="4960431"/>
          </a:xfrm>
          <a:prstGeom prst="rect">
            <a:avLst/>
          </a:prstGeom>
        </p:spPr>
      </p:pic>
      <p:pic>
        <p:nvPicPr>
          <p:cNvPr id="16" name="Picture 15">
            <a:extLst>
              <a:ext uri="{FF2B5EF4-FFF2-40B4-BE49-F238E27FC236}">
                <a16:creationId xmlns:a16="http://schemas.microsoft.com/office/drawing/2014/main" id="{7795C8FD-9552-29CA-3240-2A532ACAA84D}"/>
              </a:ext>
            </a:extLst>
          </p:cNvPr>
          <p:cNvPicPr>
            <a:picLocks noChangeAspect="1"/>
          </p:cNvPicPr>
          <p:nvPr/>
        </p:nvPicPr>
        <p:blipFill>
          <a:blip r:embed="rId5"/>
          <a:stretch>
            <a:fillRect/>
          </a:stretch>
        </p:blipFill>
        <p:spPr>
          <a:xfrm>
            <a:off x="4751863" y="1816933"/>
            <a:ext cx="6647455" cy="4243400"/>
          </a:xfrm>
          <a:prstGeom prst="rect">
            <a:avLst/>
          </a:prstGeom>
        </p:spPr>
      </p:pic>
      <p:sp>
        <p:nvSpPr>
          <p:cNvPr id="3" name="TextBox 2">
            <a:extLst>
              <a:ext uri="{FF2B5EF4-FFF2-40B4-BE49-F238E27FC236}">
                <a16:creationId xmlns:a16="http://schemas.microsoft.com/office/drawing/2014/main" id="{95126CEE-466B-B2C6-91BA-0A7138158ACF}"/>
              </a:ext>
            </a:extLst>
          </p:cNvPr>
          <p:cNvSpPr txBox="1"/>
          <p:nvPr/>
        </p:nvSpPr>
        <p:spPr>
          <a:xfrm>
            <a:off x="7366000" y="6399749"/>
            <a:ext cx="3848100" cy="646331"/>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Ricci + 2021, Li + 2023a, in prep</a:t>
            </a:r>
            <a:endParaRPr lang="en-CN" dirty="0"/>
          </a:p>
          <a:p>
            <a:r>
              <a:rPr lang="en-CN" dirty="0">
                <a:solidFill>
                  <a:schemeClr val="bg1"/>
                </a:solidFill>
                <a:latin typeface="Times New Roman" panose="02020603050405020304" pitchFamily="18" charset="0"/>
                <a:cs typeface="Times New Roman" panose="02020603050405020304" pitchFamily="18" charset="0"/>
              </a:rPr>
              <a:t> </a:t>
            </a:r>
            <a:endParaRPr lang="en-CN" dirty="0"/>
          </a:p>
        </p:txBody>
      </p:sp>
    </p:spTree>
    <p:extLst>
      <p:ext uri="{BB962C8B-B14F-4D97-AF65-F5344CB8AC3E}">
        <p14:creationId xmlns:p14="http://schemas.microsoft.com/office/powerpoint/2010/main" val="319951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3"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linds(horizontal)">
                                      <p:cBhvr>
                                        <p:cTn id="9" dur="500"/>
                                        <p:tgtEl>
                                          <p:spTgt spid="5"/>
                                        </p:tgtEl>
                                      </p:cBhvr>
                                    </p:animEffect>
                                  </p:childTnLst>
                                </p:cTn>
                              </p:par>
                              <p:par>
                                <p:cTn id="10" presetID="3"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1" presetClass="exit" presetSubtype="0" fill="hold"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3"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5316DE-2737-C622-0516-12E60F5FDDE3}"/>
              </a:ext>
            </a:extLst>
          </p:cNvPr>
          <p:cNvSpPr/>
          <p:nvPr/>
        </p:nvSpPr>
        <p:spPr>
          <a:xfrm>
            <a:off x="558277" y="1564993"/>
            <a:ext cx="11369044" cy="47948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2" name="Title 1">
            <a:extLst>
              <a:ext uri="{FF2B5EF4-FFF2-40B4-BE49-F238E27FC236}">
                <a16:creationId xmlns:a16="http://schemas.microsoft.com/office/drawing/2014/main" id="{9B936AD5-8E1F-47EB-53E0-7B2D057C80F9}"/>
              </a:ext>
            </a:extLst>
          </p:cNvPr>
          <p:cNvSpPr>
            <a:spLocks noGrp="1"/>
          </p:cNvSpPr>
          <p:nvPr>
            <p:ph type="title"/>
          </p:nvPr>
        </p:nvSpPr>
        <p:spPr/>
        <p:txBody>
          <a:bodyPr/>
          <a:lstStyle/>
          <a:p>
            <a:r>
              <a:rPr lang="en-CN" dirty="0">
                <a:solidFill>
                  <a:srgbClr val="FFC000"/>
                </a:solidFill>
              </a:rPr>
              <a:t>The disk dominated SED</a:t>
            </a:r>
          </a:p>
        </p:txBody>
      </p:sp>
      <p:pic>
        <p:nvPicPr>
          <p:cNvPr id="4" name="Content Placeholder 4">
            <a:extLst>
              <a:ext uri="{FF2B5EF4-FFF2-40B4-BE49-F238E27FC236}">
                <a16:creationId xmlns:a16="http://schemas.microsoft.com/office/drawing/2014/main" id="{3343E3AC-C9B2-8905-929F-2407B7FBBDFF}"/>
              </a:ext>
            </a:extLst>
          </p:cNvPr>
          <p:cNvPicPr>
            <a:picLocks noChangeAspect="1"/>
          </p:cNvPicPr>
          <p:nvPr/>
        </p:nvPicPr>
        <p:blipFill>
          <a:blip r:embed="rId3"/>
          <a:stretch>
            <a:fillRect/>
          </a:stretch>
        </p:blipFill>
        <p:spPr>
          <a:xfrm>
            <a:off x="698239" y="2300326"/>
            <a:ext cx="5963193" cy="2992681"/>
          </a:xfrm>
          <a:prstGeom prst="rect">
            <a:avLst/>
          </a:prstGeom>
        </p:spPr>
      </p:pic>
      <p:pic>
        <p:nvPicPr>
          <p:cNvPr id="6" name="Picture 5">
            <a:extLst>
              <a:ext uri="{FF2B5EF4-FFF2-40B4-BE49-F238E27FC236}">
                <a16:creationId xmlns:a16="http://schemas.microsoft.com/office/drawing/2014/main" id="{6D892B88-E4A6-4EA5-B2FD-A94A187C65ED}"/>
              </a:ext>
            </a:extLst>
          </p:cNvPr>
          <p:cNvPicPr>
            <a:picLocks noChangeAspect="1"/>
          </p:cNvPicPr>
          <p:nvPr/>
        </p:nvPicPr>
        <p:blipFill>
          <a:blip r:embed="rId4"/>
          <a:stretch>
            <a:fillRect/>
          </a:stretch>
        </p:blipFill>
        <p:spPr>
          <a:xfrm>
            <a:off x="6801393" y="1770293"/>
            <a:ext cx="4822257" cy="4017500"/>
          </a:xfrm>
          <a:prstGeom prst="rect">
            <a:avLst/>
          </a:prstGeom>
        </p:spPr>
      </p:pic>
      <p:sp>
        <p:nvSpPr>
          <p:cNvPr id="5" name="TextBox 4">
            <a:extLst>
              <a:ext uri="{FF2B5EF4-FFF2-40B4-BE49-F238E27FC236}">
                <a16:creationId xmlns:a16="http://schemas.microsoft.com/office/drawing/2014/main" id="{875ED431-E20F-35E0-6202-16ACBDA091A9}"/>
              </a:ext>
            </a:extLst>
          </p:cNvPr>
          <p:cNvSpPr txBox="1"/>
          <p:nvPr/>
        </p:nvSpPr>
        <p:spPr>
          <a:xfrm>
            <a:off x="838200" y="5808427"/>
            <a:ext cx="60960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Ricci</a:t>
            </a:r>
            <a:r>
              <a:rPr lang="en-CN" dirty="0">
                <a:latin typeface="Times New Roman" panose="02020603050405020304" pitchFamily="18" charset="0"/>
                <a:cs typeface="Times New Roman" panose="02020603050405020304" pitchFamily="18" charset="0"/>
              </a:rPr>
              <a:t> + 2020, </a:t>
            </a:r>
            <a:r>
              <a:rPr lang="en-US" dirty="0">
                <a:latin typeface="Times New Roman" panose="02020603050405020304" pitchFamily="18" charset="0"/>
                <a:cs typeface="Times New Roman" panose="02020603050405020304" pitchFamily="18" charset="0"/>
              </a:rPr>
              <a:t>Li + 2023a, in prep</a:t>
            </a:r>
          </a:p>
        </p:txBody>
      </p:sp>
    </p:spTree>
    <p:extLst>
      <p:ext uri="{BB962C8B-B14F-4D97-AF65-F5344CB8AC3E}">
        <p14:creationId xmlns:p14="http://schemas.microsoft.com/office/powerpoint/2010/main" val="28552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8319-D6BF-5040-1A49-51B5E8B10370}"/>
              </a:ext>
            </a:extLst>
          </p:cNvPr>
          <p:cNvSpPr>
            <a:spLocks noGrp="1"/>
          </p:cNvSpPr>
          <p:nvPr>
            <p:ph type="title"/>
          </p:nvPr>
        </p:nvSpPr>
        <p:spPr/>
        <p:txBody>
          <a:bodyPr/>
          <a:lstStyle/>
          <a:p>
            <a:r>
              <a:rPr lang="en-CN" dirty="0">
                <a:solidFill>
                  <a:srgbClr val="FFC000"/>
                </a:solidFill>
              </a:rPr>
              <a:t>The transient slim disk</a:t>
            </a:r>
            <a:endParaRPr lang="en-CN" dirty="0"/>
          </a:p>
        </p:txBody>
      </p:sp>
      <p:pic>
        <p:nvPicPr>
          <p:cNvPr id="9" name="Content Placeholder 8">
            <a:extLst>
              <a:ext uri="{FF2B5EF4-FFF2-40B4-BE49-F238E27FC236}">
                <a16:creationId xmlns:a16="http://schemas.microsoft.com/office/drawing/2014/main" id="{77A7358A-E4B3-5837-DDFD-ED7ACD04280E}"/>
              </a:ext>
            </a:extLst>
          </p:cNvPr>
          <p:cNvPicPr>
            <a:picLocks noGrp="1" noChangeAspect="1"/>
          </p:cNvPicPr>
          <p:nvPr>
            <p:ph idx="1"/>
          </p:nvPr>
        </p:nvPicPr>
        <p:blipFill>
          <a:blip r:embed="rId3"/>
          <a:stretch>
            <a:fillRect/>
          </a:stretch>
        </p:blipFill>
        <p:spPr>
          <a:xfrm>
            <a:off x="1588992" y="1853526"/>
            <a:ext cx="4820159" cy="4084881"/>
          </a:xfrm>
        </p:spPr>
      </p:pic>
      <p:pic>
        <p:nvPicPr>
          <p:cNvPr id="4" name="Picture 3">
            <a:extLst>
              <a:ext uri="{FF2B5EF4-FFF2-40B4-BE49-F238E27FC236}">
                <a16:creationId xmlns:a16="http://schemas.microsoft.com/office/drawing/2014/main" id="{1187FC0E-A40C-E23C-4847-32A27512E1C3}"/>
              </a:ext>
            </a:extLst>
          </p:cNvPr>
          <p:cNvPicPr>
            <a:picLocks noChangeAspect="1"/>
          </p:cNvPicPr>
          <p:nvPr/>
        </p:nvPicPr>
        <p:blipFill>
          <a:blip r:embed="rId4"/>
          <a:stretch>
            <a:fillRect/>
          </a:stretch>
        </p:blipFill>
        <p:spPr>
          <a:xfrm>
            <a:off x="5818783" y="1853526"/>
            <a:ext cx="4850006" cy="4084881"/>
          </a:xfrm>
          <a:prstGeom prst="rect">
            <a:avLst/>
          </a:prstGeom>
        </p:spPr>
      </p:pic>
      <p:sp>
        <p:nvSpPr>
          <p:cNvPr id="6" name="TextBox 5">
            <a:extLst>
              <a:ext uri="{FF2B5EF4-FFF2-40B4-BE49-F238E27FC236}">
                <a16:creationId xmlns:a16="http://schemas.microsoft.com/office/drawing/2014/main" id="{1D7CB605-339A-F388-8CCB-64DD7CEACB0E}"/>
              </a:ext>
            </a:extLst>
          </p:cNvPr>
          <p:cNvSpPr txBox="1"/>
          <p:nvPr/>
        </p:nvSpPr>
        <p:spPr>
          <a:xfrm>
            <a:off x="8305800" y="6119190"/>
            <a:ext cx="60960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+ 2023a,b, in prep</a:t>
            </a:r>
            <a:endParaRPr lang="en-CN" dirty="0"/>
          </a:p>
        </p:txBody>
      </p:sp>
    </p:spTree>
    <p:extLst>
      <p:ext uri="{BB962C8B-B14F-4D97-AF65-F5344CB8AC3E}">
        <p14:creationId xmlns:p14="http://schemas.microsoft.com/office/powerpoint/2010/main" val="97394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35246B-58DA-C650-402F-37DB5F2F5DC6}"/>
              </a:ext>
            </a:extLst>
          </p:cNvPr>
          <p:cNvSpPr/>
          <p:nvPr/>
        </p:nvSpPr>
        <p:spPr>
          <a:xfrm>
            <a:off x="0" y="-21228"/>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30D78B1-6497-B04C-AD30-832F0588DCFC}"/>
              </a:ext>
            </a:extLst>
          </p:cNvPr>
          <p:cNvSpPr>
            <a:spLocks noGrp="1"/>
          </p:cNvSpPr>
          <p:nvPr>
            <p:ph type="title"/>
          </p:nvPr>
        </p:nvSpPr>
        <p:spPr/>
        <p:txBody>
          <a:bodyPr/>
          <a:lstStyle/>
          <a:p>
            <a:r>
              <a:rPr lang="en-US" altLang="zh-CN" dirty="0">
                <a:solidFill>
                  <a:srgbClr val="FFC000"/>
                </a:solidFill>
              </a:rPr>
              <a:t>Observed state-transition plot</a:t>
            </a:r>
            <a:endParaRPr lang="en-CN" dirty="0">
              <a:solidFill>
                <a:srgbClr val="FFC000"/>
              </a:solidFill>
            </a:endParaRPr>
          </a:p>
        </p:txBody>
      </p:sp>
      <p:pic>
        <p:nvPicPr>
          <p:cNvPr id="12" name="Picture 11">
            <a:extLst>
              <a:ext uri="{FF2B5EF4-FFF2-40B4-BE49-F238E27FC236}">
                <a16:creationId xmlns:a16="http://schemas.microsoft.com/office/drawing/2014/main" id="{BFF86A97-C29F-CB03-0760-42423BFB18C4}"/>
              </a:ext>
            </a:extLst>
          </p:cNvPr>
          <p:cNvPicPr>
            <a:picLocks noChangeAspect="1"/>
          </p:cNvPicPr>
          <p:nvPr/>
        </p:nvPicPr>
        <p:blipFill>
          <a:blip r:embed="rId3"/>
          <a:stretch>
            <a:fillRect/>
          </a:stretch>
        </p:blipFill>
        <p:spPr>
          <a:xfrm>
            <a:off x="467719" y="2197204"/>
            <a:ext cx="4774131" cy="3269360"/>
          </a:xfrm>
          <a:prstGeom prst="rect">
            <a:avLst/>
          </a:prstGeom>
        </p:spPr>
      </p:pic>
      <p:sp>
        <p:nvSpPr>
          <p:cNvPr id="13" name="TextBox 12">
            <a:extLst>
              <a:ext uri="{FF2B5EF4-FFF2-40B4-BE49-F238E27FC236}">
                <a16:creationId xmlns:a16="http://schemas.microsoft.com/office/drawing/2014/main" id="{C05CF52A-8458-BF4E-5105-870FB23DF1E5}"/>
              </a:ext>
            </a:extLst>
          </p:cNvPr>
          <p:cNvSpPr txBox="1"/>
          <p:nvPr/>
        </p:nvSpPr>
        <p:spPr>
          <a:xfrm>
            <a:off x="1726879" y="5788414"/>
            <a:ext cx="2255810" cy="369332"/>
          </a:xfrm>
          <a:prstGeom prst="rect">
            <a:avLst/>
          </a:prstGeom>
          <a:noFill/>
        </p:spPr>
        <p:txBody>
          <a:bodyPr wrap="none" rtlCol="0">
            <a:spAutoFit/>
          </a:bodyPr>
          <a:lstStyle/>
          <a:p>
            <a:r>
              <a:rPr lang="en-CN" dirty="0">
                <a:solidFill>
                  <a:schemeClr val="bg1"/>
                </a:solidFill>
                <a:latin typeface="Times New Roman" panose="02020603050405020304" pitchFamily="18" charset="0"/>
                <a:cs typeface="Times New Roman" panose="02020603050405020304" pitchFamily="18" charset="0"/>
              </a:rPr>
              <a:t>Yuan &amp; Narayan 2014</a:t>
            </a:r>
          </a:p>
        </p:txBody>
      </p:sp>
      <p:pic>
        <p:nvPicPr>
          <p:cNvPr id="15" name="Picture 14">
            <a:extLst>
              <a:ext uri="{FF2B5EF4-FFF2-40B4-BE49-F238E27FC236}">
                <a16:creationId xmlns:a16="http://schemas.microsoft.com/office/drawing/2014/main" id="{B47836BD-CEB1-0151-51D7-16FDE7687990}"/>
              </a:ext>
            </a:extLst>
          </p:cNvPr>
          <p:cNvPicPr>
            <a:picLocks noChangeAspect="1"/>
          </p:cNvPicPr>
          <p:nvPr/>
        </p:nvPicPr>
        <p:blipFill>
          <a:blip r:embed="rId4"/>
          <a:stretch>
            <a:fillRect/>
          </a:stretch>
        </p:blipFill>
        <p:spPr>
          <a:xfrm>
            <a:off x="6587650" y="1692233"/>
            <a:ext cx="5185250" cy="4280847"/>
          </a:xfrm>
          <a:prstGeom prst="rect">
            <a:avLst/>
          </a:prstGeom>
        </p:spPr>
      </p:pic>
      <p:cxnSp>
        <p:nvCxnSpPr>
          <p:cNvPr id="4" name="Straight Arrow Connector 3">
            <a:extLst>
              <a:ext uri="{FF2B5EF4-FFF2-40B4-BE49-F238E27FC236}">
                <a16:creationId xmlns:a16="http://schemas.microsoft.com/office/drawing/2014/main" id="{86C27ADC-38DF-34BC-821B-8B0AEBE7892E}"/>
              </a:ext>
            </a:extLst>
          </p:cNvPr>
          <p:cNvCxnSpPr>
            <a:cxnSpLocks/>
          </p:cNvCxnSpPr>
          <p:nvPr/>
        </p:nvCxnSpPr>
        <p:spPr>
          <a:xfrm>
            <a:off x="5349240" y="3728720"/>
            <a:ext cx="1230431"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57DC37-B107-A58F-7298-65AFEEC57375}"/>
              </a:ext>
            </a:extLst>
          </p:cNvPr>
          <p:cNvSpPr txBox="1"/>
          <p:nvPr/>
        </p:nvSpPr>
        <p:spPr>
          <a:xfrm>
            <a:off x="8305800" y="6119190"/>
            <a:ext cx="60960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+ 2023a, in prep</a:t>
            </a:r>
            <a:endParaRPr lang="en-CN" dirty="0"/>
          </a:p>
        </p:txBody>
      </p:sp>
    </p:spTree>
    <p:extLst>
      <p:ext uri="{BB962C8B-B14F-4D97-AF65-F5344CB8AC3E}">
        <p14:creationId xmlns:p14="http://schemas.microsoft.com/office/powerpoint/2010/main" val="180336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F837FF-F4BD-2D57-5E4D-FED963460199}"/>
              </a:ext>
            </a:extLst>
          </p:cNvPr>
          <p:cNvSpPr/>
          <p:nvPr/>
        </p:nvSpPr>
        <p:spPr>
          <a:xfrm>
            <a:off x="0" y="-21228"/>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958B941-0D6D-3013-2234-4C44B27017EE}"/>
              </a:ext>
            </a:extLst>
          </p:cNvPr>
          <p:cNvPicPr>
            <a:picLocks noChangeAspect="1"/>
          </p:cNvPicPr>
          <p:nvPr/>
        </p:nvPicPr>
        <p:blipFill>
          <a:blip r:embed="rId3"/>
          <a:stretch>
            <a:fillRect/>
          </a:stretch>
        </p:blipFill>
        <p:spPr>
          <a:xfrm>
            <a:off x="838200" y="1997299"/>
            <a:ext cx="5036659" cy="3793847"/>
          </a:xfrm>
          <a:prstGeom prst="rect">
            <a:avLst/>
          </a:prstGeom>
        </p:spPr>
      </p:pic>
      <p:sp>
        <p:nvSpPr>
          <p:cNvPr id="2" name="Title 1">
            <a:extLst>
              <a:ext uri="{FF2B5EF4-FFF2-40B4-BE49-F238E27FC236}">
                <a16:creationId xmlns:a16="http://schemas.microsoft.com/office/drawing/2014/main" id="{CBE68319-D6BF-5040-1A49-51B5E8B10370}"/>
              </a:ext>
            </a:extLst>
          </p:cNvPr>
          <p:cNvSpPr>
            <a:spLocks noGrp="1"/>
          </p:cNvSpPr>
          <p:nvPr>
            <p:ph type="title"/>
          </p:nvPr>
        </p:nvSpPr>
        <p:spPr/>
        <p:txBody>
          <a:bodyPr/>
          <a:lstStyle/>
          <a:p>
            <a:r>
              <a:rPr lang="en-CN" dirty="0">
                <a:solidFill>
                  <a:srgbClr val="FFC000"/>
                </a:solidFill>
              </a:rPr>
              <a:t>Evolution of the slim disk</a:t>
            </a:r>
            <a:endParaRPr lang="en-CN" dirty="0"/>
          </a:p>
        </p:txBody>
      </p:sp>
      <p:pic>
        <p:nvPicPr>
          <p:cNvPr id="5" name="Content Placeholder 4">
            <a:extLst>
              <a:ext uri="{FF2B5EF4-FFF2-40B4-BE49-F238E27FC236}">
                <a16:creationId xmlns:a16="http://schemas.microsoft.com/office/drawing/2014/main" id="{3A1C777B-14A1-9F32-15F8-A3747AC32795}"/>
              </a:ext>
            </a:extLst>
          </p:cNvPr>
          <p:cNvPicPr>
            <a:picLocks noGrp="1" noChangeAspect="1"/>
          </p:cNvPicPr>
          <p:nvPr>
            <p:ph idx="1"/>
          </p:nvPr>
        </p:nvPicPr>
        <p:blipFill>
          <a:blip r:embed="rId4"/>
          <a:stretch>
            <a:fillRect/>
          </a:stretch>
        </p:blipFill>
        <p:spPr>
          <a:xfrm>
            <a:off x="5874859" y="1997300"/>
            <a:ext cx="5625079" cy="3793848"/>
          </a:xfrm>
        </p:spPr>
      </p:pic>
      <p:cxnSp>
        <p:nvCxnSpPr>
          <p:cNvPr id="4" name="Straight Arrow Connector 3">
            <a:extLst>
              <a:ext uri="{FF2B5EF4-FFF2-40B4-BE49-F238E27FC236}">
                <a16:creationId xmlns:a16="http://schemas.microsoft.com/office/drawing/2014/main" id="{893F248F-296F-F166-691D-535948892DE9}"/>
              </a:ext>
            </a:extLst>
          </p:cNvPr>
          <p:cNvCxnSpPr/>
          <p:nvPr/>
        </p:nvCxnSpPr>
        <p:spPr>
          <a:xfrm flipV="1">
            <a:off x="3757808" y="2605414"/>
            <a:ext cx="3206663" cy="1288808"/>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896F294-6952-1096-CB34-8A2B89819B49}"/>
              </a:ext>
            </a:extLst>
          </p:cNvPr>
          <p:cNvCxnSpPr>
            <a:cxnSpLocks/>
          </p:cNvCxnSpPr>
          <p:nvPr/>
        </p:nvCxnSpPr>
        <p:spPr>
          <a:xfrm flipV="1">
            <a:off x="4135676" y="4198280"/>
            <a:ext cx="3116894" cy="644404"/>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356EE2-164D-210E-EDA3-779F71A30DCA}"/>
              </a:ext>
            </a:extLst>
          </p:cNvPr>
          <p:cNvSpPr txBox="1"/>
          <p:nvPr/>
        </p:nvSpPr>
        <p:spPr>
          <a:xfrm>
            <a:off x="8305800" y="6119190"/>
            <a:ext cx="60960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+ 2023b, in prep</a:t>
            </a:r>
            <a:endParaRPr lang="en-CN" dirty="0"/>
          </a:p>
        </p:txBody>
      </p:sp>
    </p:spTree>
    <p:extLst>
      <p:ext uri="{BB962C8B-B14F-4D97-AF65-F5344CB8AC3E}">
        <p14:creationId xmlns:p14="http://schemas.microsoft.com/office/powerpoint/2010/main" val="7956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DBF6A76-8DC8-7472-ADDB-23A741124E3F}"/>
              </a:ext>
            </a:extLst>
          </p:cNvPr>
          <p:cNvSpPr/>
          <p:nvPr/>
        </p:nvSpPr>
        <p:spPr>
          <a:xfrm>
            <a:off x="0" y="-10614"/>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06B7C9-4DE8-1603-E749-AB0355F5F98B}"/>
              </a:ext>
            </a:extLst>
          </p:cNvPr>
          <p:cNvSpPr/>
          <p:nvPr/>
        </p:nvSpPr>
        <p:spPr>
          <a:xfrm>
            <a:off x="0" y="-21228"/>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B936AD5-8E1F-47EB-53E0-7B2D057C80F9}"/>
              </a:ext>
            </a:extLst>
          </p:cNvPr>
          <p:cNvSpPr>
            <a:spLocks noGrp="1"/>
          </p:cNvSpPr>
          <p:nvPr>
            <p:ph type="title"/>
          </p:nvPr>
        </p:nvSpPr>
        <p:spPr>
          <a:xfrm>
            <a:off x="421778" y="365125"/>
            <a:ext cx="10515600" cy="1325563"/>
          </a:xfrm>
        </p:spPr>
        <p:txBody>
          <a:bodyPr/>
          <a:lstStyle/>
          <a:p>
            <a:r>
              <a:rPr lang="en-CN" dirty="0">
                <a:solidFill>
                  <a:srgbClr val="FFC000"/>
                </a:solidFill>
              </a:rPr>
              <a:t>Optical thick outflow at 200 day</a:t>
            </a:r>
          </a:p>
        </p:txBody>
      </p:sp>
      <p:pic>
        <p:nvPicPr>
          <p:cNvPr id="7" name="Picture 6">
            <a:extLst>
              <a:ext uri="{FF2B5EF4-FFF2-40B4-BE49-F238E27FC236}">
                <a16:creationId xmlns:a16="http://schemas.microsoft.com/office/drawing/2014/main" id="{9F43BA8D-5BD6-70A4-7DBD-1B78F6B1ADC0}"/>
              </a:ext>
            </a:extLst>
          </p:cNvPr>
          <p:cNvPicPr>
            <a:picLocks noChangeAspect="1"/>
          </p:cNvPicPr>
          <p:nvPr/>
        </p:nvPicPr>
        <p:blipFill rotWithShape="1">
          <a:blip r:embed="rId3"/>
          <a:srcRect r="50000"/>
          <a:stretch/>
        </p:blipFill>
        <p:spPr>
          <a:xfrm>
            <a:off x="8143470" y="482197"/>
            <a:ext cx="3394479" cy="2494086"/>
          </a:xfrm>
          <a:prstGeom prst="rect">
            <a:avLst/>
          </a:prstGeom>
        </p:spPr>
      </p:pic>
      <p:sp>
        <p:nvSpPr>
          <p:cNvPr id="3" name="TextBox 2">
            <a:extLst>
              <a:ext uri="{FF2B5EF4-FFF2-40B4-BE49-F238E27FC236}">
                <a16:creationId xmlns:a16="http://schemas.microsoft.com/office/drawing/2014/main" id="{8B7FB02D-E9D6-9E03-AAD8-281CF3C44E0F}"/>
              </a:ext>
            </a:extLst>
          </p:cNvPr>
          <p:cNvSpPr txBox="1"/>
          <p:nvPr/>
        </p:nvSpPr>
        <p:spPr>
          <a:xfrm>
            <a:off x="5219990" y="2400059"/>
            <a:ext cx="1911101"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Masterson + </a:t>
            </a:r>
            <a:r>
              <a:rPr lang="en-CN" dirty="0">
                <a:solidFill>
                  <a:schemeClr val="bg1"/>
                </a:solidFill>
                <a:latin typeface="Times New Roman" panose="02020603050405020304" pitchFamily="18" charset="0"/>
                <a:cs typeface="Times New Roman" panose="02020603050405020304" pitchFamily="18" charset="0"/>
              </a:rPr>
              <a:t>2022</a:t>
            </a:r>
          </a:p>
        </p:txBody>
      </p:sp>
      <p:pic>
        <p:nvPicPr>
          <p:cNvPr id="8" name="Picture 7">
            <a:extLst>
              <a:ext uri="{FF2B5EF4-FFF2-40B4-BE49-F238E27FC236}">
                <a16:creationId xmlns:a16="http://schemas.microsoft.com/office/drawing/2014/main" id="{FDF7C149-F21A-1881-6FF8-14052C0612F1}"/>
              </a:ext>
            </a:extLst>
          </p:cNvPr>
          <p:cNvPicPr>
            <a:picLocks noChangeAspect="1"/>
          </p:cNvPicPr>
          <p:nvPr/>
        </p:nvPicPr>
        <p:blipFill rotWithShape="1">
          <a:blip r:embed="rId4"/>
          <a:srcRect r="7786" b="5902"/>
          <a:stretch/>
        </p:blipFill>
        <p:spPr>
          <a:xfrm flipH="1">
            <a:off x="421778" y="1747111"/>
            <a:ext cx="3548876" cy="4066391"/>
          </a:xfrm>
          <a:prstGeom prst="rect">
            <a:avLst/>
          </a:prstGeom>
        </p:spPr>
      </p:pic>
      <p:sp>
        <p:nvSpPr>
          <p:cNvPr id="10" name="TextBox 9">
            <a:extLst>
              <a:ext uri="{FF2B5EF4-FFF2-40B4-BE49-F238E27FC236}">
                <a16:creationId xmlns:a16="http://schemas.microsoft.com/office/drawing/2014/main" id="{7749B8F2-FA67-7C0D-4F6C-93D01F5FC939}"/>
              </a:ext>
            </a:extLst>
          </p:cNvPr>
          <p:cNvSpPr txBox="1"/>
          <p:nvPr/>
        </p:nvSpPr>
        <p:spPr>
          <a:xfrm>
            <a:off x="421778" y="6117668"/>
            <a:ext cx="1378904"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Jiang + </a:t>
            </a:r>
            <a:r>
              <a:rPr lang="en-CN" dirty="0">
                <a:solidFill>
                  <a:schemeClr val="bg1"/>
                </a:solidFill>
                <a:latin typeface="Times New Roman" panose="02020603050405020304" pitchFamily="18" charset="0"/>
                <a:cs typeface="Times New Roman" panose="02020603050405020304" pitchFamily="18" charset="0"/>
              </a:rPr>
              <a:t>2014</a:t>
            </a:r>
          </a:p>
        </p:txBody>
      </p:sp>
      <p:cxnSp>
        <p:nvCxnSpPr>
          <p:cNvPr id="11" name="Straight Arrow Connector 10">
            <a:extLst>
              <a:ext uri="{FF2B5EF4-FFF2-40B4-BE49-F238E27FC236}">
                <a16:creationId xmlns:a16="http://schemas.microsoft.com/office/drawing/2014/main" id="{4A047B44-0BDE-6579-8A99-40EB5A33FB85}"/>
              </a:ext>
            </a:extLst>
          </p:cNvPr>
          <p:cNvCxnSpPr>
            <a:cxnSpLocks/>
          </p:cNvCxnSpPr>
          <p:nvPr/>
        </p:nvCxnSpPr>
        <p:spPr>
          <a:xfrm flipV="1">
            <a:off x="2971800" y="1074497"/>
            <a:ext cx="7050741" cy="2050322"/>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0C239F-121A-F185-4429-B1B7FCF7EC28}"/>
              </a:ext>
            </a:extLst>
          </p:cNvPr>
          <p:cNvCxnSpPr>
            <a:cxnSpLocks/>
          </p:cNvCxnSpPr>
          <p:nvPr/>
        </p:nvCxnSpPr>
        <p:spPr>
          <a:xfrm flipH="1">
            <a:off x="2971800" y="3124819"/>
            <a:ext cx="1661160" cy="0"/>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9D44B2D-291E-E2C2-E860-DCB3AD719208}"/>
              </a:ext>
            </a:extLst>
          </p:cNvPr>
          <p:cNvSpPr txBox="1"/>
          <p:nvPr/>
        </p:nvSpPr>
        <p:spPr>
          <a:xfrm>
            <a:off x="5169584" y="1754447"/>
            <a:ext cx="1146468" cy="369332"/>
          </a:xfrm>
          <a:prstGeom prst="rect">
            <a:avLst/>
          </a:prstGeom>
          <a:noFill/>
        </p:spPr>
        <p:txBody>
          <a:bodyPr wrap="none" rtlCol="0">
            <a:spAutoFit/>
          </a:bodyPr>
          <a:lstStyle/>
          <a:p>
            <a:r>
              <a:rPr lang="en-US" dirty="0">
                <a:solidFill>
                  <a:srgbClr val="FFC000"/>
                </a:solidFill>
                <a:latin typeface="Times New Roman" panose="02020603050405020304" pitchFamily="18" charset="0"/>
                <a:cs typeface="Times New Roman" panose="02020603050405020304" pitchFamily="18" charset="0"/>
              </a:rPr>
              <a:t>Reflection</a:t>
            </a:r>
            <a:endParaRPr lang="en-CN" dirty="0">
              <a:solidFill>
                <a:srgbClr val="FFC000"/>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E0190AD8-5FAF-DA81-CB26-DB7248EA7B28}"/>
              </a:ext>
            </a:extLst>
          </p:cNvPr>
          <p:cNvGrpSpPr/>
          <p:nvPr/>
        </p:nvGrpSpPr>
        <p:grpSpPr>
          <a:xfrm>
            <a:off x="4505615" y="4358114"/>
            <a:ext cx="2713164" cy="2334094"/>
            <a:chOff x="5681158" y="1487068"/>
            <a:chExt cx="5818780" cy="5005807"/>
          </a:xfrm>
        </p:grpSpPr>
        <p:pic>
          <p:nvPicPr>
            <p:cNvPr id="18" name="Picture 17">
              <a:extLst>
                <a:ext uri="{FF2B5EF4-FFF2-40B4-BE49-F238E27FC236}">
                  <a16:creationId xmlns:a16="http://schemas.microsoft.com/office/drawing/2014/main" id="{CF19F045-72E3-C5A9-6EE9-181559C71E29}"/>
                </a:ext>
              </a:extLst>
            </p:cNvPr>
            <p:cNvPicPr>
              <a:picLocks noChangeAspect="1"/>
            </p:cNvPicPr>
            <p:nvPr/>
          </p:nvPicPr>
          <p:blipFill rotWithShape="1">
            <a:blip r:embed="rId5"/>
            <a:srcRect l="48689"/>
            <a:stretch/>
          </p:blipFill>
          <p:spPr>
            <a:xfrm>
              <a:off x="6104254" y="1487068"/>
              <a:ext cx="5395684" cy="5005807"/>
            </a:xfrm>
            <a:prstGeom prst="rect">
              <a:avLst/>
            </a:prstGeom>
          </p:spPr>
        </p:pic>
        <p:pic>
          <p:nvPicPr>
            <p:cNvPr id="19" name="Picture 18">
              <a:extLst>
                <a:ext uri="{FF2B5EF4-FFF2-40B4-BE49-F238E27FC236}">
                  <a16:creationId xmlns:a16="http://schemas.microsoft.com/office/drawing/2014/main" id="{48748352-6C1D-54F1-7E26-4EFC53C787CA}"/>
                </a:ext>
              </a:extLst>
            </p:cNvPr>
            <p:cNvPicPr>
              <a:picLocks noChangeAspect="1"/>
            </p:cNvPicPr>
            <p:nvPr/>
          </p:nvPicPr>
          <p:blipFill rotWithShape="1">
            <a:blip r:embed="rId5"/>
            <a:srcRect r="95091"/>
            <a:stretch/>
          </p:blipFill>
          <p:spPr>
            <a:xfrm>
              <a:off x="5681158" y="1487068"/>
              <a:ext cx="516168" cy="5005807"/>
            </a:xfrm>
            <a:prstGeom prst="rect">
              <a:avLst/>
            </a:prstGeom>
          </p:spPr>
        </p:pic>
      </p:grpSp>
      <p:cxnSp>
        <p:nvCxnSpPr>
          <p:cNvPr id="22" name="Straight Arrow Connector 21">
            <a:extLst>
              <a:ext uri="{FF2B5EF4-FFF2-40B4-BE49-F238E27FC236}">
                <a16:creationId xmlns:a16="http://schemas.microsoft.com/office/drawing/2014/main" id="{DF5B01DD-6E2C-0608-23D6-DC189EC397F5}"/>
              </a:ext>
            </a:extLst>
          </p:cNvPr>
          <p:cNvCxnSpPr>
            <a:cxnSpLocks/>
          </p:cNvCxnSpPr>
          <p:nvPr/>
        </p:nvCxnSpPr>
        <p:spPr>
          <a:xfrm>
            <a:off x="2196216" y="5108028"/>
            <a:ext cx="2688211" cy="1009640"/>
          </a:xfrm>
          <a:prstGeom prst="straightConnector1">
            <a:avLst/>
          </a:prstGeom>
          <a:ln w="349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9789D29-9EA2-4971-AA15-6C122ECBE728}"/>
              </a:ext>
            </a:extLst>
          </p:cNvPr>
          <p:cNvSpPr txBox="1"/>
          <p:nvPr/>
        </p:nvSpPr>
        <p:spPr>
          <a:xfrm>
            <a:off x="2971800" y="5966419"/>
            <a:ext cx="928459" cy="369332"/>
          </a:xfrm>
          <a:prstGeom prst="rect">
            <a:avLst/>
          </a:prstGeom>
          <a:noFill/>
        </p:spPr>
        <p:txBody>
          <a:bodyPr wrap="none" rtlCol="0">
            <a:spAutoFit/>
          </a:bodyPr>
          <a:lstStyle/>
          <a:p>
            <a:r>
              <a:rPr lang="en-US" dirty="0">
                <a:solidFill>
                  <a:srgbClr val="00B0F0"/>
                </a:solidFill>
                <a:latin typeface="Times New Roman" panose="02020603050405020304" pitchFamily="18" charset="0"/>
                <a:cs typeface="Times New Roman" panose="02020603050405020304" pitchFamily="18" charset="0"/>
              </a:rPr>
              <a:t>Cooling</a:t>
            </a:r>
            <a:endParaRPr lang="en-CN" dirty="0">
              <a:solidFill>
                <a:srgbClr val="00B0F0"/>
              </a:solidFill>
              <a:latin typeface="Times New Roman" panose="02020603050405020304" pitchFamily="18"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930CA140-B12E-73F4-0C12-3C3DF69BFE50}"/>
              </a:ext>
            </a:extLst>
          </p:cNvPr>
          <p:cNvPicPr>
            <a:picLocks noGrp="1" noChangeAspect="1"/>
          </p:cNvPicPr>
          <p:nvPr>
            <p:ph idx="1"/>
          </p:nvPr>
        </p:nvPicPr>
        <p:blipFill>
          <a:blip r:embed="rId6"/>
          <a:stretch>
            <a:fillRect/>
          </a:stretch>
        </p:blipFill>
        <p:spPr>
          <a:xfrm>
            <a:off x="7989335" y="3940980"/>
            <a:ext cx="3218222" cy="2334095"/>
          </a:xfrm>
        </p:spPr>
      </p:pic>
      <p:cxnSp>
        <p:nvCxnSpPr>
          <p:cNvPr id="33" name="Straight Arrow Connector 32">
            <a:extLst>
              <a:ext uri="{FF2B5EF4-FFF2-40B4-BE49-F238E27FC236}">
                <a16:creationId xmlns:a16="http://schemas.microsoft.com/office/drawing/2014/main" id="{2EC8EAB9-74F2-B80D-7FFB-7679148BC4E3}"/>
              </a:ext>
            </a:extLst>
          </p:cNvPr>
          <p:cNvCxnSpPr>
            <a:cxnSpLocks/>
          </p:cNvCxnSpPr>
          <p:nvPr/>
        </p:nvCxnSpPr>
        <p:spPr>
          <a:xfrm>
            <a:off x="2476996" y="3835312"/>
            <a:ext cx="6413004" cy="126210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49E99A-21E0-7757-E8B3-DEEBB2D466AA}"/>
              </a:ext>
            </a:extLst>
          </p:cNvPr>
          <p:cNvSpPr txBox="1"/>
          <p:nvPr/>
        </p:nvSpPr>
        <p:spPr>
          <a:xfrm>
            <a:off x="4353189" y="3543033"/>
            <a:ext cx="3027175" cy="923330"/>
          </a:xfrm>
          <a:prstGeom prst="rect">
            <a:avLst/>
          </a:prstGeom>
          <a:noFill/>
        </p:spPr>
        <p:txBody>
          <a:bodyPr wrap="none" rtlCol="0">
            <a:spAutoFit/>
          </a:bodyPr>
          <a:lstStyle/>
          <a:p>
            <a:r>
              <a:rPr lang="en-US" dirty="0">
                <a:solidFill>
                  <a:srgbClr val="FF0000"/>
                </a:solidFill>
              </a:rPr>
              <a:t>Blandford-Payne mechanism ?</a:t>
            </a:r>
          </a:p>
          <a:p>
            <a:r>
              <a:rPr lang="en-US" dirty="0">
                <a:solidFill>
                  <a:schemeClr val="bg1"/>
                </a:solidFill>
                <a:latin typeface="Times New Roman" panose="02020603050405020304" pitchFamily="18" charset="0"/>
                <a:cs typeface="Times New Roman" panose="02020603050405020304" pitchFamily="18" charset="0"/>
              </a:rPr>
              <a:t>Blandford &amp; Payne 1982</a:t>
            </a:r>
          </a:p>
          <a:p>
            <a:endParaRPr lang="en-C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78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par>
                                <p:cTn id="28" presetID="3" presetClass="entr" presetSubtype="10" repeatCount="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linds(horizontal)">
                                      <p:cBhvr>
                                        <p:cTn id="35" dur="500"/>
                                        <p:tgtEl>
                                          <p:spTgt spid="35"/>
                                        </p:tgtEl>
                                      </p:cBhvr>
                                    </p:animEffect>
                                  </p:childTnLst>
                                </p:cTn>
                              </p:par>
                              <p:par>
                                <p:cTn id="36" presetID="3" presetClass="entr" presetSubtype="1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par>
                                <p:cTn id="39" presetID="3" presetClass="entr" presetSubtype="1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linds(horizont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6"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5767C9-1627-BBDC-3CF0-7AC7B1A81853}"/>
              </a:ext>
            </a:extLst>
          </p:cNvPr>
          <p:cNvSpPr/>
          <p:nvPr/>
        </p:nvSpPr>
        <p:spPr>
          <a:xfrm>
            <a:off x="710984" y="1565328"/>
            <a:ext cx="10770031" cy="46494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itle 1">
            <a:extLst>
              <a:ext uri="{FF2B5EF4-FFF2-40B4-BE49-F238E27FC236}">
                <a16:creationId xmlns:a16="http://schemas.microsoft.com/office/drawing/2014/main" id="{1A5F7E01-C600-5A17-BEC7-77D643695FC9}"/>
              </a:ext>
            </a:extLst>
          </p:cNvPr>
          <p:cNvSpPr>
            <a:spLocks noGrp="1"/>
          </p:cNvSpPr>
          <p:nvPr>
            <p:ph type="title"/>
          </p:nvPr>
        </p:nvSpPr>
        <p:spPr/>
        <p:txBody>
          <a:bodyPr/>
          <a:lstStyle/>
          <a:p>
            <a:r>
              <a:rPr lang="en-CN" dirty="0">
                <a:solidFill>
                  <a:srgbClr val="FFC000"/>
                </a:solidFill>
              </a:rPr>
              <a:t>Overall picture</a:t>
            </a:r>
          </a:p>
        </p:txBody>
      </p:sp>
      <p:pic>
        <p:nvPicPr>
          <p:cNvPr id="5" name="Content Placeholder 4">
            <a:extLst>
              <a:ext uri="{FF2B5EF4-FFF2-40B4-BE49-F238E27FC236}">
                <a16:creationId xmlns:a16="http://schemas.microsoft.com/office/drawing/2014/main" id="{87F8143E-0906-0F6D-012D-129189908B01}"/>
              </a:ext>
            </a:extLst>
          </p:cNvPr>
          <p:cNvPicPr>
            <a:picLocks noGrp="1" noChangeAspect="1"/>
          </p:cNvPicPr>
          <p:nvPr>
            <p:ph idx="1"/>
          </p:nvPr>
        </p:nvPicPr>
        <p:blipFill rotWithShape="1">
          <a:blip r:embed="rId3"/>
          <a:srcRect r="50000" b="48994"/>
          <a:stretch/>
        </p:blipFill>
        <p:spPr>
          <a:xfrm>
            <a:off x="838200" y="1690688"/>
            <a:ext cx="4338234" cy="4324031"/>
          </a:xfrm>
        </p:spPr>
      </p:pic>
      <p:pic>
        <p:nvPicPr>
          <p:cNvPr id="7" name="Picture 6">
            <a:extLst>
              <a:ext uri="{FF2B5EF4-FFF2-40B4-BE49-F238E27FC236}">
                <a16:creationId xmlns:a16="http://schemas.microsoft.com/office/drawing/2014/main" id="{81F9D7E9-A3A9-1621-DCB9-5BE2C001DF3A}"/>
              </a:ext>
            </a:extLst>
          </p:cNvPr>
          <p:cNvPicPr>
            <a:picLocks noChangeAspect="1"/>
          </p:cNvPicPr>
          <p:nvPr/>
        </p:nvPicPr>
        <p:blipFill rotWithShape="1">
          <a:blip r:embed="rId3"/>
          <a:srcRect l="49540" b="48525"/>
          <a:stretch/>
        </p:blipFill>
        <p:spPr>
          <a:xfrm>
            <a:off x="2700243" y="1706628"/>
            <a:ext cx="4448013" cy="4433451"/>
          </a:xfrm>
          <a:prstGeom prst="rect">
            <a:avLst/>
          </a:prstGeom>
        </p:spPr>
      </p:pic>
      <p:pic>
        <p:nvPicPr>
          <p:cNvPr id="12" name="Picture 11">
            <a:extLst>
              <a:ext uri="{FF2B5EF4-FFF2-40B4-BE49-F238E27FC236}">
                <a16:creationId xmlns:a16="http://schemas.microsoft.com/office/drawing/2014/main" id="{634FAC2D-DC41-0053-4A59-1B253AADF884}"/>
              </a:ext>
            </a:extLst>
          </p:cNvPr>
          <p:cNvPicPr>
            <a:picLocks noChangeAspect="1"/>
          </p:cNvPicPr>
          <p:nvPr/>
        </p:nvPicPr>
        <p:blipFill rotWithShape="1">
          <a:blip r:embed="rId3"/>
          <a:srcRect l="50275" t="53041"/>
          <a:stretch/>
        </p:blipFill>
        <p:spPr>
          <a:xfrm>
            <a:off x="4974104" y="1647826"/>
            <a:ext cx="4467800" cy="4122530"/>
          </a:xfrm>
          <a:prstGeom prst="rect">
            <a:avLst/>
          </a:prstGeom>
        </p:spPr>
      </p:pic>
      <p:pic>
        <p:nvPicPr>
          <p:cNvPr id="10" name="Picture 9">
            <a:extLst>
              <a:ext uri="{FF2B5EF4-FFF2-40B4-BE49-F238E27FC236}">
                <a16:creationId xmlns:a16="http://schemas.microsoft.com/office/drawing/2014/main" id="{62B03059-EBD7-8C7D-7686-6DBD2BC1173A}"/>
              </a:ext>
            </a:extLst>
          </p:cNvPr>
          <p:cNvPicPr>
            <a:picLocks noChangeAspect="1"/>
          </p:cNvPicPr>
          <p:nvPr/>
        </p:nvPicPr>
        <p:blipFill rotWithShape="1">
          <a:blip r:embed="rId3"/>
          <a:srcRect t="53198" r="52799" b="-1"/>
          <a:stretch/>
        </p:blipFill>
        <p:spPr>
          <a:xfrm>
            <a:off x="7259695" y="1680617"/>
            <a:ext cx="4221320" cy="4089739"/>
          </a:xfrm>
          <a:prstGeom prst="rect">
            <a:avLst/>
          </a:prstGeom>
        </p:spPr>
      </p:pic>
    </p:spTree>
    <p:extLst>
      <p:ext uri="{BB962C8B-B14F-4D97-AF65-F5344CB8AC3E}">
        <p14:creationId xmlns:p14="http://schemas.microsoft.com/office/powerpoint/2010/main" val="33208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78B1-6497-B04C-AD30-832F0588DCFC}"/>
              </a:ext>
            </a:extLst>
          </p:cNvPr>
          <p:cNvSpPr>
            <a:spLocks noGrp="1"/>
          </p:cNvSpPr>
          <p:nvPr>
            <p:ph type="title"/>
          </p:nvPr>
        </p:nvSpPr>
        <p:spPr/>
        <p:txBody>
          <a:bodyPr/>
          <a:lstStyle/>
          <a:p>
            <a:r>
              <a:rPr lang="en-CN">
                <a:solidFill>
                  <a:srgbClr val="FFC000"/>
                </a:solidFill>
              </a:rPr>
              <a:t>Summary</a:t>
            </a:r>
            <a:endParaRPr lang="en-CN" dirty="0">
              <a:solidFill>
                <a:srgbClr val="FFC000"/>
              </a:solidFill>
            </a:endParaRPr>
          </a:p>
        </p:txBody>
      </p:sp>
      <p:sp>
        <p:nvSpPr>
          <p:cNvPr id="3" name="Content Placeholder 2">
            <a:extLst>
              <a:ext uri="{FF2B5EF4-FFF2-40B4-BE49-F238E27FC236}">
                <a16:creationId xmlns:a16="http://schemas.microsoft.com/office/drawing/2014/main" id="{022CCF27-FF27-A544-A801-0E6956252C3E}"/>
              </a:ext>
            </a:extLst>
          </p:cNvPr>
          <p:cNvSpPr>
            <a:spLocks noGrp="1"/>
          </p:cNvSpPr>
          <p:nvPr>
            <p:ph idx="1"/>
          </p:nvPr>
        </p:nvSpPr>
        <p:spPr/>
        <p:txBody>
          <a:bodyPr/>
          <a:lstStyle/>
          <a:p>
            <a:endParaRPr lang="en-CN" dirty="0"/>
          </a:p>
        </p:txBody>
      </p:sp>
      <p:sp>
        <p:nvSpPr>
          <p:cNvPr id="4" name="Rectangle 3">
            <a:extLst>
              <a:ext uri="{FF2B5EF4-FFF2-40B4-BE49-F238E27FC236}">
                <a16:creationId xmlns:a16="http://schemas.microsoft.com/office/drawing/2014/main" id="{6E632194-DD33-024F-9D76-0619D0CA8382}"/>
              </a:ext>
            </a:extLst>
          </p:cNvPr>
          <p:cNvSpPr/>
          <p:nvPr/>
        </p:nvSpPr>
        <p:spPr>
          <a:xfrm>
            <a:off x="838200" y="1431925"/>
            <a:ext cx="10515600" cy="506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FCDA340-034F-2447-ACA5-0CD561D02C07}"/>
                  </a:ext>
                </a:extLst>
              </p:cNvPr>
              <p:cNvSpPr/>
              <p:nvPr/>
            </p:nvSpPr>
            <p:spPr>
              <a:xfrm>
                <a:off x="1017046" y="1560513"/>
                <a:ext cx="10157908" cy="4839145"/>
              </a:xfrm>
              <a:prstGeom prst="rect">
                <a:avLst/>
              </a:prstGeom>
            </p:spPr>
            <p:txBody>
              <a:bodyPr wrap="square">
                <a:spAutoFit/>
              </a:bodyPr>
              <a:lstStyle/>
              <a:p>
                <a:r>
                  <a:rPr lang="en-CN" sz="2200" dirty="0">
                    <a:latin typeface="Times New Roman" panose="02020603050405020304" pitchFamily="18" charset="0"/>
                    <a:cs typeface="Times New Roman" panose="02020603050405020304" pitchFamily="18" charset="0"/>
                  </a:rPr>
                  <a:t>1. Multi-band observations caught the post-outburst evolution of CLAGN 1ES 1927+654. SED evolution prefer the TDE explanation. </a:t>
                </a:r>
              </a:p>
              <a:p>
                <a:endParaRPr lang="en-CN" sz="2200" dirty="0">
                  <a:latin typeface="Times New Roman" panose="02020603050405020304" pitchFamily="18" charset="0"/>
                  <a:cs typeface="Times New Roman" panose="02020603050405020304" pitchFamily="18" charset="0"/>
                </a:endParaRPr>
              </a:p>
              <a:p>
                <a:r>
                  <a:rPr lang="en-CN" sz="2200" dirty="0">
                    <a:latin typeface="Times New Roman" panose="02020603050405020304" pitchFamily="18" charset="0"/>
                    <a:cs typeface="Times New Roman" panose="02020603050405020304" pitchFamily="18" charset="0"/>
                  </a:rPr>
                  <a:t>2. The BLR clouds was undergoing dynamical evolution, following a eccentric orbit and varying density. The newly formed BLR was not virialized, overestimating M</a:t>
                </a:r>
                <a:r>
                  <a:rPr lang="en-CN" sz="2200" baseline="-25000" dirty="0">
                    <a:latin typeface="Times New Roman" panose="02020603050405020304" pitchFamily="18" charset="0"/>
                    <a:cs typeface="Times New Roman" panose="02020603050405020304" pitchFamily="18" charset="0"/>
                  </a:rPr>
                  <a:t>BH</a:t>
                </a:r>
              </a:p>
              <a:p>
                <a:pPr marL="457200" indent="-457200">
                  <a:buAutoNum type="arabicPeriod"/>
                </a:pPr>
                <a:endParaRPr lang="en-CN" sz="2200" dirty="0">
                  <a:latin typeface="Times New Roman" panose="02020603050405020304" pitchFamily="18" charset="0"/>
                  <a:cs typeface="Times New Roman" panose="02020603050405020304" pitchFamily="18" charset="0"/>
                </a:endParaRPr>
              </a:p>
              <a:p>
                <a:r>
                  <a:rPr lang="en-CN" sz="2200" dirty="0">
                    <a:latin typeface="Times New Roman" panose="02020603050405020304" pitchFamily="18" charset="0"/>
                    <a:cs typeface="Times New Roman" panose="02020603050405020304" pitchFamily="18" charset="0"/>
                  </a:rPr>
                  <a:t>3. T</a:t>
                </a:r>
                <a:r>
                  <a:rPr lang="en-US" sz="2200" dirty="0">
                    <a:latin typeface="Times New Roman" panose="02020603050405020304" pitchFamily="18" charset="0"/>
                    <a:cs typeface="Times New Roman" panose="02020603050405020304" pitchFamily="18" charset="0"/>
                  </a:rPr>
                  <a:t>he black hole was accreting super-critically, with </a:t>
                </a:r>
                <a:r>
                  <a:rPr lang="en-US" sz="2200" i="1" dirty="0">
                    <a:latin typeface="Times New Roman" panose="02020603050405020304" pitchFamily="18" charset="0"/>
                    <a:cs typeface="Times New Roman" panose="02020603050405020304" pitchFamily="18" charset="0"/>
                  </a:rPr>
                  <a:t>t </a:t>
                </a:r>
                <a:r>
                  <a:rPr lang="en-US" sz="2200" baseline="30000" dirty="0">
                    <a:latin typeface="Times New Roman" panose="02020603050405020304" pitchFamily="18" charset="0"/>
                    <a:cs typeface="Times New Roman" panose="02020603050405020304" pitchFamily="18" charset="0"/>
                  </a:rPr>
                  <a:t>-5/3</a:t>
                </a:r>
                <a:r>
                  <a:rPr lang="en-US" sz="2200" dirty="0">
                    <a:latin typeface="Times New Roman" panose="02020603050405020304" pitchFamily="18" charset="0"/>
                    <a:cs typeface="Times New Roman" panose="02020603050405020304" pitchFamily="18" charset="0"/>
                  </a:rPr>
                  <a:t> declining mass accretion rate, where about </a:t>
                </a:r>
                <a:r>
                  <a:rPr lang="en-CN" sz="2200" dirty="0">
                    <a:latin typeface="Times New Roman" panose="02020603050405020304" pitchFamily="18" charset="0"/>
                    <a:cs typeface="Times New Roman" panose="02020603050405020304" pitchFamily="18" charset="0"/>
                  </a:rPr>
                  <a:t>0.55</a:t>
                </a:r>
                <a14:m>
                  <m:oMath xmlns:m="http://schemas.openxmlformats.org/officeDocument/2006/math">
                    <m:sSub>
                      <m:sSubPr>
                        <m:ctrlPr>
                          <a:rPr lang="en-CN" sz="2200" i="1" smtClean="0">
                            <a:latin typeface="Cambria Math" panose="02040503050406030204" pitchFamily="18" charset="0"/>
                          </a:rPr>
                        </m:ctrlPr>
                      </m:sSubPr>
                      <m:e>
                        <m:r>
                          <a:rPr lang="en-US" sz="2200" b="0" i="1" smtClean="0">
                            <a:latin typeface="Cambria Math" panose="02040503050406030204" pitchFamily="18" charset="0"/>
                          </a:rPr>
                          <m:t>𝑀</m:t>
                        </m:r>
                      </m:e>
                      <m:sub>
                        <m:r>
                          <a:rPr lang="en-CN" sz="2200" i="1" smtClean="0">
                            <a:latin typeface="Cambria Math" panose="02040503050406030204" pitchFamily="18" charset="0"/>
                            <a:ea typeface="Cambria Math" panose="02040503050406030204" pitchFamily="18" charset="0"/>
                          </a:rPr>
                          <m:t>⨀</m:t>
                        </m:r>
                      </m:sub>
                    </m:sSub>
                  </m:oMath>
                </a14:m>
                <a:r>
                  <a:rPr lang="en-US" sz="2200" dirty="0">
                    <a:latin typeface="Times New Roman" panose="02020603050405020304" pitchFamily="18" charset="0"/>
                    <a:cs typeface="Times New Roman" panose="02020603050405020304" pitchFamily="18" charset="0"/>
                  </a:rPr>
                  <a:t> been accreted</a:t>
                </a:r>
              </a:p>
              <a:p>
                <a:pPr marL="457200" indent="-457200">
                  <a:buAutoNum type="arabicPeriod"/>
                </a:pPr>
                <a:endParaRPr lang="en-CN" sz="2200" dirty="0">
                  <a:latin typeface="Times New Roman" panose="02020603050405020304" pitchFamily="18" charset="0"/>
                  <a:cs typeface="Times New Roman" panose="02020603050405020304" pitchFamily="18" charset="0"/>
                </a:endParaRPr>
              </a:p>
              <a:p>
                <a:r>
                  <a:rPr lang="en-CN" sz="2200" dirty="0">
                    <a:latin typeface="Times New Roman" panose="02020603050405020304" pitchFamily="18" charset="0"/>
                    <a:cs typeface="Times New Roman" panose="02020603050405020304" pitchFamily="18" charset="0"/>
                  </a:rPr>
                  <a:t>4. The energy distribution shows a clear 2-branch evolution, indicating the existence of a transient slim accretion disk</a:t>
                </a:r>
              </a:p>
              <a:p>
                <a:endParaRPr lang="en-CN" sz="2200" dirty="0">
                  <a:latin typeface="Times New Roman" panose="02020603050405020304" pitchFamily="18" charset="0"/>
                  <a:cs typeface="Times New Roman" panose="02020603050405020304" pitchFamily="18" charset="0"/>
                </a:endParaRPr>
              </a:p>
              <a:p>
                <a:r>
                  <a:rPr lang="en-CN" sz="2200" dirty="0">
                    <a:latin typeface="Times New Roman" panose="02020603050405020304" pitchFamily="18" charset="0"/>
                    <a:cs typeface="Times New Roman" panose="02020603050405020304" pitchFamily="18" charset="0"/>
                  </a:rPr>
                  <a:t>5. The X-ray disappearance at ~ 200 days can be explanied by a optically thick outflow launched above the slim disk, overcooling the corona &amp; producing reflection feature</a:t>
                </a:r>
              </a:p>
            </p:txBody>
          </p:sp>
        </mc:Choice>
        <mc:Fallback xmlns="">
          <p:sp>
            <p:nvSpPr>
              <p:cNvPr id="6" name="Rectangle 5">
                <a:extLst>
                  <a:ext uri="{FF2B5EF4-FFF2-40B4-BE49-F238E27FC236}">
                    <a16:creationId xmlns:a16="http://schemas.microsoft.com/office/drawing/2014/main" id="{4FCDA340-034F-2447-ACA5-0CD561D02C07}"/>
                  </a:ext>
                </a:extLst>
              </p:cNvPr>
              <p:cNvSpPr>
                <a:spLocks noRot="1" noChangeAspect="1" noMove="1" noResize="1" noEditPoints="1" noAdjustHandles="1" noChangeArrowheads="1" noChangeShapeType="1" noTextEdit="1"/>
              </p:cNvSpPr>
              <p:nvPr/>
            </p:nvSpPr>
            <p:spPr>
              <a:xfrm>
                <a:off x="1017046" y="1560513"/>
                <a:ext cx="10157908" cy="4839145"/>
              </a:xfrm>
              <a:prstGeom prst="rect">
                <a:avLst/>
              </a:prstGeom>
              <a:blipFill>
                <a:blip r:embed="rId3"/>
                <a:stretch>
                  <a:fillRect l="-875" t="-783" r="-1125" b="-1305"/>
                </a:stretch>
              </a:blipFill>
            </p:spPr>
            <p:txBody>
              <a:bodyPr/>
              <a:lstStyle/>
              <a:p>
                <a:r>
                  <a:rPr lang="en-CN">
                    <a:noFill/>
                  </a:rPr>
                  <a:t> </a:t>
                </a:r>
              </a:p>
            </p:txBody>
          </p:sp>
        </mc:Fallback>
      </mc:AlternateContent>
    </p:spTree>
    <p:extLst>
      <p:ext uri="{BB962C8B-B14F-4D97-AF65-F5344CB8AC3E}">
        <p14:creationId xmlns:p14="http://schemas.microsoft.com/office/powerpoint/2010/main" val="154572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49460-DC77-2D38-5926-9E341701B03A}"/>
              </a:ext>
            </a:extLst>
          </p:cNvPr>
          <p:cNvSpPr/>
          <p:nvPr/>
        </p:nvSpPr>
        <p:spPr>
          <a:xfrm>
            <a:off x="0" y="0"/>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8A86C54-EF2A-917E-5A55-7F42F387455C}"/>
              </a:ext>
            </a:extLst>
          </p:cNvPr>
          <p:cNvPicPr>
            <a:picLocks noChangeAspect="1"/>
          </p:cNvPicPr>
          <p:nvPr/>
        </p:nvPicPr>
        <p:blipFill>
          <a:blip r:embed="rId3"/>
          <a:stretch>
            <a:fillRect/>
          </a:stretch>
        </p:blipFill>
        <p:spPr>
          <a:xfrm>
            <a:off x="5178556" y="1319033"/>
            <a:ext cx="5512849" cy="5032122"/>
          </a:xfrm>
          <a:prstGeom prst="rect">
            <a:avLst/>
          </a:prstGeom>
        </p:spPr>
      </p:pic>
      <p:sp>
        <p:nvSpPr>
          <p:cNvPr id="2" name="Title 1">
            <a:extLst>
              <a:ext uri="{FF2B5EF4-FFF2-40B4-BE49-F238E27FC236}">
                <a16:creationId xmlns:a16="http://schemas.microsoft.com/office/drawing/2014/main" id="{B0BAB83E-0B4D-FA45-8A2E-5A6A60423BB9}"/>
              </a:ext>
            </a:extLst>
          </p:cNvPr>
          <p:cNvSpPr>
            <a:spLocks noGrp="1"/>
          </p:cNvSpPr>
          <p:nvPr>
            <p:ph type="title"/>
          </p:nvPr>
        </p:nvSpPr>
        <p:spPr/>
        <p:txBody>
          <a:bodyPr/>
          <a:lstStyle/>
          <a:p>
            <a:r>
              <a:rPr lang="en-CN" dirty="0">
                <a:solidFill>
                  <a:srgbClr val="FFC000"/>
                </a:solidFill>
              </a:rPr>
              <a:t>Accretion Disk</a:t>
            </a:r>
          </a:p>
        </p:txBody>
      </p:sp>
      <p:sp>
        <p:nvSpPr>
          <p:cNvPr id="14" name="TextBox 13">
            <a:extLst>
              <a:ext uri="{FF2B5EF4-FFF2-40B4-BE49-F238E27FC236}">
                <a16:creationId xmlns:a16="http://schemas.microsoft.com/office/drawing/2014/main" id="{5BFF371D-2E68-CE0E-E434-43F167F7CF3C}"/>
              </a:ext>
            </a:extLst>
          </p:cNvPr>
          <p:cNvSpPr txBox="1"/>
          <p:nvPr/>
        </p:nvSpPr>
        <p:spPr>
          <a:xfrm>
            <a:off x="1421559" y="1824980"/>
            <a:ext cx="2109104" cy="461665"/>
          </a:xfrm>
          <a:prstGeom prst="rect">
            <a:avLst/>
          </a:prstGeom>
          <a:noFill/>
        </p:spPr>
        <p:txBody>
          <a:bodyPr wrap="non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Wheeler 1960s</a:t>
            </a:r>
          </a:p>
        </p:txBody>
      </p:sp>
      <p:sp>
        <p:nvSpPr>
          <p:cNvPr id="15" name="TextBox 14">
            <a:extLst>
              <a:ext uri="{FF2B5EF4-FFF2-40B4-BE49-F238E27FC236}">
                <a16:creationId xmlns:a16="http://schemas.microsoft.com/office/drawing/2014/main" id="{137AD3B3-8D5D-3C8A-3FC3-46B20EA4DD41}"/>
              </a:ext>
            </a:extLst>
          </p:cNvPr>
          <p:cNvSpPr txBox="1"/>
          <p:nvPr/>
        </p:nvSpPr>
        <p:spPr>
          <a:xfrm>
            <a:off x="1424605" y="2637909"/>
            <a:ext cx="1978427" cy="461665"/>
          </a:xfrm>
          <a:prstGeom prst="rect">
            <a:avLst/>
          </a:prstGeom>
          <a:noFill/>
        </p:spPr>
        <p:txBody>
          <a:bodyPr wrap="non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Schmidt 1963</a:t>
            </a:r>
          </a:p>
        </p:txBody>
      </p:sp>
      <p:sp>
        <p:nvSpPr>
          <p:cNvPr id="17" name="TextBox 16">
            <a:extLst>
              <a:ext uri="{FF2B5EF4-FFF2-40B4-BE49-F238E27FC236}">
                <a16:creationId xmlns:a16="http://schemas.microsoft.com/office/drawing/2014/main" id="{B03BF455-53AB-B0E7-0CC4-60CDEF7C646E}"/>
              </a:ext>
            </a:extLst>
          </p:cNvPr>
          <p:cNvSpPr txBox="1"/>
          <p:nvPr/>
        </p:nvSpPr>
        <p:spPr>
          <a:xfrm>
            <a:off x="838200" y="3428410"/>
            <a:ext cx="3402726" cy="1200329"/>
          </a:xfrm>
          <a:prstGeom prst="rect">
            <a:avLst/>
          </a:prstGeom>
          <a:noFill/>
        </p:spPr>
        <p:txBody>
          <a:bodyPr wrap="non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Lynden Bell + 1972</a:t>
            </a:r>
          </a:p>
          <a:p>
            <a:pPr algn="ctr"/>
            <a:r>
              <a:rPr lang="en-US" sz="2400" dirty="0" err="1">
                <a:solidFill>
                  <a:schemeClr val="bg1"/>
                </a:solidFill>
                <a:latin typeface="Times New Roman" panose="02020603050405020304" pitchFamily="18" charset="0"/>
                <a:cs typeface="Times New Roman" panose="02020603050405020304" pitchFamily="18" charset="0"/>
              </a:rPr>
              <a:t>Shakura</a:t>
            </a:r>
            <a:r>
              <a:rPr lang="en-US" sz="2400" dirty="0">
                <a:solidFill>
                  <a:schemeClr val="bg1"/>
                </a:solidFill>
                <a:latin typeface="Times New Roman" panose="02020603050405020304" pitchFamily="18" charset="0"/>
                <a:cs typeface="Times New Roman" panose="02020603050405020304" pitchFamily="18" charset="0"/>
              </a:rPr>
              <a:t> &amp; </a:t>
            </a:r>
            <a:r>
              <a:rPr lang="en-US" sz="2400" dirty="0" err="1">
                <a:solidFill>
                  <a:schemeClr val="bg1"/>
                </a:solidFill>
                <a:latin typeface="Times New Roman" panose="02020603050405020304" pitchFamily="18" charset="0"/>
                <a:cs typeface="Times New Roman" panose="02020603050405020304" pitchFamily="18" charset="0"/>
              </a:rPr>
              <a:t>Sunyeav</a:t>
            </a:r>
            <a:r>
              <a:rPr lang="en-US" sz="2400" dirty="0">
                <a:solidFill>
                  <a:schemeClr val="bg1"/>
                </a:solidFill>
                <a:latin typeface="Times New Roman" panose="02020603050405020304" pitchFamily="18" charset="0"/>
                <a:cs typeface="Times New Roman" panose="02020603050405020304" pitchFamily="18" charset="0"/>
              </a:rPr>
              <a:t> 1973</a:t>
            </a:r>
          </a:p>
          <a:p>
            <a:pPr algn="ctr"/>
            <a:r>
              <a:rPr lang="en-US" sz="2400" dirty="0">
                <a:solidFill>
                  <a:schemeClr val="bg1"/>
                </a:solidFill>
                <a:latin typeface="Times New Roman" panose="02020603050405020304" pitchFamily="18" charset="0"/>
                <a:cs typeface="Times New Roman" panose="02020603050405020304" pitchFamily="18" charset="0"/>
              </a:rPr>
              <a:t>Novikov &amp; Thorne 1973</a:t>
            </a:r>
          </a:p>
        </p:txBody>
      </p:sp>
      <p:sp>
        <p:nvSpPr>
          <p:cNvPr id="4" name="TextBox 3">
            <a:extLst>
              <a:ext uri="{FF2B5EF4-FFF2-40B4-BE49-F238E27FC236}">
                <a16:creationId xmlns:a16="http://schemas.microsoft.com/office/drawing/2014/main" id="{152FE412-2063-04F2-5A19-55F070D4214A}"/>
              </a:ext>
            </a:extLst>
          </p:cNvPr>
          <p:cNvSpPr txBox="1"/>
          <p:nvPr/>
        </p:nvSpPr>
        <p:spPr>
          <a:xfrm>
            <a:off x="1180500" y="5682392"/>
            <a:ext cx="2591222" cy="461665"/>
          </a:xfrm>
          <a:prstGeom prst="rect">
            <a:avLst/>
          </a:prstGeom>
          <a:noFill/>
        </p:spPr>
        <p:txBody>
          <a:bodyPr wrap="non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Narayan &amp; Yi 1994</a:t>
            </a:r>
          </a:p>
        </p:txBody>
      </p:sp>
      <p:sp>
        <p:nvSpPr>
          <p:cNvPr id="5" name="TextBox 4">
            <a:extLst>
              <a:ext uri="{FF2B5EF4-FFF2-40B4-BE49-F238E27FC236}">
                <a16:creationId xmlns:a16="http://schemas.microsoft.com/office/drawing/2014/main" id="{3CFB8476-D4AB-3107-6B79-76BF60DBABFC}"/>
              </a:ext>
            </a:extLst>
          </p:cNvPr>
          <p:cNvSpPr txBox="1"/>
          <p:nvPr/>
        </p:nvSpPr>
        <p:spPr>
          <a:xfrm>
            <a:off x="978971" y="4924108"/>
            <a:ext cx="2869696" cy="461665"/>
          </a:xfrm>
          <a:prstGeom prst="rect">
            <a:avLst/>
          </a:prstGeom>
          <a:noFill/>
        </p:spPr>
        <p:txBody>
          <a:bodyPr wrap="none" rtlCol="0">
            <a:sp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Abramowicz</a:t>
            </a:r>
            <a:r>
              <a:rPr lang="en-US" sz="2400" dirty="0">
                <a:solidFill>
                  <a:schemeClr val="bg1"/>
                </a:solidFill>
                <a:latin typeface="Times New Roman" panose="02020603050405020304" pitchFamily="18" charset="0"/>
                <a:cs typeface="Times New Roman" panose="02020603050405020304" pitchFamily="18" charset="0"/>
              </a:rPr>
              <a:t> + 1988 </a:t>
            </a:r>
          </a:p>
        </p:txBody>
      </p:sp>
      <p:pic>
        <p:nvPicPr>
          <p:cNvPr id="10" name="Picture 9">
            <a:extLst>
              <a:ext uri="{FF2B5EF4-FFF2-40B4-BE49-F238E27FC236}">
                <a16:creationId xmlns:a16="http://schemas.microsoft.com/office/drawing/2014/main" id="{666FD4C7-AC90-2804-F92B-C56E6E166C60}"/>
              </a:ext>
            </a:extLst>
          </p:cNvPr>
          <p:cNvPicPr>
            <a:picLocks noChangeAspect="1"/>
          </p:cNvPicPr>
          <p:nvPr/>
        </p:nvPicPr>
        <p:blipFill>
          <a:blip r:embed="rId4"/>
          <a:stretch>
            <a:fillRect/>
          </a:stretch>
        </p:blipFill>
        <p:spPr>
          <a:xfrm>
            <a:off x="5231949" y="1309231"/>
            <a:ext cx="5359347" cy="5292355"/>
          </a:xfrm>
          <a:prstGeom prst="rect">
            <a:avLst/>
          </a:prstGeom>
        </p:spPr>
      </p:pic>
      <p:pic>
        <p:nvPicPr>
          <p:cNvPr id="6" name="Picture 5">
            <a:extLst>
              <a:ext uri="{FF2B5EF4-FFF2-40B4-BE49-F238E27FC236}">
                <a16:creationId xmlns:a16="http://schemas.microsoft.com/office/drawing/2014/main" id="{4DDF10E2-DFC5-D972-92F0-8B5233525EF6}"/>
              </a:ext>
            </a:extLst>
          </p:cNvPr>
          <p:cNvPicPr>
            <a:picLocks noChangeAspect="1"/>
          </p:cNvPicPr>
          <p:nvPr/>
        </p:nvPicPr>
        <p:blipFill>
          <a:blip r:embed="rId5"/>
          <a:stretch>
            <a:fillRect/>
          </a:stretch>
        </p:blipFill>
        <p:spPr>
          <a:xfrm>
            <a:off x="4468293" y="1450060"/>
            <a:ext cx="6965562" cy="4770068"/>
          </a:xfrm>
          <a:prstGeom prst="rect">
            <a:avLst/>
          </a:prstGeom>
        </p:spPr>
      </p:pic>
      <p:sp>
        <p:nvSpPr>
          <p:cNvPr id="7" name="TextBox 6">
            <a:extLst>
              <a:ext uri="{FF2B5EF4-FFF2-40B4-BE49-F238E27FC236}">
                <a16:creationId xmlns:a16="http://schemas.microsoft.com/office/drawing/2014/main" id="{1CE95410-8811-2930-1302-26CC3300C72B}"/>
              </a:ext>
            </a:extLst>
          </p:cNvPr>
          <p:cNvSpPr txBox="1"/>
          <p:nvPr/>
        </p:nvSpPr>
        <p:spPr>
          <a:xfrm>
            <a:off x="5549254" y="6262042"/>
            <a:ext cx="4351832" cy="461665"/>
          </a:xfrm>
          <a:prstGeom prst="rect">
            <a:avLst/>
          </a:prstGeom>
          <a:noFill/>
        </p:spPr>
        <p:txBody>
          <a:bodyPr wrap="non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Review by Yuan &amp; Narayan 2014</a:t>
            </a:r>
          </a:p>
        </p:txBody>
      </p:sp>
      <p:cxnSp>
        <p:nvCxnSpPr>
          <p:cNvPr id="8" name="Straight Arrow Connector 7">
            <a:extLst>
              <a:ext uri="{FF2B5EF4-FFF2-40B4-BE49-F238E27FC236}">
                <a16:creationId xmlns:a16="http://schemas.microsoft.com/office/drawing/2014/main" id="{AD6AB33D-BA51-5786-B9BC-15BFB8899AE8}"/>
              </a:ext>
            </a:extLst>
          </p:cNvPr>
          <p:cNvCxnSpPr>
            <a:cxnSpLocks/>
          </p:cNvCxnSpPr>
          <p:nvPr/>
        </p:nvCxnSpPr>
        <p:spPr>
          <a:xfrm flipV="1">
            <a:off x="3959560" y="4628707"/>
            <a:ext cx="2471220" cy="134084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76BC20-729E-1381-6068-CE50971C141F}"/>
              </a:ext>
            </a:extLst>
          </p:cNvPr>
          <p:cNvCxnSpPr>
            <a:cxnSpLocks/>
          </p:cNvCxnSpPr>
          <p:nvPr/>
        </p:nvCxnSpPr>
        <p:spPr>
          <a:xfrm flipV="1">
            <a:off x="3848667" y="2286645"/>
            <a:ext cx="5804999" cy="286478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3BB962B-5DCD-62DF-BCA2-DA30A3265B79}"/>
              </a:ext>
            </a:extLst>
          </p:cNvPr>
          <p:cNvCxnSpPr>
            <a:cxnSpLocks/>
          </p:cNvCxnSpPr>
          <p:nvPr/>
        </p:nvCxnSpPr>
        <p:spPr>
          <a:xfrm flipV="1">
            <a:off x="4240926" y="3719035"/>
            <a:ext cx="5466133" cy="29422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679899-7E64-937B-EF3E-41707867984E}"/>
              </a:ext>
            </a:extLst>
          </p:cNvPr>
          <p:cNvPicPr>
            <a:picLocks noChangeAspect="1"/>
          </p:cNvPicPr>
          <p:nvPr/>
        </p:nvPicPr>
        <p:blipFill rotWithShape="1">
          <a:blip r:embed="rId6"/>
          <a:srcRect l="11720" r="12407"/>
          <a:stretch/>
        </p:blipFill>
        <p:spPr>
          <a:xfrm>
            <a:off x="6541673" y="4633793"/>
            <a:ext cx="1340809" cy="1325536"/>
          </a:xfrm>
          <a:prstGeom prst="rect">
            <a:avLst/>
          </a:prstGeom>
        </p:spPr>
      </p:pic>
      <p:pic>
        <p:nvPicPr>
          <p:cNvPr id="16" name="Picture 15">
            <a:extLst>
              <a:ext uri="{FF2B5EF4-FFF2-40B4-BE49-F238E27FC236}">
                <a16:creationId xmlns:a16="http://schemas.microsoft.com/office/drawing/2014/main" id="{69F6BD8C-6FA6-B823-DC6F-CAA353537A1F}"/>
              </a:ext>
            </a:extLst>
          </p:cNvPr>
          <p:cNvPicPr>
            <a:picLocks noChangeAspect="1"/>
          </p:cNvPicPr>
          <p:nvPr/>
        </p:nvPicPr>
        <p:blipFill rotWithShape="1">
          <a:blip r:embed="rId7"/>
          <a:srcRect l="8533" r="7971"/>
          <a:stretch/>
        </p:blipFill>
        <p:spPr>
          <a:xfrm>
            <a:off x="9916692" y="3554227"/>
            <a:ext cx="1419413" cy="1331659"/>
          </a:xfrm>
          <a:prstGeom prst="rect">
            <a:avLst/>
          </a:prstGeom>
        </p:spPr>
      </p:pic>
      <p:pic>
        <p:nvPicPr>
          <p:cNvPr id="18" name="Picture 17">
            <a:extLst>
              <a:ext uri="{FF2B5EF4-FFF2-40B4-BE49-F238E27FC236}">
                <a16:creationId xmlns:a16="http://schemas.microsoft.com/office/drawing/2014/main" id="{C3C0D6CD-2774-B271-585F-E6A7F577B90A}"/>
              </a:ext>
            </a:extLst>
          </p:cNvPr>
          <p:cNvPicPr>
            <a:picLocks noChangeAspect="1"/>
          </p:cNvPicPr>
          <p:nvPr/>
        </p:nvPicPr>
        <p:blipFill>
          <a:blip r:embed="rId8"/>
          <a:stretch>
            <a:fillRect/>
          </a:stretch>
        </p:blipFill>
        <p:spPr>
          <a:xfrm>
            <a:off x="10432091" y="1316879"/>
            <a:ext cx="1340809" cy="1340809"/>
          </a:xfrm>
          <a:prstGeom prst="rect">
            <a:avLst/>
          </a:prstGeom>
        </p:spPr>
      </p:pic>
      <p:sp>
        <p:nvSpPr>
          <p:cNvPr id="20" name="Rectangle 19">
            <a:extLst>
              <a:ext uri="{FF2B5EF4-FFF2-40B4-BE49-F238E27FC236}">
                <a16:creationId xmlns:a16="http://schemas.microsoft.com/office/drawing/2014/main" id="{96D01611-54FC-8A2A-E0A7-CD716B99DE09}"/>
              </a:ext>
            </a:extLst>
          </p:cNvPr>
          <p:cNvSpPr/>
          <p:nvPr/>
        </p:nvSpPr>
        <p:spPr>
          <a:xfrm rot="20783839">
            <a:off x="9155745" y="1195105"/>
            <a:ext cx="741911"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69D723-1136-87AD-C3AC-49F437C441EC}"/>
                  </a:ext>
                </a:extLst>
              </p:cNvPr>
              <p:cNvSpPr txBox="1"/>
              <p:nvPr/>
            </p:nvSpPr>
            <p:spPr>
              <a:xfrm>
                <a:off x="8273919" y="3921541"/>
                <a:ext cx="1313308" cy="842538"/>
              </a:xfrm>
              <a:prstGeom prst="rect">
                <a:avLst/>
              </a:prstGeom>
              <a:noFill/>
            </p:spPr>
            <p:txBody>
              <a:bodyPr wrap="none" rtlCol="0">
                <a:spAutoFit/>
              </a:bodyPr>
              <a:lstStyle/>
              <a:p>
                <a:pPr algn="ctr"/>
                <a:r>
                  <a:rPr lang="en-US" sz="2400" dirty="0">
                    <a:solidFill>
                      <a:schemeClr val="accent6">
                        <a:lumMod val="75000"/>
                      </a:schemeClr>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chemeClr val="accent6">
                                <a:lumMod val="75000"/>
                              </a:schemeClr>
                            </a:solidFill>
                            <a:latin typeface="Cambria Math" panose="02040503050406030204" pitchFamily="18" charset="0"/>
                            <a:cs typeface="Times New Roman" panose="02020603050405020304" pitchFamily="18" charset="0"/>
                          </a:rPr>
                        </m:ctrlPr>
                      </m:accPr>
                      <m:e>
                        <m:r>
                          <a:rPr lang="en-US" sz="2400" b="0" i="1" smtClean="0">
                            <a:solidFill>
                              <a:schemeClr val="accent6">
                                <a:lumMod val="75000"/>
                              </a:schemeClr>
                            </a:solidFill>
                            <a:latin typeface="Cambria Math" panose="02040503050406030204" pitchFamily="18" charset="0"/>
                            <a:cs typeface="Times New Roman" panose="02020603050405020304" pitchFamily="18" charset="0"/>
                          </a:rPr>
                          <m:t>𝑀</m:t>
                        </m:r>
                      </m:e>
                    </m:acc>
                    <m:r>
                      <a:rPr lang="en-US" sz="2400" i="1">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l-GR" sz="2400" i="1" smtClean="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𝛴</m:t>
                    </m:r>
                  </m:oMath>
                </a14:m>
                <a:endParaRPr lang="en-US" sz="2400" i="1" dirty="0">
                  <a:solidFill>
                    <a:schemeClr val="accent6">
                      <a:lumMod val="75000"/>
                    </a:schemeClr>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b="0" i="1" smtClean="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0" i="1" smtClean="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𝑇</m:t>
                      </m:r>
                      <m:r>
                        <a:rPr lang="en-US" sz="2400" i="1">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400" i="1" smtClean="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l-GR" sz="2400" i="1">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𝛴</m:t>
                          </m:r>
                        </m:e>
                        <m:sup>
                          <m:r>
                            <a:rPr lang="en-US" sz="2400" b="0" i="1" smtClean="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m:t>0</m:t>
                          </m:r>
                        </m:sup>
                      </m:sSup>
                    </m:oMath>
                  </m:oMathPara>
                </a14:m>
                <a:endParaRPr lang="en-US" sz="2400" i="1" dirty="0">
                  <a:solidFill>
                    <a:schemeClr val="accent6">
                      <a:lumMod val="75000"/>
                    </a:schemeClr>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E869D723-1136-87AD-C3AC-49F437C441EC}"/>
                  </a:ext>
                </a:extLst>
              </p:cNvPr>
              <p:cNvSpPr txBox="1">
                <a:spLocks noRot="1" noChangeAspect="1" noMove="1" noResize="1" noEditPoints="1" noAdjustHandles="1" noChangeArrowheads="1" noChangeShapeType="1" noTextEdit="1"/>
              </p:cNvSpPr>
              <p:nvPr/>
            </p:nvSpPr>
            <p:spPr>
              <a:xfrm>
                <a:off x="8273919" y="3921541"/>
                <a:ext cx="1313308" cy="842538"/>
              </a:xfrm>
              <a:prstGeom prst="rect">
                <a:avLst/>
              </a:prstGeom>
              <a:blipFill>
                <a:blip r:embed="rId9"/>
                <a:stretch>
                  <a:fillRect l="-3810" b="-11765"/>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A22544-C5A8-2241-677B-64991ECBC378}"/>
                  </a:ext>
                </a:extLst>
              </p:cNvPr>
              <p:cNvSpPr txBox="1"/>
              <p:nvPr/>
            </p:nvSpPr>
            <p:spPr>
              <a:xfrm>
                <a:off x="8087575" y="1709855"/>
                <a:ext cx="1547155" cy="856325"/>
              </a:xfrm>
              <a:prstGeom prst="rect">
                <a:avLst/>
              </a:prstGeom>
              <a:noFill/>
            </p:spPr>
            <p:txBody>
              <a:bodyPr wrap="non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400" i="1" smtClean="0">
                            <a:solidFill>
                              <a:srgbClr val="0070C0"/>
                            </a:solidFill>
                            <a:latin typeface="Cambria Math" panose="02040503050406030204" pitchFamily="18" charset="0"/>
                            <a:cs typeface="Times New Roman" panose="02020603050405020304" pitchFamily="18" charset="0"/>
                          </a:rPr>
                        </m:ctrlPr>
                      </m:accPr>
                      <m:e>
                        <m:r>
                          <a:rPr lang="en-US" sz="2400" b="0" i="1" smtClean="0">
                            <a:solidFill>
                              <a:srgbClr val="0070C0"/>
                            </a:solidFill>
                            <a:latin typeface="Cambria Math" panose="02040503050406030204" pitchFamily="18" charset="0"/>
                            <a:cs typeface="Times New Roman" panose="02020603050405020304" pitchFamily="18" charset="0"/>
                          </a:rPr>
                          <m:t>𝑀</m:t>
                        </m:r>
                      </m:e>
                    </m:acc>
                    <m:r>
                      <a:rPr lang="en-US" sz="24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r>
                      <a:rPr lang="el-GR" sz="24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𝛴</m:t>
                    </m:r>
                  </m:oMath>
                </a14:m>
                <a:endParaRPr lang="en-US" sz="2400" i="1" dirty="0">
                  <a:solidFill>
                    <a:srgbClr val="0070C0"/>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𝑇</m:t>
                      </m:r>
                      <m:r>
                        <a:rPr lang="en-US" sz="24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40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l-GR" sz="24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𝛴</m:t>
                          </m:r>
                        </m:e>
                        <m:sup>
                          <m:r>
                            <a:rPr lang="en-US" sz="2400" b="0" i="1" smtClean="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1/4</m:t>
                          </m:r>
                        </m:sup>
                      </m:sSup>
                    </m:oMath>
                  </m:oMathPara>
                </a14:m>
                <a:endParaRPr lang="en-US" sz="2400" i="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A22544-C5A8-2241-677B-64991ECBC378}"/>
                  </a:ext>
                </a:extLst>
              </p:cNvPr>
              <p:cNvSpPr txBox="1">
                <a:spLocks noRot="1" noChangeAspect="1" noMove="1" noResize="1" noEditPoints="1" noAdjustHandles="1" noChangeArrowheads="1" noChangeShapeType="1" noTextEdit="1"/>
              </p:cNvSpPr>
              <p:nvPr/>
            </p:nvSpPr>
            <p:spPr>
              <a:xfrm>
                <a:off x="8087575" y="1709855"/>
                <a:ext cx="1547155" cy="856325"/>
              </a:xfrm>
              <a:prstGeom prst="rect">
                <a:avLst/>
              </a:prstGeom>
              <a:blipFill>
                <a:blip r:embed="rId10"/>
                <a:stretch>
                  <a:fillRect l="-3252" b="-10145"/>
                </a:stretch>
              </a:blipFill>
            </p:spPr>
            <p:txBody>
              <a:bodyPr/>
              <a:lstStyle/>
              <a:p>
                <a:r>
                  <a:rPr lang="en-CN">
                    <a:noFill/>
                  </a:rPr>
                  <a:t> </a:t>
                </a:r>
              </a:p>
            </p:txBody>
          </p:sp>
        </mc:Fallback>
      </mc:AlternateContent>
    </p:spTree>
    <p:extLst>
      <p:ext uri="{BB962C8B-B14F-4D97-AF65-F5344CB8AC3E}">
        <p14:creationId xmlns:p14="http://schemas.microsoft.com/office/powerpoint/2010/main" val="10941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par>
                                <p:cTn id="10" presetID="3" presetClass="entr" presetSubtype="1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linds(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3" presetClass="entr" presetSubtype="10"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blinds(horizontal)">
                                      <p:cBhvr>
                                        <p:cTn id="24" dur="500"/>
                                        <p:tgtEl>
                                          <p:spTgt spid="1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blinds(horizontal)">
                                      <p:cBhvr>
                                        <p:cTn id="27" dur="500"/>
                                        <p:tgtEl>
                                          <p:spTgt spid="17">
                                            <p:txEl>
                                              <p:pRg st="2" end="2"/>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par>
                                <p:cTn id="37" presetID="3"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linds(horizontal)">
                                      <p:cBhvr>
                                        <p:cTn id="44" dur="500"/>
                                        <p:tgtEl>
                                          <p:spTgt spid="8"/>
                                        </p:tgtEl>
                                      </p:cBhvr>
                                    </p:animEffect>
                                  </p:childTnLst>
                                </p:cTn>
                              </p:par>
                              <p:par>
                                <p:cTn id="45" presetID="3"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par>
                                <p:cTn id="53" presetID="3" presetClass="entr" presetSubtype="1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linds(horizontal)">
                                      <p:cBhvr>
                                        <p:cTn id="55" dur="500"/>
                                        <p:tgtEl>
                                          <p:spTgt spid="1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linds(horizont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par>
                                <p:cTn id="64" presetID="3" presetClass="entr" presetSubtype="1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linds(horizontal)">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P spid="7" grpId="0"/>
      <p:bldP spid="20" grpId="0"/>
      <p:bldP spid="13"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8497E4-920C-519E-7FA1-27D40D0FCE73}"/>
              </a:ext>
            </a:extLst>
          </p:cNvPr>
          <p:cNvSpPr/>
          <p:nvPr/>
        </p:nvSpPr>
        <p:spPr>
          <a:xfrm>
            <a:off x="0" y="5397"/>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B0BAB83E-0B4D-FA45-8A2E-5A6A60423BB9}"/>
              </a:ext>
            </a:extLst>
          </p:cNvPr>
          <p:cNvSpPr>
            <a:spLocks noGrp="1"/>
          </p:cNvSpPr>
          <p:nvPr>
            <p:ph type="title"/>
          </p:nvPr>
        </p:nvSpPr>
        <p:spPr/>
        <p:txBody>
          <a:bodyPr/>
          <a:lstStyle/>
          <a:p>
            <a:r>
              <a:rPr lang="en-CN" dirty="0">
                <a:solidFill>
                  <a:srgbClr val="FFC000"/>
                </a:solidFill>
              </a:rPr>
              <a:t>Disk state transtion in Changing-look AGN</a:t>
            </a:r>
          </a:p>
        </p:txBody>
      </p:sp>
      <p:pic>
        <p:nvPicPr>
          <p:cNvPr id="8" name="Picture 7">
            <a:extLst>
              <a:ext uri="{FF2B5EF4-FFF2-40B4-BE49-F238E27FC236}">
                <a16:creationId xmlns:a16="http://schemas.microsoft.com/office/drawing/2014/main" id="{4C63EF4C-898B-B92B-7207-5DE570A3A3E7}"/>
              </a:ext>
            </a:extLst>
          </p:cNvPr>
          <p:cNvPicPr>
            <a:picLocks noChangeAspect="1"/>
          </p:cNvPicPr>
          <p:nvPr/>
        </p:nvPicPr>
        <p:blipFill>
          <a:blip r:embed="rId3"/>
          <a:stretch>
            <a:fillRect/>
          </a:stretch>
        </p:blipFill>
        <p:spPr>
          <a:xfrm>
            <a:off x="838200" y="1690688"/>
            <a:ext cx="3142146" cy="4485260"/>
          </a:xfrm>
          <a:prstGeom prst="rect">
            <a:avLst/>
          </a:prstGeom>
        </p:spPr>
      </p:pic>
      <p:sp>
        <p:nvSpPr>
          <p:cNvPr id="16" name="TextBox 15">
            <a:extLst>
              <a:ext uri="{FF2B5EF4-FFF2-40B4-BE49-F238E27FC236}">
                <a16:creationId xmlns:a16="http://schemas.microsoft.com/office/drawing/2014/main" id="{038BB8FA-AA4D-C301-F5FF-AEE708271F63}"/>
              </a:ext>
            </a:extLst>
          </p:cNvPr>
          <p:cNvSpPr txBox="1"/>
          <p:nvPr/>
        </p:nvSpPr>
        <p:spPr>
          <a:xfrm>
            <a:off x="786072" y="6308209"/>
            <a:ext cx="3130985"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GRS 1915+105</a:t>
            </a:r>
            <a:r>
              <a:rPr lang="en-C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Belloni</a:t>
            </a:r>
            <a:r>
              <a:rPr lang="en-CN" dirty="0">
                <a:solidFill>
                  <a:schemeClr val="bg1"/>
                </a:solidFill>
                <a:latin typeface="Times New Roman" panose="02020603050405020304" pitchFamily="18" charset="0"/>
                <a:cs typeface="Times New Roman" panose="02020603050405020304" pitchFamily="18" charset="0"/>
              </a:rPr>
              <a:t> + 2000</a:t>
            </a:r>
          </a:p>
        </p:txBody>
      </p:sp>
      <p:pic>
        <p:nvPicPr>
          <p:cNvPr id="18" name="Picture 17">
            <a:extLst>
              <a:ext uri="{FF2B5EF4-FFF2-40B4-BE49-F238E27FC236}">
                <a16:creationId xmlns:a16="http://schemas.microsoft.com/office/drawing/2014/main" id="{5143C117-084C-1112-A7CC-C6C9DCDF7832}"/>
              </a:ext>
            </a:extLst>
          </p:cNvPr>
          <p:cNvPicPr>
            <a:picLocks noChangeAspect="1"/>
          </p:cNvPicPr>
          <p:nvPr/>
        </p:nvPicPr>
        <p:blipFill>
          <a:blip r:embed="rId4"/>
          <a:stretch>
            <a:fillRect/>
          </a:stretch>
        </p:blipFill>
        <p:spPr>
          <a:xfrm>
            <a:off x="4190208" y="2050416"/>
            <a:ext cx="4216400" cy="3708400"/>
          </a:xfrm>
          <a:prstGeom prst="rect">
            <a:avLst/>
          </a:prstGeom>
        </p:spPr>
      </p:pic>
      <p:pic>
        <p:nvPicPr>
          <p:cNvPr id="21" name="Picture 20">
            <a:extLst>
              <a:ext uri="{FF2B5EF4-FFF2-40B4-BE49-F238E27FC236}">
                <a16:creationId xmlns:a16="http://schemas.microsoft.com/office/drawing/2014/main" id="{2761D24E-C5FA-B342-B71F-3BADF11AD98C}"/>
              </a:ext>
            </a:extLst>
          </p:cNvPr>
          <p:cNvPicPr>
            <a:picLocks noChangeAspect="1"/>
          </p:cNvPicPr>
          <p:nvPr/>
        </p:nvPicPr>
        <p:blipFill>
          <a:blip r:embed="rId5"/>
          <a:stretch>
            <a:fillRect/>
          </a:stretch>
        </p:blipFill>
        <p:spPr>
          <a:xfrm>
            <a:off x="8907223" y="1356778"/>
            <a:ext cx="2498705" cy="1901669"/>
          </a:xfrm>
          <a:prstGeom prst="rect">
            <a:avLst/>
          </a:prstGeom>
        </p:spPr>
      </p:pic>
      <p:pic>
        <p:nvPicPr>
          <p:cNvPr id="23" name="Picture 22">
            <a:extLst>
              <a:ext uri="{FF2B5EF4-FFF2-40B4-BE49-F238E27FC236}">
                <a16:creationId xmlns:a16="http://schemas.microsoft.com/office/drawing/2014/main" id="{9C2DBAF3-A133-A10B-1DA5-173B7947D160}"/>
              </a:ext>
            </a:extLst>
          </p:cNvPr>
          <p:cNvPicPr>
            <a:picLocks noChangeAspect="1"/>
          </p:cNvPicPr>
          <p:nvPr/>
        </p:nvPicPr>
        <p:blipFill>
          <a:blip r:embed="rId6"/>
          <a:stretch>
            <a:fillRect/>
          </a:stretch>
        </p:blipFill>
        <p:spPr>
          <a:xfrm>
            <a:off x="8902699" y="3176424"/>
            <a:ext cx="2503228" cy="1986867"/>
          </a:xfrm>
          <a:prstGeom prst="rect">
            <a:avLst/>
          </a:prstGeom>
        </p:spPr>
      </p:pic>
      <p:pic>
        <p:nvPicPr>
          <p:cNvPr id="25" name="Picture 24">
            <a:extLst>
              <a:ext uri="{FF2B5EF4-FFF2-40B4-BE49-F238E27FC236}">
                <a16:creationId xmlns:a16="http://schemas.microsoft.com/office/drawing/2014/main" id="{E42F8C91-7226-A883-2F69-66F0E6536B38}"/>
              </a:ext>
            </a:extLst>
          </p:cNvPr>
          <p:cNvPicPr>
            <a:picLocks noChangeAspect="1"/>
          </p:cNvPicPr>
          <p:nvPr/>
        </p:nvPicPr>
        <p:blipFill>
          <a:blip r:embed="rId7"/>
          <a:stretch>
            <a:fillRect/>
          </a:stretch>
        </p:blipFill>
        <p:spPr>
          <a:xfrm>
            <a:off x="8902699" y="4985711"/>
            <a:ext cx="2498705" cy="1787611"/>
          </a:xfrm>
          <a:prstGeom prst="rect">
            <a:avLst/>
          </a:prstGeom>
        </p:spPr>
      </p:pic>
      <p:sp>
        <p:nvSpPr>
          <p:cNvPr id="27" name="TextBox 26">
            <a:extLst>
              <a:ext uri="{FF2B5EF4-FFF2-40B4-BE49-F238E27FC236}">
                <a16:creationId xmlns:a16="http://schemas.microsoft.com/office/drawing/2014/main" id="{565829EC-EE17-4143-70A1-A79958260263}"/>
              </a:ext>
            </a:extLst>
          </p:cNvPr>
          <p:cNvSpPr txBox="1"/>
          <p:nvPr/>
        </p:nvSpPr>
        <p:spPr>
          <a:xfrm>
            <a:off x="5702302" y="6308209"/>
            <a:ext cx="2285543" cy="369332"/>
          </a:xfrm>
          <a:prstGeom prst="rect">
            <a:avLst/>
          </a:prstGeom>
          <a:noFill/>
        </p:spPr>
        <p:txBody>
          <a:bodyPr wrap="square">
            <a:spAutoFit/>
          </a:bodyPr>
          <a:lstStyle/>
          <a:p>
            <a:r>
              <a:rPr lang="en-US" dirty="0" err="1">
                <a:solidFill>
                  <a:schemeClr val="bg1"/>
                </a:solidFill>
                <a:latin typeface="Times New Roman" panose="02020603050405020304" pitchFamily="18" charset="0"/>
                <a:cs typeface="Times New Roman" panose="02020603050405020304" pitchFamily="18" charset="0"/>
              </a:rPr>
              <a:t>Ruan</a:t>
            </a:r>
            <a:r>
              <a:rPr lang="en-CN" dirty="0">
                <a:solidFill>
                  <a:schemeClr val="bg1"/>
                </a:solidFill>
                <a:latin typeface="Times New Roman" panose="02020603050405020304" pitchFamily="18" charset="0"/>
                <a:cs typeface="Times New Roman" panose="02020603050405020304" pitchFamily="18" charset="0"/>
              </a:rPr>
              <a:t> + 2019</a:t>
            </a:r>
            <a:endParaRPr lang="en-CN" dirty="0"/>
          </a:p>
        </p:txBody>
      </p:sp>
      <p:sp>
        <p:nvSpPr>
          <p:cNvPr id="4" name="TextBox 3">
            <a:extLst>
              <a:ext uri="{FF2B5EF4-FFF2-40B4-BE49-F238E27FC236}">
                <a16:creationId xmlns:a16="http://schemas.microsoft.com/office/drawing/2014/main" id="{83287A1D-9DE0-CED6-8721-8540EB524D4C}"/>
              </a:ext>
            </a:extLst>
          </p:cNvPr>
          <p:cNvSpPr txBox="1"/>
          <p:nvPr/>
        </p:nvSpPr>
        <p:spPr>
          <a:xfrm>
            <a:off x="2409273" y="2646919"/>
            <a:ext cx="6096000" cy="369332"/>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rPr>
              <a:t>BH binary</a:t>
            </a:r>
            <a:endParaRPr lang="en-CN" dirty="0">
              <a:solidFill>
                <a:srgbClr val="0070C0"/>
              </a:solidFill>
            </a:endParaRPr>
          </a:p>
        </p:txBody>
      </p:sp>
      <p:cxnSp>
        <p:nvCxnSpPr>
          <p:cNvPr id="6" name="Straight Arrow Connector 5">
            <a:extLst>
              <a:ext uri="{FF2B5EF4-FFF2-40B4-BE49-F238E27FC236}">
                <a16:creationId xmlns:a16="http://schemas.microsoft.com/office/drawing/2014/main" id="{B61C143C-4CD6-E9A5-1AC8-5F617ABE6D5B}"/>
              </a:ext>
            </a:extLst>
          </p:cNvPr>
          <p:cNvCxnSpPr/>
          <p:nvPr/>
        </p:nvCxnSpPr>
        <p:spPr>
          <a:xfrm>
            <a:off x="2219498" y="2402378"/>
            <a:ext cx="4929447" cy="548640"/>
          </a:xfrm>
          <a:prstGeom prst="straightConnector1">
            <a:avLst/>
          </a:prstGeom>
          <a:ln w="254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C40028-CCDF-AC18-43D6-3C2415BC4F2D}"/>
              </a:ext>
            </a:extLst>
          </p:cNvPr>
          <p:cNvCxnSpPr>
            <a:cxnSpLocks/>
          </p:cNvCxnSpPr>
          <p:nvPr/>
        </p:nvCxnSpPr>
        <p:spPr>
          <a:xfrm>
            <a:off x="2353822" y="3621217"/>
            <a:ext cx="3103451" cy="31210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6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par>
                                <p:cTn id="22" presetID="3"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linds(horizontal)">
                                      <p:cBhvr>
                                        <p:cTn id="24" dur="500"/>
                                        <p:tgtEl>
                                          <p:spTgt spid="23"/>
                                        </p:tgtEl>
                                      </p:cBhvr>
                                    </p:animEffect>
                                  </p:childTnLst>
                                </p:cTn>
                              </p:par>
                              <p:par>
                                <p:cTn id="25" presetID="3"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BEF82C-B95A-E4BC-39CF-4B81117706A9}"/>
              </a:ext>
            </a:extLst>
          </p:cNvPr>
          <p:cNvSpPr/>
          <p:nvPr/>
        </p:nvSpPr>
        <p:spPr>
          <a:xfrm>
            <a:off x="0" y="-21228"/>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dirty="0">
                <a:latin typeface="Times New Roman" panose="02020603050405020304" pitchFamily="18" charset="0"/>
                <a:cs typeface="Times New Roman" panose="02020603050405020304" pitchFamily="18" charset="0"/>
              </a:rPr>
              <a:t>Outburst 12/2017</a:t>
            </a:r>
          </a:p>
        </p:txBody>
      </p:sp>
      <p:sp>
        <p:nvSpPr>
          <p:cNvPr id="2" name="Title 1">
            <a:extLst>
              <a:ext uri="{FF2B5EF4-FFF2-40B4-BE49-F238E27FC236}">
                <a16:creationId xmlns:a16="http://schemas.microsoft.com/office/drawing/2014/main" id="{BB8939AE-CCD6-C048-A878-75A3664AC8DE}"/>
              </a:ext>
            </a:extLst>
          </p:cNvPr>
          <p:cNvSpPr>
            <a:spLocks noGrp="1"/>
          </p:cNvSpPr>
          <p:nvPr>
            <p:ph type="title"/>
          </p:nvPr>
        </p:nvSpPr>
        <p:spPr/>
        <p:txBody>
          <a:bodyPr/>
          <a:lstStyle/>
          <a:p>
            <a:r>
              <a:rPr lang="en-CN" dirty="0">
                <a:solidFill>
                  <a:srgbClr val="FFC000"/>
                </a:solidFill>
              </a:rPr>
              <a:t>1ES 1927+654</a:t>
            </a:r>
          </a:p>
        </p:txBody>
      </p:sp>
      <p:pic>
        <p:nvPicPr>
          <p:cNvPr id="4" name="Picture 3">
            <a:extLst>
              <a:ext uri="{FF2B5EF4-FFF2-40B4-BE49-F238E27FC236}">
                <a16:creationId xmlns:a16="http://schemas.microsoft.com/office/drawing/2014/main" id="{A92E274A-7715-0042-D209-DA312C3A41FF}"/>
              </a:ext>
            </a:extLst>
          </p:cNvPr>
          <p:cNvPicPr>
            <a:picLocks noChangeAspect="1"/>
          </p:cNvPicPr>
          <p:nvPr/>
        </p:nvPicPr>
        <p:blipFill>
          <a:blip r:embed="rId3"/>
          <a:stretch>
            <a:fillRect/>
          </a:stretch>
        </p:blipFill>
        <p:spPr>
          <a:xfrm>
            <a:off x="1569720" y="1484155"/>
            <a:ext cx="3418840" cy="3418840"/>
          </a:xfrm>
          <a:prstGeom prst="rect">
            <a:avLst/>
          </a:prstGeom>
        </p:spPr>
      </p:pic>
      <p:pic>
        <p:nvPicPr>
          <p:cNvPr id="8" name="Picture 7">
            <a:extLst>
              <a:ext uri="{FF2B5EF4-FFF2-40B4-BE49-F238E27FC236}">
                <a16:creationId xmlns:a16="http://schemas.microsoft.com/office/drawing/2014/main" id="{828EF61F-7115-0D58-6E12-FD63E04BCC89}"/>
              </a:ext>
            </a:extLst>
          </p:cNvPr>
          <p:cNvPicPr>
            <a:picLocks noChangeAspect="1"/>
          </p:cNvPicPr>
          <p:nvPr/>
        </p:nvPicPr>
        <p:blipFill>
          <a:blip r:embed="rId4"/>
          <a:stretch>
            <a:fillRect/>
          </a:stretch>
        </p:blipFill>
        <p:spPr>
          <a:xfrm>
            <a:off x="7325362" y="1484155"/>
            <a:ext cx="3418840" cy="3418840"/>
          </a:xfrm>
          <a:prstGeom prst="rect">
            <a:avLst/>
          </a:prstGeom>
        </p:spPr>
      </p:pic>
      <p:pic>
        <p:nvPicPr>
          <p:cNvPr id="10" name="Picture 9">
            <a:extLst>
              <a:ext uri="{FF2B5EF4-FFF2-40B4-BE49-F238E27FC236}">
                <a16:creationId xmlns:a16="http://schemas.microsoft.com/office/drawing/2014/main" id="{32444CF2-FBB1-D386-BEDE-1D30BD74A859}"/>
              </a:ext>
            </a:extLst>
          </p:cNvPr>
          <p:cNvPicPr>
            <a:picLocks noChangeAspect="1"/>
          </p:cNvPicPr>
          <p:nvPr/>
        </p:nvPicPr>
        <p:blipFill>
          <a:blip r:embed="rId5"/>
          <a:stretch>
            <a:fillRect/>
          </a:stretch>
        </p:blipFill>
        <p:spPr>
          <a:xfrm>
            <a:off x="7325362" y="4902994"/>
            <a:ext cx="3418840" cy="1689721"/>
          </a:xfrm>
          <a:prstGeom prst="rect">
            <a:avLst/>
          </a:prstGeom>
        </p:spPr>
      </p:pic>
      <p:pic>
        <p:nvPicPr>
          <p:cNvPr id="12" name="Picture 11">
            <a:extLst>
              <a:ext uri="{FF2B5EF4-FFF2-40B4-BE49-F238E27FC236}">
                <a16:creationId xmlns:a16="http://schemas.microsoft.com/office/drawing/2014/main" id="{847ECFFD-74E5-D4D2-2235-F9C9712BD875}"/>
              </a:ext>
            </a:extLst>
          </p:cNvPr>
          <p:cNvPicPr>
            <a:picLocks noChangeAspect="1"/>
          </p:cNvPicPr>
          <p:nvPr/>
        </p:nvPicPr>
        <p:blipFill>
          <a:blip r:embed="rId6"/>
          <a:stretch>
            <a:fillRect/>
          </a:stretch>
        </p:blipFill>
        <p:spPr>
          <a:xfrm>
            <a:off x="1569719" y="4902994"/>
            <a:ext cx="3418839" cy="1689721"/>
          </a:xfrm>
          <a:prstGeom prst="rect">
            <a:avLst/>
          </a:prstGeom>
        </p:spPr>
      </p:pic>
      <p:cxnSp>
        <p:nvCxnSpPr>
          <p:cNvPr id="14" name="Straight Arrow Connector 13">
            <a:extLst>
              <a:ext uri="{FF2B5EF4-FFF2-40B4-BE49-F238E27FC236}">
                <a16:creationId xmlns:a16="http://schemas.microsoft.com/office/drawing/2014/main" id="{613888AB-86C2-1998-F4A8-F0BD47131189}"/>
              </a:ext>
            </a:extLst>
          </p:cNvPr>
          <p:cNvCxnSpPr/>
          <p:nvPr/>
        </p:nvCxnSpPr>
        <p:spPr>
          <a:xfrm>
            <a:off x="5100320" y="3728720"/>
            <a:ext cx="203200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475D3B-3453-890D-63D7-26B5A35DA25B}"/>
              </a:ext>
            </a:extLst>
          </p:cNvPr>
          <p:cNvSpPr txBox="1"/>
          <p:nvPr/>
        </p:nvSpPr>
        <p:spPr>
          <a:xfrm>
            <a:off x="5237784" y="3905012"/>
            <a:ext cx="1765740" cy="369332"/>
          </a:xfrm>
          <a:prstGeom prst="rect">
            <a:avLst/>
          </a:prstGeom>
          <a:noFill/>
        </p:spPr>
        <p:txBody>
          <a:bodyPr wrap="none" rtlCol="0">
            <a:spAutoFit/>
          </a:bodyPr>
          <a:lstStyle/>
          <a:p>
            <a:r>
              <a:rPr lang="en-CN" dirty="0">
                <a:solidFill>
                  <a:schemeClr val="bg1"/>
                </a:solidFill>
                <a:latin typeface="Times New Roman" panose="02020603050405020304" pitchFamily="18" charset="0"/>
                <a:cs typeface="Times New Roman" panose="02020603050405020304" pitchFamily="18" charset="0"/>
              </a:rPr>
              <a:t>T</a:t>
            </a:r>
            <a:r>
              <a:rPr lang="en-US" dirty="0">
                <a:solidFill>
                  <a:schemeClr val="bg1"/>
                </a:solidFill>
                <a:latin typeface="Times New Roman" panose="02020603050405020304" pitchFamily="18" charset="0"/>
                <a:cs typeface="Times New Roman" panose="02020603050405020304" pitchFamily="18" charset="0"/>
              </a:rPr>
              <a:t>y</a:t>
            </a:r>
            <a:r>
              <a:rPr lang="en-CN" dirty="0">
                <a:solidFill>
                  <a:schemeClr val="bg1"/>
                </a:solidFill>
                <a:latin typeface="Times New Roman" panose="02020603050405020304" pitchFamily="18" charset="0"/>
                <a:cs typeface="Times New Roman" panose="02020603050405020304" pitchFamily="18" charset="0"/>
              </a:rPr>
              <a:t>pe 2 -&gt; Type 1</a:t>
            </a:r>
          </a:p>
        </p:txBody>
      </p:sp>
      <p:sp>
        <p:nvSpPr>
          <p:cNvPr id="16" name="Oval 15">
            <a:extLst>
              <a:ext uri="{FF2B5EF4-FFF2-40B4-BE49-F238E27FC236}">
                <a16:creationId xmlns:a16="http://schemas.microsoft.com/office/drawing/2014/main" id="{53060B3D-B8FF-DCBA-023E-85B36C4457BD}"/>
              </a:ext>
            </a:extLst>
          </p:cNvPr>
          <p:cNvSpPr/>
          <p:nvPr/>
        </p:nvSpPr>
        <p:spPr>
          <a:xfrm>
            <a:off x="3073283" y="2937076"/>
            <a:ext cx="491924" cy="491924"/>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pic>
        <p:nvPicPr>
          <p:cNvPr id="18" name="Picture 17">
            <a:extLst>
              <a:ext uri="{FF2B5EF4-FFF2-40B4-BE49-F238E27FC236}">
                <a16:creationId xmlns:a16="http://schemas.microsoft.com/office/drawing/2014/main" id="{7537BD1F-90E5-4657-A2B5-0BEA1AE96EDE}"/>
              </a:ext>
            </a:extLst>
          </p:cNvPr>
          <p:cNvPicPr>
            <a:picLocks noChangeAspect="1"/>
          </p:cNvPicPr>
          <p:nvPr/>
        </p:nvPicPr>
        <p:blipFill>
          <a:blip r:embed="rId7"/>
          <a:stretch>
            <a:fillRect/>
          </a:stretch>
        </p:blipFill>
        <p:spPr>
          <a:xfrm>
            <a:off x="5153221" y="4828770"/>
            <a:ext cx="1960539" cy="1759664"/>
          </a:xfrm>
          <a:prstGeom prst="rect">
            <a:avLst/>
          </a:prstGeom>
        </p:spPr>
      </p:pic>
    </p:spTree>
    <p:extLst>
      <p:ext uri="{BB962C8B-B14F-4D97-AF65-F5344CB8AC3E}">
        <p14:creationId xmlns:p14="http://schemas.microsoft.com/office/powerpoint/2010/main" val="79369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780185-AA40-55C1-42BF-4E45B6ADA63C}"/>
              </a:ext>
            </a:extLst>
          </p:cNvPr>
          <p:cNvSpPr/>
          <p:nvPr/>
        </p:nvSpPr>
        <p:spPr>
          <a:xfrm>
            <a:off x="6226345" y="1532444"/>
            <a:ext cx="5418164" cy="49604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dirty="0"/>
          </a:p>
        </p:txBody>
      </p:sp>
      <p:sp>
        <p:nvSpPr>
          <p:cNvPr id="2" name="Title 1">
            <a:extLst>
              <a:ext uri="{FF2B5EF4-FFF2-40B4-BE49-F238E27FC236}">
                <a16:creationId xmlns:a16="http://schemas.microsoft.com/office/drawing/2014/main" id="{BB8939AE-CCD6-C048-A878-75A3664AC8DE}"/>
              </a:ext>
            </a:extLst>
          </p:cNvPr>
          <p:cNvSpPr>
            <a:spLocks noGrp="1"/>
          </p:cNvSpPr>
          <p:nvPr>
            <p:ph type="title"/>
          </p:nvPr>
        </p:nvSpPr>
        <p:spPr/>
        <p:txBody>
          <a:bodyPr/>
          <a:lstStyle/>
          <a:p>
            <a:r>
              <a:rPr lang="en-CN" dirty="0">
                <a:solidFill>
                  <a:srgbClr val="FFC000"/>
                </a:solidFill>
              </a:rPr>
              <a:t>1ES 1927+654</a:t>
            </a:r>
          </a:p>
        </p:txBody>
      </p:sp>
      <p:pic>
        <p:nvPicPr>
          <p:cNvPr id="4" name="Picture 3">
            <a:extLst>
              <a:ext uri="{FF2B5EF4-FFF2-40B4-BE49-F238E27FC236}">
                <a16:creationId xmlns:a16="http://schemas.microsoft.com/office/drawing/2014/main" id="{FDD6CBFD-C762-9A51-2B5D-04D6A47996B9}"/>
              </a:ext>
            </a:extLst>
          </p:cNvPr>
          <p:cNvPicPr>
            <a:picLocks noChangeAspect="1"/>
          </p:cNvPicPr>
          <p:nvPr/>
        </p:nvPicPr>
        <p:blipFill>
          <a:blip r:embed="rId3"/>
          <a:stretch>
            <a:fillRect/>
          </a:stretch>
        </p:blipFill>
        <p:spPr>
          <a:xfrm>
            <a:off x="699655" y="1532444"/>
            <a:ext cx="5526690" cy="4960431"/>
          </a:xfrm>
          <a:prstGeom prst="rect">
            <a:avLst/>
          </a:prstGeom>
        </p:spPr>
      </p:pic>
      <p:pic>
        <p:nvPicPr>
          <p:cNvPr id="6" name="Picture 5">
            <a:extLst>
              <a:ext uri="{FF2B5EF4-FFF2-40B4-BE49-F238E27FC236}">
                <a16:creationId xmlns:a16="http://schemas.microsoft.com/office/drawing/2014/main" id="{B47165A0-29B4-847E-DC12-543A863FA37B}"/>
              </a:ext>
            </a:extLst>
          </p:cNvPr>
          <p:cNvPicPr>
            <a:picLocks noChangeAspect="1"/>
          </p:cNvPicPr>
          <p:nvPr/>
        </p:nvPicPr>
        <p:blipFill rotWithShape="1">
          <a:blip r:embed="rId4"/>
          <a:srcRect b="50427"/>
          <a:stretch/>
        </p:blipFill>
        <p:spPr>
          <a:xfrm>
            <a:off x="6186054" y="4947367"/>
            <a:ext cx="5306291" cy="1398015"/>
          </a:xfrm>
          <a:prstGeom prst="rect">
            <a:avLst/>
          </a:prstGeom>
        </p:spPr>
      </p:pic>
      <p:pic>
        <p:nvPicPr>
          <p:cNvPr id="9" name="Picture 8">
            <a:extLst>
              <a:ext uri="{FF2B5EF4-FFF2-40B4-BE49-F238E27FC236}">
                <a16:creationId xmlns:a16="http://schemas.microsoft.com/office/drawing/2014/main" id="{08B5A26D-DB99-714C-4202-3F4A3534F8C5}"/>
              </a:ext>
            </a:extLst>
          </p:cNvPr>
          <p:cNvPicPr>
            <a:picLocks noChangeAspect="1"/>
          </p:cNvPicPr>
          <p:nvPr/>
        </p:nvPicPr>
        <p:blipFill>
          <a:blip r:embed="rId5"/>
          <a:stretch>
            <a:fillRect/>
          </a:stretch>
        </p:blipFill>
        <p:spPr>
          <a:xfrm>
            <a:off x="6226345" y="1676737"/>
            <a:ext cx="5388509" cy="1752263"/>
          </a:xfrm>
          <a:prstGeom prst="rect">
            <a:avLst/>
          </a:prstGeom>
        </p:spPr>
      </p:pic>
      <p:sp>
        <p:nvSpPr>
          <p:cNvPr id="11" name="TextBox 10">
            <a:extLst>
              <a:ext uri="{FF2B5EF4-FFF2-40B4-BE49-F238E27FC236}">
                <a16:creationId xmlns:a16="http://schemas.microsoft.com/office/drawing/2014/main" id="{8246A604-0B32-36AE-2257-2B9AA6549146}"/>
              </a:ext>
            </a:extLst>
          </p:cNvPr>
          <p:cNvSpPr txBox="1"/>
          <p:nvPr/>
        </p:nvSpPr>
        <p:spPr>
          <a:xfrm>
            <a:off x="7795643" y="3599545"/>
            <a:ext cx="2249911" cy="1200329"/>
          </a:xfrm>
          <a:prstGeom prst="rect">
            <a:avLst/>
          </a:prstGeom>
          <a:noFill/>
        </p:spPr>
        <p:txBody>
          <a:bodyPr wrap="none" rtlCol="0">
            <a:spAutoFit/>
          </a:bodyPr>
          <a:lstStyle/>
          <a:p>
            <a:pPr algn="ctr"/>
            <a:r>
              <a:rPr lang="en-US" altLang="zh-CN" dirty="0">
                <a:latin typeface="Times New Roman" panose="02020603050405020304" pitchFamily="18" charset="0"/>
                <a:cs typeface="Times New Roman" panose="02020603050405020304" pitchFamily="18" charset="0"/>
              </a:rPr>
              <a:t>34</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optical spectra</a:t>
            </a:r>
          </a:p>
          <a:p>
            <a:pPr algn="ctr"/>
            <a:r>
              <a:rPr lang="en-US" dirty="0">
                <a:latin typeface="Times New Roman" panose="02020603050405020304" pitchFamily="18" charset="0"/>
                <a:cs typeface="Times New Roman" panose="02020603050405020304" pitchFamily="18" charset="0"/>
              </a:rPr>
              <a:t>14 Swift XRT+UVOT</a:t>
            </a:r>
          </a:p>
          <a:p>
            <a:pPr algn="ctr"/>
            <a:r>
              <a:rPr lang="en-CN" dirty="0">
                <a:latin typeface="Times New Roman" panose="02020603050405020304" pitchFamily="18" charset="0"/>
                <a:cs typeface="Times New Roman" panose="02020603050405020304" pitchFamily="18" charset="0"/>
              </a:rPr>
              <a:t>7 XMM + NuSTAR</a:t>
            </a:r>
          </a:p>
          <a:p>
            <a:pPr algn="ctr"/>
            <a:r>
              <a:rPr lang="en-CN" dirty="0">
                <a:latin typeface="Times New Roman" panose="02020603050405020304" pitchFamily="18" charset="0"/>
                <a:cs typeface="Times New Roman" panose="02020603050405020304" pitchFamily="18" charset="0"/>
              </a:rPr>
              <a:t>830 NICER</a:t>
            </a:r>
          </a:p>
        </p:txBody>
      </p:sp>
      <p:sp>
        <p:nvSpPr>
          <p:cNvPr id="5" name="TextBox 4">
            <a:extLst>
              <a:ext uri="{FF2B5EF4-FFF2-40B4-BE49-F238E27FC236}">
                <a16:creationId xmlns:a16="http://schemas.microsoft.com/office/drawing/2014/main" id="{DB0502B8-A70F-EE6C-791F-DDC541032227}"/>
              </a:ext>
            </a:extLst>
          </p:cNvPr>
          <p:cNvSpPr txBox="1"/>
          <p:nvPr/>
        </p:nvSpPr>
        <p:spPr>
          <a:xfrm>
            <a:off x="699655" y="6488668"/>
            <a:ext cx="6096000" cy="369332"/>
          </a:xfrm>
          <a:prstGeom prst="rect">
            <a:avLst/>
          </a:prstGeom>
          <a:noFill/>
        </p:spPr>
        <p:txBody>
          <a:bodyPr wrap="square">
            <a:spAutoFit/>
          </a:bodyPr>
          <a:lstStyle/>
          <a:p>
            <a:r>
              <a:rPr lang="en-US" dirty="0" err="1">
                <a:solidFill>
                  <a:schemeClr val="bg1"/>
                </a:solidFill>
                <a:latin typeface="Times New Roman" panose="02020603050405020304" pitchFamily="18" charset="0"/>
                <a:cs typeface="Times New Roman" panose="02020603050405020304" pitchFamily="18" charset="0"/>
              </a:rPr>
              <a:t>Trakhtenbrot</a:t>
            </a:r>
            <a:r>
              <a:rPr lang="en-CN" dirty="0">
                <a:solidFill>
                  <a:schemeClr val="bg1"/>
                </a:solidFill>
                <a:latin typeface="Times New Roman" panose="02020603050405020304" pitchFamily="18" charset="0"/>
                <a:cs typeface="Times New Roman" panose="02020603050405020304" pitchFamily="18" charset="0"/>
              </a:rPr>
              <a:t> + 2019, Li + 2022</a:t>
            </a:r>
            <a:endParaRPr lang="en-CN" dirty="0"/>
          </a:p>
        </p:txBody>
      </p:sp>
    </p:spTree>
    <p:extLst>
      <p:ext uri="{BB962C8B-B14F-4D97-AF65-F5344CB8AC3E}">
        <p14:creationId xmlns:p14="http://schemas.microsoft.com/office/powerpoint/2010/main" val="923416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ED52-41FD-4DB8-C9F6-F0ED1897A76C}"/>
              </a:ext>
            </a:extLst>
          </p:cNvPr>
          <p:cNvSpPr>
            <a:spLocks noGrp="1"/>
          </p:cNvSpPr>
          <p:nvPr>
            <p:ph type="title"/>
          </p:nvPr>
        </p:nvSpPr>
        <p:spPr/>
        <p:txBody>
          <a:bodyPr/>
          <a:lstStyle/>
          <a:p>
            <a:r>
              <a:rPr lang="en-CN" dirty="0">
                <a:solidFill>
                  <a:srgbClr val="FFC000"/>
                </a:solidFill>
              </a:rPr>
              <a:t>Picture1  Flux inversion</a:t>
            </a:r>
          </a:p>
        </p:txBody>
      </p:sp>
      <p:pic>
        <p:nvPicPr>
          <p:cNvPr id="5" name="Content Placeholder 4">
            <a:extLst>
              <a:ext uri="{FF2B5EF4-FFF2-40B4-BE49-F238E27FC236}">
                <a16:creationId xmlns:a16="http://schemas.microsoft.com/office/drawing/2014/main" id="{207BF499-3D80-AE73-92A8-8F5F3925FE8D}"/>
              </a:ext>
            </a:extLst>
          </p:cNvPr>
          <p:cNvPicPr>
            <a:picLocks noGrp="1" noChangeAspect="1"/>
          </p:cNvPicPr>
          <p:nvPr>
            <p:ph idx="1"/>
          </p:nvPr>
        </p:nvPicPr>
        <p:blipFill>
          <a:blip r:embed="rId3"/>
          <a:stretch>
            <a:fillRect/>
          </a:stretch>
        </p:blipFill>
        <p:spPr>
          <a:xfrm>
            <a:off x="709813" y="1690687"/>
            <a:ext cx="3755190" cy="4629687"/>
          </a:xfrm>
        </p:spPr>
      </p:pic>
      <p:sp>
        <p:nvSpPr>
          <p:cNvPr id="8" name="TextBox 7">
            <a:extLst>
              <a:ext uri="{FF2B5EF4-FFF2-40B4-BE49-F238E27FC236}">
                <a16:creationId xmlns:a16="http://schemas.microsoft.com/office/drawing/2014/main" id="{3B342238-F1D9-D185-8141-65A4F5410FA7}"/>
              </a:ext>
            </a:extLst>
          </p:cNvPr>
          <p:cNvSpPr txBox="1"/>
          <p:nvPr/>
        </p:nvSpPr>
        <p:spPr>
          <a:xfrm>
            <a:off x="1214275" y="6399749"/>
            <a:ext cx="2746265" cy="369332"/>
          </a:xfrm>
          <a:prstGeom prst="rect">
            <a:avLst/>
          </a:prstGeom>
          <a:noFill/>
        </p:spPr>
        <p:txBody>
          <a:bodyPr wrap="none" rtlCol="0">
            <a:spAutoFit/>
          </a:bodyPr>
          <a:lstStyle/>
          <a:p>
            <a:r>
              <a:rPr lang="en-CN" dirty="0">
                <a:solidFill>
                  <a:schemeClr val="bg1"/>
                </a:solidFill>
                <a:latin typeface="Times New Roman" panose="02020603050405020304" pitchFamily="18" charset="0"/>
                <a:cs typeface="Times New Roman" panose="02020603050405020304" pitchFamily="18" charset="0"/>
              </a:rPr>
              <a:t>Scepi + 2021, Laha + 2022</a:t>
            </a:r>
          </a:p>
        </p:txBody>
      </p:sp>
      <p:pic>
        <p:nvPicPr>
          <p:cNvPr id="4" name="Picture 3">
            <a:extLst>
              <a:ext uri="{FF2B5EF4-FFF2-40B4-BE49-F238E27FC236}">
                <a16:creationId xmlns:a16="http://schemas.microsoft.com/office/drawing/2014/main" id="{B4442896-6EB4-2183-F551-D653594E8FDB}"/>
              </a:ext>
            </a:extLst>
          </p:cNvPr>
          <p:cNvPicPr>
            <a:picLocks noChangeAspect="1"/>
          </p:cNvPicPr>
          <p:nvPr/>
        </p:nvPicPr>
        <p:blipFill>
          <a:blip r:embed="rId4"/>
          <a:stretch>
            <a:fillRect/>
          </a:stretch>
        </p:blipFill>
        <p:spPr>
          <a:xfrm>
            <a:off x="4483099" y="1690687"/>
            <a:ext cx="6852605" cy="4629687"/>
          </a:xfrm>
          <a:prstGeom prst="rect">
            <a:avLst/>
          </a:prstGeom>
        </p:spPr>
      </p:pic>
      <p:sp>
        <p:nvSpPr>
          <p:cNvPr id="9" name="TextBox 8">
            <a:extLst>
              <a:ext uri="{FF2B5EF4-FFF2-40B4-BE49-F238E27FC236}">
                <a16:creationId xmlns:a16="http://schemas.microsoft.com/office/drawing/2014/main" id="{0CCFECD9-6C13-0D16-9826-6CD7F7F46FF5}"/>
              </a:ext>
            </a:extLst>
          </p:cNvPr>
          <p:cNvSpPr txBox="1"/>
          <p:nvPr/>
        </p:nvSpPr>
        <p:spPr>
          <a:xfrm>
            <a:off x="7366000" y="6399749"/>
            <a:ext cx="17907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Ricci + 2020</a:t>
            </a:r>
            <a:endParaRPr lang="en-CN" dirty="0"/>
          </a:p>
        </p:txBody>
      </p:sp>
    </p:spTree>
    <p:extLst>
      <p:ext uri="{BB962C8B-B14F-4D97-AF65-F5344CB8AC3E}">
        <p14:creationId xmlns:p14="http://schemas.microsoft.com/office/powerpoint/2010/main" val="36831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423686-7413-995F-9B1C-856813D932BE}"/>
              </a:ext>
            </a:extLst>
          </p:cNvPr>
          <p:cNvSpPr/>
          <p:nvPr/>
        </p:nvSpPr>
        <p:spPr>
          <a:xfrm>
            <a:off x="0" y="0"/>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3B1ED52-41FD-4DB8-C9F6-F0ED1897A76C}"/>
              </a:ext>
            </a:extLst>
          </p:cNvPr>
          <p:cNvSpPr>
            <a:spLocks noGrp="1"/>
          </p:cNvSpPr>
          <p:nvPr>
            <p:ph type="title"/>
          </p:nvPr>
        </p:nvSpPr>
        <p:spPr/>
        <p:txBody>
          <a:bodyPr/>
          <a:lstStyle/>
          <a:p>
            <a:r>
              <a:rPr lang="en-CN" dirty="0">
                <a:solidFill>
                  <a:srgbClr val="FFC000"/>
                </a:solidFill>
              </a:rPr>
              <a:t>Picture2  TDE on AGN</a:t>
            </a:r>
          </a:p>
        </p:txBody>
      </p:sp>
      <p:pic>
        <p:nvPicPr>
          <p:cNvPr id="8" name="Picture 7">
            <a:extLst>
              <a:ext uri="{FF2B5EF4-FFF2-40B4-BE49-F238E27FC236}">
                <a16:creationId xmlns:a16="http://schemas.microsoft.com/office/drawing/2014/main" id="{3A04E42F-F366-BD18-DB0A-0C15E518D588}"/>
              </a:ext>
            </a:extLst>
          </p:cNvPr>
          <p:cNvPicPr>
            <a:picLocks noChangeAspect="1"/>
          </p:cNvPicPr>
          <p:nvPr/>
        </p:nvPicPr>
        <p:blipFill>
          <a:blip r:embed="rId3"/>
          <a:stretch>
            <a:fillRect/>
          </a:stretch>
        </p:blipFill>
        <p:spPr>
          <a:xfrm>
            <a:off x="550101" y="1459739"/>
            <a:ext cx="4751621" cy="2637940"/>
          </a:xfrm>
          <a:prstGeom prst="rect">
            <a:avLst/>
          </a:prstGeom>
        </p:spPr>
      </p:pic>
      <p:pic>
        <p:nvPicPr>
          <p:cNvPr id="10" name="Picture 9">
            <a:extLst>
              <a:ext uri="{FF2B5EF4-FFF2-40B4-BE49-F238E27FC236}">
                <a16:creationId xmlns:a16="http://schemas.microsoft.com/office/drawing/2014/main" id="{E722E691-9444-CA0D-98DF-6503D33D540D}"/>
              </a:ext>
            </a:extLst>
          </p:cNvPr>
          <p:cNvPicPr>
            <a:picLocks noChangeAspect="1"/>
          </p:cNvPicPr>
          <p:nvPr/>
        </p:nvPicPr>
        <p:blipFill>
          <a:blip r:embed="rId4"/>
          <a:stretch>
            <a:fillRect/>
          </a:stretch>
        </p:blipFill>
        <p:spPr>
          <a:xfrm>
            <a:off x="550101" y="4097679"/>
            <a:ext cx="4751621" cy="2456673"/>
          </a:xfrm>
          <a:prstGeom prst="rect">
            <a:avLst/>
          </a:prstGeom>
        </p:spPr>
      </p:pic>
      <p:pic>
        <p:nvPicPr>
          <p:cNvPr id="12" name="Picture 11">
            <a:extLst>
              <a:ext uri="{FF2B5EF4-FFF2-40B4-BE49-F238E27FC236}">
                <a16:creationId xmlns:a16="http://schemas.microsoft.com/office/drawing/2014/main" id="{631BB4E2-9521-1B6E-CBE0-4C4F42971D4B}"/>
              </a:ext>
            </a:extLst>
          </p:cNvPr>
          <p:cNvPicPr>
            <a:picLocks noChangeAspect="1"/>
          </p:cNvPicPr>
          <p:nvPr/>
        </p:nvPicPr>
        <p:blipFill rotWithShape="1">
          <a:blip r:embed="rId5"/>
          <a:srcRect r="50014" b="51980"/>
          <a:stretch/>
        </p:blipFill>
        <p:spPr>
          <a:xfrm>
            <a:off x="6548279" y="1617760"/>
            <a:ext cx="5298047" cy="4806149"/>
          </a:xfrm>
          <a:prstGeom prst="rect">
            <a:avLst/>
          </a:prstGeom>
        </p:spPr>
      </p:pic>
      <p:cxnSp>
        <p:nvCxnSpPr>
          <p:cNvPr id="15" name="Straight Arrow Connector 14">
            <a:extLst>
              <a:ext uri="{FF2B5EF4-FFF2-40B4-BE49-F238E27FC236}">
                <a16:creationId xmlns:a16="http://schemas.microsoft.com/office/drawing/2014/main" id="{CAA25B2D-CDA6-D09E-1CFB-4509AFC88E01}"/>
              </a:ext>
            </a:extLst>
          </p:cNvPr>
          <p:cNvCxnSpPr>
            <a:cxnSpLocks/>
          </p:cNvCxnSpPr>
          <p:nvPr/>
        </p:nvCxnSpPr>
        <p:spPr>
          <a:xfrm>
            <a:off x="5412382" y="4020835"/>
            <a:ext cx="1025237"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C71E4B2-2F2C-A204-88D5-095B291F036F}"/>
              </a:ext>
            </a:extLst>
          </p:cNvPr>
          <p:cNvCxnSpPr>
            <a:cxnSpLocks/>
          </p:cNvCxnSpPr>
          <p:nvPr/>
        </p:nvCxnSpPr>
        <p:spPr>
          <a:xfrm>
            <a:off x="9042500" y="4103648"/>
            <a:ext cx="551205" cy="17425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28EFCC-7682-BA1D-9508-6A082336BF0E}"/>
              </a:ext>
            </a:extLst>
          </p:cNvPr>
          <p:cNvSpPr txBox="1"/>
          <p:nvPr/>
        </p:nvSpPr>
        <p:spPr>
          <a:xfrm>
            <a:off x="8884171" y="5935380"/>
            <a:ext cx="6100996" cy="369332"/>
          </a:xfrm>
          <a:prstGeom prst="rect">
            <a:avLst/>
          </a:prstGeom>
          <a:noFill/>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8500</a:t>
            </a:r>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err="1">
                <a:solidFill>
                  <a:srgbClr val="FF0000"/>
                </a:solidFill>
                <a:latin typeface="Times New Roman" panose="02020603050405020304" pitchFamily="18" charset="0"/>
                <a:cs typeface="Times New Roman" panose="02020603050405020304" pitchFamily="18" charset="0"/>
              </a:rPr>
              <a:t>Rg</a:t>
            </a:r>
            <a:endParaRPr lang="en-CN" dirty="0">
              <a:solidFill>
                <a:srgbClr val="FF0000"/>
              </a:solidFill>
            </a:endParaRPr>
          </a:p>
        </p:txBody>
      </p:sp>
      <p:sp>
        <p:nvSpPr>
          <p:cNvPr id="6" name="TextBox 5">
            <a:extLst>
              <a:ext uri="{FF2B5EF4-FFF2-40B4-BE49-F238E27FC236}">
                <a16:creationId xmlns:a16="http://schemas.microsoft.com/office/drawing/2014/main" id="{0F25BC60-3AA3-157D-CB5C-59D34CD96A5E}"/>
              </a:ext>
            </a:extLst>
          </p:cNvPr>
          <p:cNvSpPr txBox="1"/>
          <p:nvPr/>
        </p:nvSpPr>
        <p:spPr>
          <a:xfrm>
            <a:off x="10547286" y="6488668"/>
            <a:ext cx="74930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+ 2022</a:t>
            </a:r>
            <a:endParaRPr lang="en-CN" dirty="0"/>
          </a:p>
        </p:txBody>
      </p:sp>
    </p:spTree>
    <p:extLst>
      <p:ext uri="{BB962C8B-B14F-4D97-AF65-F5344CB8AC3E}">
        <p14:creationId xmlns:p14="http://schemas.microsoft.com/office/powerpoint/2010/main" val="2694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B6A7B2-52CD-100B-DF1D-A7CDBB1A2746}"/>
              </a:ext>
            </a:extLst>
          </p:cNvPr>
          <p:cNvSpPr/>
          <p:nvPr/>
        </p:nvSpPr>
        <p:spPr>
          <a:xfrm>
            <a:off x="558277" y="1564993"/>
            <a:ext cx="11369044" cy="47948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17" name="Title 1">
            <a:extLst>
              <a:ext uri="{FF2B5EF4-FFF2-40B4-BE49-F238E27FC236}">
                <a16:creationId xmlns:a16="http://schemas.microsoft.com/office/drawing/2014/main" id="{E58BF992-29A6-4F4C-A3A6-A0B6B51A7B7F}"/>
              </a:ext>
            </a:extLst>
          </p:cNvPr>
          <p:cNvSpPr>
            <a:spLocks noGrp="1"/>
          </p:cNvSpPr>
          <p:nvPr>
            <p:ph type="title"/>
          </p:nvPr>
        </p:nvSpPr>
        <p:spPr/>
        <p:txBody>
          <a:bodyPr>
            <a:normAutofit/>
          </a:bodyPr>
          <a:lstStyle/>
          <a:p>
            <a:r>
              <a:rPr lang="en-CN" sz="4000" dirty="0">
                <a:solidFill>
                  <a:srgbClr val="FFC000"/>
                </a:solidFill>
              </a:rPr>
              <a:t>Bolometric SED</a:t>
            </a:r>
          </a:p>
        </p:txBody>
      </p:sp>
      <p:sp>
        <p:nvSpPr>
          <p:cNvPr id="14" name="TextBox 13">
            <a:extLst>
              <a:ext uri="{FF2B5EF4-FFF2-40B4-BE49-F238E27FC236}">
                <a16:creationId xmlns:a16="http://schemas.microsoft.com/office/drawing/2014/main" id="{84DB0FF6-DB12-D342-9DB4-0CFD384AAE36}"/>
              </a:ext>
            </a:extLst>
          </p:cNvPr>
          <p:cNvSpPr txBox="1"/>
          <p:nvPr/>
        </p:nvSpPr>
        <p:spPr>
          <a:xfrm>
            <a:off x="7400185" y="4873137"/>
            <a:ext cx="4154599" cy="830997"/>
          </a:xfrm>
          <a:prstGeom prst="rect">
            <a:avLst/>
          </a:prstGeom>
          <a:noFill/>
        </p:spPr>
        <p:txBody>
          <a:bodyPr wrap="none" rtlCol="0">
            <a:spAutoFit/>
          </a:bodyPr>
          <a:lstStyle/>
          <a:p>
            <a:r>
              <a:rPr lang="en-CN" sz="2400" dirty="0">
                <a:latin typeface="Times New Roman" panose="02020603050405020304" pitchFamily="18" charset="0"/>
                <a:cs typeface="Times New Roman" panose="02020603050405020304" pitchFamily="18" charset="0"/>
              </a:rPr>
              <a:t>~100 days after optical outburst</a:t>
            </a:r>
          </a:p>
          <a:p>
            <a:r>
              <a:rPr lang="en-CN" sz="2400" dirty="0">
                <a:latin typeface="Times New Roman" panose="02020603050405020304" pitchFamily="18" charset="0"/>
                <a:cs typeface="Times New Roman" panose="02020603050405020304" pitchFamily="18" charset="0"/>
              </a:rPr>
              <a:t>                             2017-12-23</a:t>
            </a:r>
          </a:p>
        </p:txBody>
      </p:sp>
      <p:pic>
        <p:nvPicPr>
          <p:cNvPr id="3" name="Picture 2">
            <a:extLst>
              <a:ext uri="{FF2B5EF4-FFF2-40B4-BE49-F238E27FC236}">
                <a16:creationId xmlns:a16="http://schemas.microsoft.com/office/drawing/2014/main" id="{E7622A6E-AAE9-9E95-0A16-4D784FFB3429}"/>
              </a:ext>
            </a:extLst>
          </p:cNvPr>
          <p:cNvPicPr>
            <a:picLocks noChangeAspect="1"/>
          </p:cNvPicPr>
          <p:nvPr/>
        </p:nvPicPr>
        <p:blipFill>
          <a:blip r:embed="rId3"/>
          <a:stretch>
            <a:fillRect/>
          </a:stretch>
        </p:blipFill>
        <p:spPr>
          <a:xfrm>
            <a:off x="632260" y="1743615"/>
            <a:ext cx="4318416" cy="4318416"/>
          </a:xfrm>
          <a:prstGeom prst="rect">
            <a:avLst/>
          </a:prstGeom>
        </p:spPr>
      </p:pic>
      <p:pic>
        <p:nvPicPr>
          <p:cNvPr id="4" name="Picture 3">
            <a:extLst>
              <a:ext uri="{FF2B5EF4-FFF2-40B4-BE49-F238E27FC236}">
                <a16:creationId xmlns:a16="http://schemas.microsoft.com/office/drawing/2014/main" id="{8189B38A-2C17-52E5-D0F7-BC6E2214B2CA}"/>
              </a:ext>
            </a:extLst>
          </p:cNvPr>
          <p:cNvPicPr>
            <a:picLocks noChangeAspect="1"/>
          </p:cNvPicPr>
          <p:nvPr/>
        </p:nvPicPr>
        <p:blipFill>
          <a:blip r:embed="rId4"/>
          <a:stretch>
            <a:fillRect/>
          </a:stretch>
        </p:blipFill>
        <p:spPr>
          <a:xfrm>
            <a:off x="4950676" y="2137034"/>
            <a:ext cx="6976645" cy="3989120"/>
          </a:xfrm>
          <a:prstGeom prst="rect">
            <a:avLst/>
          </a:prstGeom>
        </p:spPr>
      </p:pic>
      <p:sp>
        <p:nvSpPr>
          <p:cNvPr id="6" name="TextBox 5">
            <a:extLst>
              <a:ext uri="{FF2B5EF4-FFF2-40B4-BE49-F238E27FC236}">
                <a16:creationId xmlns:a16="http://schemas.microsoft.com/office/drawing/2014/main" id="{58BE08D8-13DF-0975-5408-D56F470A0DE8}"/>
              </a:ext>
            </a:extLst>
          </p:cNvPr>
          <p:cNvSpPr txBox="1"/>
          <p:nvPr/>
        </p:nvSpPr>
        <p:spPr>
          <a:xfrm>
            <a:off x="9477484" y="6433974"/>
            <a:ext cx="6096000"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+ 2023a, in prep</a:t>
            </a:r>
            <a:endParaRPr lang="en-CN" dirty="0"/>
          </a:p>
        </p:txBody>
      </p:sp>
    </p:spTree>
    <p:extLst>
      <p:ext uri="{BB962C8B-B14F-4D97-AF65-F5344CB8AC3E}">
        <p14:creationId xmlns:p14="http://schemas.microsoft.com/office/powerpoint/2010/main" val="345226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E56B85-91CC-E6F8-1444-C5302BC08A1C}"/>
              </a:ext>
            </a:extLst>
          </p:cNvPr>
          <p:cNvSpPr/>
          <p:nvPr/>
        </p:nvSpPr>
        <p:spPr>
          <a:xfrm>
            <a:off x="0" y="0"/>
            <a:ext cx="12192000" cy="6879228"/>
          </a:xfrm>
          <a:prstGeom prst="rect">
            <a:avLst/>
          </a:prstGeom>
          <a:solidFill>
            <a:schemeClr val="tx1">
              <a:alpha val="803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 name="Title 1">
            <a:extLst>
              <a:ext uri="{FF2B5EF4-FFF2-40B4-BE49-F238E27FC236}">
                <a16:creationId xmlns:a16="http://schemas.microsoft.com/office/drawing/2014/main" id="{6E0EA2C4-2AAD-CB24-F99E-4D3670E558E5}"/>
              </a:ext>
            </a:extLst>
          </p:cNvPr>
          <p:cNvSpPr>
            <a:spLocks noGrp="1"/>
          </p:cNvSpPr>
          <p:nvPr>
            <p:ph type="title"/>
          </p:nvPr>
        </p:nvSpPr>
        <p:spPr/>
        <p:txBody>
          <a:bodyPr/>
          <a:lstStyle/>
          <a:p>
            <a:r>
              <a:rPr lang="en-CN" dirty="0">
                <a:solidFill>
                  <a:srgbClr val="FFC000"/>
                </a:solidFill>
              </a:rPr>
              <a:t>Accretion rate</a:t>
            </a:r>
          </a:p>
        </p:txBody>
      </p:sp>
      <p:pic>
        <p:nvPicPr>
          <p:cNvPr id="5" name="Content Placeholder 4">
            <a:extLst>
              <a:ext uri="{FF2B5EF4-FFF2-40B4-BE49-F238E27FC236}">
                <a16:creationId xmlns:a16="http://schemas.microsoft.com/office/drawing/2014/main" id="{093318C7-1573-AE40-79EB-FD7DC25D356D}"/>
              </a:ext>
            </a:extLst>
          </p:cNvPr>
          <p:cNvPicPr>
            <a:picLocks noGrp="1" noChangeAspect="1"/>
          </p:cNvPicPr>
          <p:nvPr>
            <p:ph idx="1"/>
          </p:nvPr>
        </p:nvPicPr>
        <p:blipFill>
          <a:blip r:embed="rId3"/>
          <a:stretch>
            <a:fillRect/>
          </a:stretch>
        </p:blipFill>
        <p:spPr>
          <a:xfrm>
            <a:off x="1059596" y="1839479"/>
            <a:ext cx="5999572" cy="4351338"/>
          </a:xfrm>
        </p:spPr>
      </p:pic>
      <p:sp>
        <p:nvSpPr>
          <p:cNvPr id="11" name="Rectangle 10">
            <a:extLst>
              <a:ext uri="{FF2B5EF4-FFF2-40B4-BE49-F238E27FC236}">
                <a16:creationId xmlns:a16="http://schemas.microsoft.com/office/drawing/2014/main" id="{11BEE59F-9604-ADF3-1483-36DFCFD48E41}"/>
              </a:ext>
            </a:extLst>
          </p:cNvPr>
          <p:cNvSpPr/>
          <p:nvPr/>
        </p:nvSpPr>
        <p:spPr>
          <a:xfrm>
            <a:off x="8090621" y="1839479"/>
            <a:ext cx="3041783" cy="43513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7" name="TextBox 6">
            <a:extLst>
              <a:ext uri="{FF2B5EF4-FFF2-40B4-BE49-F238E27FC236}">
                <a16:creationId xmlns:a16="http://schemas.microsoft.com/office/drawing/2014/main" id="{D87E7FEA-B214-8AB5-2BC1-EEEAD8237EE2}"/>
              </a:ext>
            </a:extLst>
          </p:cNvPr>
          <p:cNvSpPr txBox="1"/>
          <p:nvPr/>
        </p:nvSpPr>
        <p:spPr>
          <a:xfrm>
            <a:off x="8118764" y="2055813"/>
            <a:ext cx="2881745" cy="923330"/>
          </a:xfrm>
          <a:prstGeom prst="rect">
            <a:avLst/>
          </a:prstGeom>
          <a:noFill/>
        </p:spPr>
        <p:txBody>
          <a:bodyPr wrap="square" rtlCol="0">
            <a:spAutoFit/>
          </a:bodyPr>
          <a:lstStyle/>
          <a:p>
            <a:r>
              <a:rPr lang="en-CN" dirty="0">
                <a:latin typeface="Times New Roman" panose="02020603050405020304" pitchFamily="18" charset="0"/>
                <a:cs typeface="Times New Roman" panose="02020603050405020304" pitchFamily="18" charset="0"/>
              </a:rPr>
              <a:t>Super-Eddington Accretion</a:t>
            </a:r>
          </a:p>
          <a:p>
            <a:endParaRPr lang="en-CN" dirty="0">
              <a:latin typeface="Times New Roman" panose="02020603050405020304" pitchFamily="18" charset="0"/>
              <a:cs typeface="Times New Roman" panose="02020603050405020304" pitchFamily="18" charset="0"/>
            </a:endParaRPr>
          </a:p>
          <a:p>
            <a:endParaRPr lang="en-CN"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E7D95B9-B69C-803E-C698-864906CE0123}"/>
              </a:ext>
            </a:extLst>
          </p:cNvPr>
          <p:cNvPicPr>
            <a:picLocks noChangeAspect="1"/>
          </p:cNvPicPr>
          <p:nvPr/>
        </p:nvPicPr>
        <p:blipFill>
          <a:blip r:embed="rId4"/>
          <a:stretch>
            <a:fillRect/>
          </a:stretch>
        </p:blipFill>
        <p:spPr>
          <a:xfrm>
            <a:off x="8090620" y="2581376"/>
            <a:ext cx="3041782" cy="64718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05035E-A573-8150-AD77-0BA7EE64965E}"/>
                  </a:ext>
                </a:extLst>
              </p:cNvPr>
              <p:cNvSpPr txBox="1"/>
              <p:nvPr/>
            </p:nvSpPr>
            <p:spPr>
              <a:xfrm>
                <a:off x="8797860" y="3377355"/>
                <a:ext cx="16236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N"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=1.53±0.10</m:t>
                      </m:r>
                    </m:oMath>
                  </m:oMathPara>
                </a14:m>
                <a:endParaRPr lang="en-CN" dirty="0"/>
              </a:p>
            </p:txBody>
          </p:sp>
        </mc:Choice>
        <mc:Fallback xmlns="">
          <p:sp>
            <p:nvSpPr>
              <p:cNvPr id="10" name="TextBox 9">
                <a:extLst>
                  <a:ext uri="{FF2B5EF4-FFF2-40B4-BE49-F238E27FC236}">
                    <a16:creationId xmlns:a16="http://schemas.microsoft.com/office/drawing/2014/main" id="{A905035E-A573-8150-AD77-0BA7EE64965E}"/>
                  </a:ext>
                </a:extLst>
              </p:cNvPr>
              <p:cNvSpPr txBox="1">
                <a:spLocks noRot="1" noChangeAspect="1" noMove="1" noResize="1" noEditPoints="1" noAdjustHandles="1" noChangeArrowheads="1" noChangeShapeType="1" noTextEdit="1"/>
              </p:cNvSpPr>
              <p:nvPr/>
            </p:nvSpPr>
            <p:spPr>
              <a:xfrm>
                <a:off x="8797860" y="3377355"/>
                <a:ext cx="1623650" cy="276999"/>
              </a:xfrm>
              <a:prstGeom prst="rect">
                <a:avLst/>
              </a:prstGeom>
              <a:blipFill>
                <a:blip r:embed="rId5"/>
                <a:stretch>
                  <a:fillRect l="-3101" r="-3101" b="-2608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7875EC-9881-A8C2-B638-09810F209D06}"/>
                  </a:ext>
                </a:extLst>
              </p:cNvPr>
              <p:cNvSpPr txBox="1"/>
              <p:nvPr/>
            </p:nvSpPr>
            <p:spPr>
              <a:xfrm>
                <a:off x="8168812" y="3970461"/>
                <a:ext cx="2881745" cy="2037161"/>
              </a:xfrm>
              <a:prstGeom prst="rect">
                <a:avLst/>
              </a:prstGeom>
              <a:noFill/>
            </p:spPr>
            <p:txBody>
              <a:bodyPr wrap="square" rtlCol="0">
                <a:spAutoFit/>
              </a:bodyPr>
              <a:lstStyle/>
              <a:p>
                <a:r>
                  <a:rPr lang="en-CN" dirty="0">
                    <a:latin typeface="Times New Roman" panose="02020603050405020304" pitchFamily="18" charset="0"/>
                    <a:cs typeface="Times New Roman" panose="02020603050405020304" pitchFamily="18" charset="0"/>
                  </a:rPr>
                  <a:t>0.55</a:t>
                </a:r>
                <a14:m>
                  <m:oMath xmlns:m="http://schemas.openxmlformats.org/officeDocument/2006/math">
                    <m:sSub>
                      <m:sSubPr>
                        <m:ctrlPr>
                          <a:rPr lang="en-CN" i="1" smtClean="0">
                            <a:latin typeface="Cambria Math" panose="02040503050406030204" pitchFamily="18" charset="0"/>
                          </a:rPr>
                        </m:ctrlPr>
                      </m:sSubPr>
                      <m:e>
                        <m:r>
                          <a:rPr lang="en-US" b="0" i="1" smtClean="0">
                            <a:latin typeface="Cambria Math" panose="02040503050406030204" pitchFamily="18" charset="0"/>
                          </a:rPr>
                          <m:t>𝑀</m:t>
                        </m:r>
                      </m:e>
                      <m:sub>
                        <m:r>
                          <a:rPr lang="en-CN" i="1" smtClean="0">
                            <a:latin typeface="Cambria Math" panose="02040503050406030204" pitchFamily="18" charset="0"/>
                            <a:ea typeface="Cambria Math" panose="02040503050406030204" pitchFamily="18" charset="0"/>
                          </a:rPr>
                          <m:t>⨀</m:t>
                        </m:r>
                      </m:sub>
                    </m:sSub>
                  </m:oMath>
                </a14:m>
                <a:r>
                  <a:rPr lang="en-CN" dirty="0">
                    <a:latin typeface="Times New Roman" panose="02020603050405020304" pitchFamily="18" charset="0"/>
                    <a:cs typeface="Times New Roman" panose="02020603050405020304" pitchFamily="18" charset="0"/>
                  </a:rPr>
                  <a:t> accreted mass</a:t>
                </a:r>
              </a:p>
              <a:p>
                <a:endParaRPr lang="en-CN" dirty="0">
                  <a:latin typeface="Times New Roman" panose="02020603050405020304" pitchFamily="18" charset="0"/>
                  <a:cs typeface="Times New Roman" panose="02020603050405020304" pitchFamily="18" charset="0"/>
                </a:endParaRPr>
              </a:p>
              <a:p>
                <a:r>
                  <a:rPr lang="en-CN" dirty="0">
                    <a:latin typeface="Times New Roman" panose="02020603050405020304" pitchFamily="18" charset="0"/>
                    <a:cs typeface="Times New Roman" panose="02020603050405020304" pitchFamily="18" charset="0"/>
                  </a:rPr>
                  <a:t>Support TDE picture</a:t>
                </a:r>
              </a:p>
              <a:p>
                <a:endParaRPr lang="en-CN" dirty="0">
                  <a:latin typeface="Times New Roman" panose="02020603050405020304" pitchFamily="18" charset="0"/>
                  <a:cs typeface="Times New Roman" panose="02020603050405020304" pitchFamily="18" charset="0"/>
                </a:endParaRPr>
              </a:p>
              <a:p>
                <a:r>
                  <a:rPr lang="en-CN" dirty="0">
                    <a:latin typeface="Times New Roman" panose="02020603050405020304" pitchFamily="18" charset="0"/>
                    <a:cs typeface="Times New Roman" panose="02020603050405020304" pitchFamily="18" charset="0"/>
                  </a:rPr>
                  <a:t>Radius is consistent with BLR size</a:t>
                </a:r>
              </a:p>
              <a:p>
                <a:endParaRPr lang="en-CN"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87875EC-9881-A8C2-B638-09810F209D06}"/>
                  </a:ext>
                </a:extLst>
              </p:cNvPr>
              <p:cNvSpPr txBox="1">
                <a:spLocks noRot="1" noChangeAspect="1" noMove="1" noResize="1" noEditPoints="1" noAdjustHandles="1" noChangeArrowheads="1" noChangeShapeType="1" noTextEdit="1"/>
              </p:cNvSpPr>
              <p:nvPr/>
            </p:nvSpPr>
            <p:spPr>
              <a:xfrm>
                <a:off x="8168812" y="3970461"/>
                <a:ext cx="2881745" cy="2037161"/>
              </a:xfrm>
              <a:prstGeom prst="rect">
                <a:avLst/>
              </a:prstGeom>
              <a:blipFill>
                <a:blip r:embed="rId6"/>
                <a:stretch>
                  <a:fillRect l="-1754" t="-1235"/>
                </a:stretch>
              </a:blipFill>
            </p:spPr>
            <p:txBody>
              <a:bodyPr/>
              <a:lstStyle/>
              <a:p>
                <a:r>
                  <a:rPr lang="en-CN">
                    <a:noFill/>
                  </a:rPr>
                  <a:t> </a:t>
                </a:r>
              </a:p>
            </p:txBody>
          </p:sp>
        </mc:Fallback>
      </mc:AlternateContent>
      <p:sp>
        <p:nvSpPr>
          <p:cNvPr id="3" name="TextBox 2">
            <a:extLst>
              <a:ext uri="{FF2B5EF4-FFF2-40B4-BE49-F238E27FC236}">
                <a16:creationId xmlns:a16="http://schemas.microsoft.com/office/drawing/2014/main" id="{A253D9AF-9AD7-3034-BB23-32FB3359984A}"/>
              </a:ext>
            </a:extLst>
          </p:cNvPr>
          <p:cNvSpPr txBox="1"/>
          <p:nvPr/>
        </p:nvSpPr>
        <p:spPr>
          <a:xfrm>
            <a:off x="9477484" y="6433974"/>
            <a:ext cx="2282716" cy="369332"/>
          </a:xfrm>
          <a:prstGeom prst="rect">
            <a:avLst/>
          </a:prstGeom>
          <a:noFill/>
        </p:spPr>
        <p:txBody>
          <a:bodyPr wrap="square">
            <a:spAutoFit/>
          </a:bodyPr>
          <a:lstStyle/>
          <a:p>
            <a:r>
              <a:rPr lang="en-CN" dirty="0">
                <a:solidFill>
                  <a:schemeClr val="bg1"/>
                </a:solidFill>
                <a:latin typeface="Times New Roman" panose="02020603050405020304" pitchFamily="18" charset="0"/>
                <a:cs typeface="Times New Roman" panose="02020603050405020304" pitchFamily="18" charset="0"/>
              </a:rPr>
              <a:t>Li + 2023b, in prep</a:t>
            </a:r>
            <a:endParaRPr lang="en-CN" dirty="0"/>
          </a:p>
        </p:txBody>
      </p:sp>
    </p:spTree>
    <p:extLst>
      <p:ext uri="{BB962C8B-B14F-4D97-AF65-F5344CB8AC3E}">
        <p14:creationId xmlns:p14="http://schemas.microsoft.com/office/powerpoint/2010/main" val="2996226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6264</TotalTime>
  <Words>2491</Words>
  <Application>Microsoft Macintosh PowerPoint</Application>
  <PresentationFormat>Widescreen</PresentationFormat>
  <Paragraphs>126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 Math</vt:lpstr>
      <vt:lpstr>Times New Roman</vt:lpstr>
      <vt:lpstr>Office Theme</vt:lpstr>
      <vt:lpstr> The Transient Slim Disk of the Changing-look  Active Galactic Nucleus 1ES 1927+654</vt:lpstr>
      <vt:lpstr>Accretion Disk</vt:lpstr>
      <vt:lpstr>Disk state transtion in Changing-look AGN</vt:lpstr>
      <vt:lpstr>1ES 1927+654</vt:lpstr>
      <vt:lpstr>1ES 1927+654</vt:lpstr>
      <vt:lpstr>Picture1  Flux inversion</vt:lpstr>
      <vt:lpstr>Picture2  TDE on AGN</vt:lpstr>
      <vt:lpstr>Bolometric SED</vt:lpstr>
      <vt:lpstr>Accretion rate</vt:lpstr>
      <vt:lpstr>Mysteries</vt:lpstr>
      <vt:lpstr>The disk dominated SED</vt:lpstr>
      <vt:lpstr>The transient slim disk</vt:lpstr>
      <vt:lpstr>Observed state-transition plot</vt:lpstr>
      <vt:lpstr>Evolution of the slim disk</vt:lpstr>
      <vt:lpstr>Optical thick outflow at 200 day</vt:lpstr>
      <vt:lpstr>Overall picture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of BLR</dc:title>
  <dc:creator>Ricardo Lee</dc:creator>
  <cp:lastModifiedBy>Lee Ricardo</cp:lastModifiedBy>
  <cp:revision>352</cp:revision>
  <dcterms:created xsi:type="dcterms:W3CDTF">2021-10-04T06:31:47Z</dcterms:created>
  <dcterms:modified xsi:type="dcterms:W3CDTF">2023-06-27T02:53:23Z</dcterms:modified>
</cp:coreProperties>
</file>