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703" r:id="rId4"/>
    <p:sldMasterId id="2147483753" r:id="rId5"/>
    <p:sldMasterId id="2147483765" r:id="rId6"/>
  </p:sldMasterIdLst>
  <p:notesMasterIdLst>
    <p:notesMasterId r:id="rId31"/>
  </p:notesMasterIdLst>
  <p:sldIdLst>
    <p:sldId id="256" r:id="rId7"/>
    <p:sldId id="266" r:id="rId8"/>
    <p:sldId id="272" r:id="rId9"/>
    <p:sldId id="289" r:id="rId10"/>
    <p:sldId id="281" r:id="rId11"/>
    <p:sldId id="264" r:id="rId12"/>
    <p:sldId id="302" r:id="rId13"/>
    <p:sldId id="285" r:id="rId14"/>
    <p:sldId id="305" r:id="rId15"/>
    <p:sldId id="263" r:id="rId16"/>
    <p:sldId id="295" r:id="rId17"/>
    <p:sldId id="286" r:id="rId18"/>
    <p:sldId id="296" r:id="rId19"/>
    <p:sldId id="297" r:id="rId20"/>
    <p:sldId id="298" r:id="rId21"/>
    <p:sldId id="299" r:id="rId22"/>
    <p:sldId id="301" r:id="rId23"/>
    <p:sldId id="262" r:id="rId24"/>
    <p:sldId id="476" r:id="rId25"/>
    <p:sldId id="475" r:id="rId26"/>
    <p:sldId id="470" r:id="rId27"/>
    <p:sldId id="471" r:id="rId28"/>
    <p:sldId id="472" r:id="rId29"/>
    <p:sldId id="28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8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0A1C7-F0BC-4443-8702-8283AA3F79ED}" type="datetimeFigureOut">
              <a:rPr lang="zh-CN" altLang="en-US" smtClean="0"/>
              <a:t>2023/6/20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FA1F-A44F-47D6-A24D-2410820D9F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3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A1F-A44F-47D6-A24D-2410820D9F1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66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</a:rPr>
              <a:t>This is a quick outline of my talk. First, I will give the introduction and background of my talk.</a:t>
            </a:r>
          </a:p>
          <a:p>
            <a:r>
              <a:rPr lang="en-US" altLang="zh-CN">
                <a:latin typeface="Arial" panose="020B0604020202020204" pitchFamily="34" charset="0"/>
              </a:rPr>
              <a:t>Then I will discuss some topics on GRB cosmology, including dark energy, star formation rate and metal enrichment. Next I will talk about the FRB Cosmology, such as cosmic proper distance and compact dark matter. </a:t>
            </a:r>
          </a:p>
          <a:p>
            <a:r>
              <a:rPr lang="en-US" altLang="zh-CN">
                <a:latin typeface="Arial" panose="020B0604020202020204" pitchFamily="34" charset="0"/>
              </a:rPr>
              <a:t>The summary will be given in the last.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8C4F1B9-06C0-4040-B1D0-844A74E5FA64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5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7FA1F-A44F-47D6-A24D-2410820D9F1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75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B2CF2-91AA-4A74-949D-1F059EFBCD3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11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09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80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12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0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3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6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18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1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9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1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87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57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7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D560A5E-DABE-4C2C-A119-14FBBAB4CC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24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5122745-9F2C-4F28-9BBE-F7B8DE60B1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2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553322D-0BDE-4CD2-A548-FC1FAF4D09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624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75F7220-14D9-4F2B-9AAD-1C856C27E1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04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7909E80-73F4-41F2-8847-C5F3216DF3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32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8199A8D-F9EB-4D74-9221-3DBE73E951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81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06E5AF4-1383-4680-874C-5C0AFFBE28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68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664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7475328-F0B5-43F7-875D-A29EAD95FE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99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D7C50B6-1B09-407C-85E1-AEC33A2D10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0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6E7C855-6DF9-4F63-8FE3-C7AD7C0FFA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359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92D8573-7650-47AA-986C-B09E2FA877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558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7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78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54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33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2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2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539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9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71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96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10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14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57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191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460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544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77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55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28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795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959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876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3746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593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E5BD-7CA7-4EE7-A7CA-1812CF997F9E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804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86FD-BD8D-4DC2-9885-1A86B47184E6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08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F047-C073-48B2-8A9B-3136CEF72273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33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E861-CB73-4F4A-B6CF-E1FF843A1E0A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69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724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4DE1-AA90-4924-A7C6-5520CA8FCCFB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425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1600-0C6F-4840-9212-062FC9CBCA46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374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F4B7-3434-4799-A0F0-D916CB9003D2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938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AFEE1-36BA-4445-B5DC-B84884B4E36A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09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1F46-EE8D-4A75-9D31-AEAD2AA9A4FD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396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A5BD-0D1E-4D44-A6F2-096BDA0BF743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397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9533-FE2B-4003-9508-01DA9854714B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22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4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5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59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6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6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F37AD4-CC14-4A4A-90BC-9A6AB2940ED6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June 22, 2021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>
                <a:solidFill>
                  <a:prstClr val="black">
                    <a:tint val="75000"/>
                  </a:prstClr>
                </a:solidFill>
              </a:rPr>
              <a:t>2019 Nanjing GRB Conference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9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June 22, 2021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 Nanjing GRB Conference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92B5-ADDC-4900-859E-15BEB20159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C8FF-58CA-4195-81EB-3E727263FB03}" type="datetime1">
              <a:rPr lang="zh-CN" altLang="en-US" smtClean="0"/>
              <a:pPr/>
              <a:t>2023/6/20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1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2682" y="781371"/>
            <a:ext cx="10771158" cy="1369907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objects around SMBHs: quasi-periodic eruptions, FRBs and EMRIs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3202051"/>
            <a:ext cx="11297920" cy="2088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Fayin Wang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王发印</a:t>
            </a:r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Nanjing University</a:t>
            </a:r>
          </a:p>
          <a:p>
            <a:pPr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 Z.Y. Zhao,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R.N.Li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Y.Y.Wang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Y.C.Zou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Z.G.Dai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K.S.Cheng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6803" y="5734093"/>
            <a:ext cx="66428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Astrophysical Black Holes: A Rapidly Moving Field</a:t>
            </a: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June 23-26, 2023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3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167115"/>
            <a:ext cx="10515600" cy="67888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SMBH + compact object: EMRI?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" y="1011374"/>
            <a:ext cx="4637414" cy="362928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9564" y="4933920"/>
            <a:ext cx="111404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the period decrease of a compact binary due to emission of gravitational waves,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Arcodia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(2021) found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secondary body mass must be much smaller than the main body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 EMRI.</a:t>
            </a:r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34930" y="4187123"/>
            <a:ext cx="2621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Arcodia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+, 2021, Nature</a:t>
            </a:r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480" y="1309881"/>
            <a:ext cx="6515223" cy="21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0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44" y="3695483"/>
            <a:ext cx="5409637" cy="3042921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F92B5-ADDC-4900-859E-15BEB20159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2" y="4141598"/>
            <a:ext cx="3908280" cy="2569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36" y="33252"/>
            <a:ext cx="7491153" cy="400938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6375862" y="2955175"/>
            <a:ext cx="2934393" cy="166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970745" y="3125337"/>
            <a:ext cx="6339510" cy="398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970745" y="3325664"/>
            <a:ext cx="2934393" cy="1662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7322" y="1957647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Lessons from CVs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5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60" y="2436585"/>
            <a:ext cx="4397732" cy="17411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29" y="2825172"/>
            <a:ext cx="3828977" cy="339083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92B5-ADDC-4900-859E-15BEB2015902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52480" y="4398669"/>
            <a:ext cx="6847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BH mass is large (10</a:t>
            </a:r>
            <a:r>
              <a:rPr lang="en-US" altLang="zh-CN" sz="22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mass),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donor can not be a white dwarf, only if the mass of the WD companion should be extreme low</a:t>
            </a:r>
            <a:r>
              <a:rPr lang="en-US" altLang="zh-CN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C/O core with a less dense He envelope is possible, which can be produced by an evolving star stripped the H envelope. </a:t>
            </a:r>
          </a:p>
        </p:txBody>
      </p:sp>
      <p:sp>
        <p:nvSpPr>
          <p:cNvPr id="10" name="矩形 9"/>
          <p:cNvSpPr/>
          <p:nvPr/>
        </p:nvSpPr>
        <p:spPr>
          <a:xfrm>
            <a:off x="2072729" y="6165529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=GM/c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688" y="2541162"/>
            <a:ext cx="498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innermost stable circular orbit R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periastron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683" y="3008800"/>
            <a:ext cx="1729707" cy="10363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F1E412F-AD42-44F7-B77F-A15646424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729" y="158108"/>
            <a:ext cx="7549602" cy="206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F92B5-ADDC-4900-859E-15BEB20159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98" y="1683323"/>
            <a:ext cx="4143405" cy="13716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37" y="2851271"/>
            <a:ext cx="1966927" cy="500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367" y="1205289"/>
            <a:ext cx="5941649" cy="4719267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3773" y="984487"/>
            <a:ext cx="5055076" cy="902566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time: density of accreted material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01040" y="182245"/>
            <a:ext cx="10515600" cy="73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Constraints on the companion: rise time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4078" y="3680059"/>
            <a:ext cx="52453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 WDs: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WDs: 0.06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hr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WD with hydrogen envelope: 2.7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hr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QPEs: rise timescale: 0.2-0.3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hr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52 g cm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&lt;</a:t>
            </a:r>
            <a:r>
              <a:rPr kumimoji="0" lang="el-GR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&lt;2.4×10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 cm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endParaRPr kumimoji="0" lang="zh-CN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00590" y="602648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Law-Smith et al. (2017)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2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F92B5-ADDC-4900-859E-15BEB20159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11" y="1577401"/>
            <a:ext cx="3989317" cy="20950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96" y="4217645"/>
            <a:ext cx="3878522" cy="910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1" y="5410451"/>
            <a:ext cx="3625592" cy="971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202" y="3846668"/>
            <a:ext cx="2662404" cy="17322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569290"/>
            <a:ext cx="5548817" cy="6541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198" y="1480293"/>
            <a:ext cx="5869633" cy="7939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68356" y="213042"/>
            <a:ext cx="318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Orbital eccentricity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270" y="1054602"/>
            <a:ext cx="5437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star should fill the Roche lobe at the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pericentre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4111" y="3863864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&gt; 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4111" y="5181999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Rp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&gt; R</a:t>
            </a:r>
            <a:r>
              <a:rPr kumimoji="0" lang="en-US" altLang="zh-CN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ISCO</a:t>
            </a: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40349" y="234235"/>
            <a:ext cx="3037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Mass-transfer rate</a:t>
            </a:r>
          </a:p>
        </p:txBody>
      </p:sp>
      <p:sp>
        <p:nvSpPr>
          <p:cNvPr id="15" name="矩形 14"/>
          <p:cNvSpPr/>
          <p:nvPr/>
        </p:nvSpPr>
        <p:spPr>
          <a:xfrm>
            <a:off x="6404592" y="1054602"/>
            <a:ext cx="4349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cycle-average mass-accretion rate is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16680" y="4683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72198" y="2434876"/>
            <a:ext cx="6197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gravitational wave radiation is efficient due to the short period and it will drive the mass transfer near the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pericentre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 orbital angular momentum lost caused by gravitational radiation is</a:t>
            </a:r>
          </a:p>
        </p:txBody>
      </p:sp>
      <p:sp>
        <p:nvSpPr>
          <p:cNvPr id="18" name="矩形 17"/>
          <p:cNvSpPr/>
          <p:nvPr/>
        </p:nvSpPr>
        <p:spPr>
          <a:xfrm>
            <a:off x="2967058" y="6426086"/>
            <a:ext cx="5759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Zhao, Z. Y., … Wang FY*, Dai, Z. G. 2022, A&amp;A, 661, A55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F92B5-ADDC-4900-859E-15BEB20159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01040" y="182245"/>
            <a:ext cx="10515600" cy="73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Constraints on the mass and density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24700" y="1407323"/>
            <a:ext cx="4834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allowed parameter space is shown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yellow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i.e., the mean density of star is about between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100 g cm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10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 cm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-3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24700" y="2736235"/>
            <a:ext cx="45635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 low and intermediate mass stars (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1&lt;M&lt;10 solar mass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which remove their H envelopes in the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post-AGB phase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fulfill these requirements.</a:t>
            </a:r>
          </a:p>
        </p:txBody>
      </p:sp>
      <p:sp>
        <p:nvSpPr>
          <p:cNvPr id="8" name="矩形 7"/>
          <p:cNvSpPr/>
          <p:nvPr/>
        </p:nvSpPr>
        <p:spPr>
          <a:xfrm>
            <a:off x="3156019" y="6386940"/>
            <a:ext cx="5759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Zhao, Z. Y., … Wang FY*, Dai, Z. G. 2022, A&amp;A, 661, A55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19B20D-8408-4366-A06B-95043D02B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64" y="4378941"/>
            <a:ext cx="4005536" cy="19927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A18996-0462-451E-A457-F1FD2C99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98464"/>
            <a:ext cx="6332209" cy="50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F92B5-ADDC-4900-859E-15BEB20159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14" y="1250252"/>
            <a:ext cx="9394767" cy="3483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23211" y="5019563"/>
            <a:ext cx="374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MESA stellar evolution code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701040" y="230884"/>
            <a:ext cx="10515600" cy="73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required stars: post AGB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89489" y="6169580"/>
            <a:ext cx="5759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Zhao, Z. Y., … Wang FY*, Dai, Z. G. 2022, A&amp;A, 661, A55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20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90" y="973238"/>
            <a:ext cx="4612076" cy="28192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6" y="2853455"/>
            <a:ext cx="4015388" cy="30546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47981" y="362611"/>
            <a:ext cx="820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Quasi-periodic Eruptions after a Tidal Disruption Event?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84405" y="381705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Chakraborty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 2021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69666" y="6212469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Miniutti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et al. 2019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83481D-26FF-4A04-94A7-6B5C2F3F3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632" y="4410475"/>
            <a:ext cx="5317067" cy="17217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B01C9F8-FC58-4826-9541-DCE505BF2886}"/>
              </a:ext>
            </a:extLst>
          </p:cNvPr>
          <p:cNvSpPr/>
          <p:nvPr/>
        </p:nvSpPr>
        <p:spPr>
          <a:xfrm>
            <a:off x="7583978" y="6156835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Quintin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et al. 2023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C97068-E227-49D3-BDE4-1B78AC8A3739}"/>
              </a:ext>
            </a:extLst>
          </p:cNvPr>
          <p:cNvSpPr/>
          <p:nvPr/>
        </p:nvSpPr>
        <p:spPr>
          <a:xfrm>
            <a:off x="658961" y="1348779"/>
            <a:ext cx="5016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model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tidal disruption flares prior to QPEs and EMRIs, which may have been detected!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90BB9D-90C6-4AA3-9431-53AE7BA5B4C7}"/>
              </a:ext>
            </a:extLst>
          </p:cNvPr>
          <p:cNvSpPr/>
          <p:nvPr/>
        </p:nvSpPr>
        <p:spPr>
          <a:xfrm>
            <a:off x="2086876" y="3887801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-5/3</a:t>
            </a:r>
            <a:endParaRPr lang="zh-CN" altLang="en-US" sz="24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0A39023-E474-4F72-B628-B5DEF02F3666}"/>
              </a:ext>
            </a:extLst>
          </p:cNvPr>
          <p:cNvSpPr/>
          <p:nvPr/>
        </p:nvSpPr>
        <p:spPr>
          <a:xfrm>
            <a:off x="7398696" y="1452509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-5/3</a:t>
            </a:r>
            <a:endParaRPr lang="zh-CN" altLang="en-US" sz="24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4E6CEEB-5682-44BA-A5F7-D7F65234503D}"/>
              </a:ext>
            </a:extLst>
          </p:cNvPr>
          <p:cNvSpPr/>
          <p:nvPr/>
        </p:nvSpPr>
        <p:spPr>
          <a:xfrm>
            <a:off x="3327400" y="3980134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GSN 069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2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239350" y="1412776"/>
            <a:ext cx="5664629" cy="3072341"/>
          </a:xfrm>
        </p:spPr>
        <p:txBody>
          <a:bodyPr>
            <a:noAutofit/>
          </a:bodyPr>
          <a:lstStyle/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Fast radio burst (FRB) was first discovered by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Lorimer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et al. (2007).  FRB 010724;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FRBs are further confirmed with a large sample (Thornton et al. 2013;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Spitler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et al. 2014; Champion et al. 2015; </a:t>
            </a:r>
            <a:r>
              <a:rPr lang="en-US" altLang="zh-CN" sz="2400" dirty="0" err="1">
                <a:latin typeface="Times New Roman" pitchFamily="18" charset="0"/>
                <a:cs typeface="Times New Roman" pitchFamily="18" charset="0"/>
              </a:rPr>
              <a:t>Spitler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et al. 2016…).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endParaRPr lang="en-US" altLang="zh-CN" sz="2667" dirty="0"/>
          </a:p>
          <a:p>
            <a:pPr marL="761981" indent="-761981">
              <a:buFont typeface="Arial" panose="020B0604020202020204" pitchFamily="34" charset="0"/>
              <a:buChar char="•"/>
            </a:pPr>
            <a:endParaRPr lang="zh-CN" altLang="en-US" sz="2667" b="1" dirty="0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7152117" y="5192009"/>
            <a:ext cx="565345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13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Lorimer</a:t>
            </a:r>
            <a:r>
              <a:rPr lang="en-US" altLang="zh-CN" sz="213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2007, Science</a:t>
            </a:r>
            <a:endParaRPr lang="zh-CN" altLang="en-US" sz="21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9051" y="5834150"/>
            <a:ext cx="354937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667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DM: dispersion measure</a:t>
            </a:r>
            <a:endParaRPr lang="zh-CN" altLang="en-US" sz="2667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1219170"/>
              <a:t>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5323" y="147613"/>
            <a:ext cx="10972800" cy="901011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Fast radio bursts</a:t>
            </a:r>
            <a:endParaRPr kumimoji="1" lang="zh-CN" alt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8" y="4633427"/>
            <a:ext cx="7202471" cy="8935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056" y="5643864"/>
            <a:ext cx="2793528" cy="10933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18" y="1497968"/>
            <a:ext cx="4783468" cy="3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3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489AAB7-722E-4E99-8E79-AC59CBEEA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" y="2614688"/>
            <a:ext cx="4711701" cy="8087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EF55E9D-85DF-4A50-9D51-38151A33B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64" y="4046539"/>
            <a:ext cx="5270236" cy="18816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07728C-6731-4E47-8FF7-17C5A429C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233" y="2049838"/>
            <a:ext cx="4839798" cy="12971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A59B9A-3CBF-4F2A-A494-A6912913E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131" y="3355307"/>
            <a:ext cx="4306867" cy="2743291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C21CCE-5DA9-4DD2-B87F-F2569686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2929399-8F80-44AA-A794-FD2B1A89BF95}"/>
              </a:ext>
            </a:extLst>
          </p:cNvPr>
          <p:cNvSpPr txBox="1">
            <a:spLocks/>
          </p:cNvSpPr>
          <p:nvPr/>
        </p:nvSpPr>
        <p:spPr>
          <a:xfrm>
            <a:off x="609600" y="233743"/>
            <a:ext cx="10972800" cy="6754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FRBs: rotation measure variations</a:t>
            </a:r>
            <a:endParaRPr kumimoji="1" lang="zh-CN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E4C65E0-A01F-4350-8F3C-818139C03968}"/>
              </a:ext>
            </a:extLst>
          </p:cNvPr>
          <p:cNvSpPr txBox="1"/>
          <p:nvPr/>
        </p:nvSpPr>
        <p:spPr>
          <a:xfrm>
            <a:off x="1443568" y="1169165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 measure (RM):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9D410B-4D74-4931-8EAA-80A447A44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021641"/>
            <a:ext cx="4144433" cy="849004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518D3442-831E-40BB-B552-778A9829D3AC}"/>
              </a:ext>
            </a:extLst>
          </p:cNvPr>
          <p:cNvSpPr/>
          <p:nvPr/>
        </p:nvSpPr>
        <p:spPr>
          <a:xfrm>
            <a:off x="1616432" y="2049838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FRB 20201124A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F4EA54F-62A4-4D76-95EF-6E4689B137AE}"/>
              </a:ext>
            </a:extLst>
          </p:cNvPr>
          <p:cNvSpPr/>
          <p:nvPr/>
        </p:nvSpPr>
        <p:spPr>
          <a:xfrm>
            <a:off x="9075565" y="2153023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FRB 20190520B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DD940E7-A309-46B4-BE7E-18380BE3490D}"/>
              </a:ext>
            </a:extLst>
          </p:cNvPr>
          <p:cNvSpPr/>
          <p:nvPr/>
        </p:nvSpPr>
        <p:spPr>
          <a:xfrm>
            <a:off x="1607835" y="6203693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Xu+, 2022, Nature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4F10B3-DEF1-4661-989C-7EE427F69D65}"/>
              </a:ext>
            </a:extLst>
          </p:cNvPr>
          <p:cNvSpPr/>
          <p:nvPr/>
        </p:nvSpPr>
        <p:spPr>
          <a:xfrm>
            <a:off x="7815729" y="6146068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Anna-Thomas+, 2023, Science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64E0D4C-D079-4922-A1D7-07D548A58178}"/>
              </a:ext>
            </a:extLst>
          </p:cNvPr>
          <p:cNvSpPr/>
          <p:nvPr/>
        </p:nvSpPr>
        <p:spPr>
          <a:xfrm>
            <a:off x="7375657" y="5284328"/>
            <a:ext cx="4112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largest RM variation in Universe</a:t>
            </a:r>
            <a:endParaRPr lang="zh-CN" altLang="en-US" sz="2000" dirty="0">
              <a:highlight>
                <a:srgbClr val="FFFF00"/>
              </a:highlight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62D2341-284D-45D1-8791-2142D983B4BD}"/>
              </a:ext>
            </a:extLst>
          </p:cNvPr>
          <p:cNvSpPr/>
          <p:nvPr/>
        </p:nvSpPr>
        <p:spPr>
          <a:xfrm>
            <a:off x="165364" y="1870645"/>
            <a:ext cx="5541169" cy="475361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9DF1768-71E8-4B9D-AC37-7DCB9054FA46}"/>
              </a:ext>
            </a:extLst>
          </p:cNvPr>
          <p:cNvSpPr/>
          <p:nvPr/>
        </p:nvSpPr>
        <p:spPr>
          <a:xfrm>
            <a:off x="6443775" y="1870645"/>
            <a:ext cx="5541169" cy="475361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85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10972800" cy="1051984"/>
          </a:xfrm>
        </p:spPr>
        <p:txBody>
          <a:bodyPr/>
          <a:lstStyle/>
          <a:p>
            <a:pPr eaLnBrk="1" hangingPunct="1"/>
            <a:r>
              <a:rPr lang="en-US" altLang="zh-CN" sz="4400" b="1" dirty="0">
                <a:latin typeface="Times New Roman" panose="02020603050405020304" pitchFamily="18" charset="0"/>
              </a:rPr>
              <a:t>Outline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0734"/>
            <a:ext cx="11789833" cy="498686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1" lang="en-US" altLang="ko-KR" sz="3200" b="1" dirty="0">
                <a:latin typeface="Times New Roman" pitchFamily="18" charset="0"/>
              </a:rPr>
              <a:t>Introduction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1" lang="en-US" altLang="zh-CN" sz="3200" b="1" dirty="0">
                <a:latin typeface="Times New Roman" pitchFamily="18" charset="0"/>
              </a:rPr>
              <a:t>EM counterpart of Extreme Mass Ratio </a:t>
            </a:r>
            <a:r>
              <a:rPr kumimoji="1" lang="en-US" altLang="zh-CN" sz="3200" b="1" dirty="0" err="1">
                <a:latin typeface="Times New Roman" pitchFamily="18" charset="0"/>
              </a:rPr>
              <a:t>Inspirals</a:t>
            </a:r>
            <a:r>
              <a:rPr kumimoji="1" lang="en-US" altLang="zh-CN" sz="3200" b="1" dirty="0">
                <a:latin typeface="Times New Roman" pitchFamily="18" charset="0"/>
              </a:rPr>
              <a:t> (EMRI):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None/>
              <a:defRPr/>
            </a:pPr>
            <a:r>
              <a:rPr kumimoji="1" lang="en-US" altLang="zh-CN" sz="3200" b="1" dirty="0">
                <a:latin typeface="Times New Roman" pitchFamily="18" charset="0"/>
              </a:rPr>
              <a:t>    X-ray quasi-periodic eruptions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1" lang="en-US" altLang="ko-KR" sz="3200" b="1" dirty="0">
                <a:latin typeface="Times New Roman" pitchFamily="18" charset="0"/>
              </a:rPr>
              <a:t>Fast radio bursts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1" lang="en-US" altLang="zh-CN" sz="3200" b="1" dirty="0">
                <a:latin typeface="Times New Roman" pitchFamily="18" charset="0"/>
              </a:rPr>
              <a:t>Summary</a:t>
            </a:r>
            <a:endParaRPr kumimoji="1" lang="en-US" altLang="ko-KR" sz="3200" b="1" dirty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kumimoji="1" lang="en-US" altLang="zh-CN" b="1" dirty="0">
              <a:solidFill>
                <a:srgbClr val="0000FF"/>
              </a:solidFill>
            </a:endParaRPr>
          </a:p>
        </p:txBody>
      </p:sp>
      <p:sp>
        <p:nvSpPr>
          <p:cNvPr id="22533" name="灯片编号占位符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90575" indent="-38099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523962" indent="-304792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133547" indent="-304792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743131" indent="-304792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54217AA-B446-442F-8835-983638E1D588}" type="slidenum">
              <a:rPr lang="en-US" altLang="zh-CN">
                <a:solidFill>
                  <a:srgbClr val="898989"/>
                </a:solidFill>
              </a:rPr>
              <a:pPr/>
              <a:t>2</a:t>
            </a:fld>
            <a:endParaRPr lang="en-US" altLang="zh-CN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9249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FDFE87-5C10-4F6F-B9E4-D70BA6EC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D3651DD-6D53-4B60-80F3-FAEC71A7FF68}"/>
              </a:ext>
            </a:extLst>
          </p:cNvPr>
          <p:cNvSpPr txBox="1">
            <a:spLocks/>
          </p:cNvSpPr>
          <p:nvPr/>
        </p:nvSpPr>
        <p:spPr>
          <a:xfrm>
            <a:off x="609600" y="171196"/>
            <a:ext cx="10972800" cy="6754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1"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FRBs: RM variations and change sign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02A325-3B5C-4D09-B4CA-1FE36516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38" y="846681"/>
            <a:ext cx="3529723" cy="24820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B3E039-8A6A-4B65-8EDF-521013FE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717" y="3328758"/>
            <a:ext cx="3913361" cy="27659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5FB0FC-40EC-4FA6-9839-9C69747ADCE7}"/>
              </a:ext>
            </a:extLst>
          </p:cNvPr>
          <p:cNvSpPr/>
          <p:nvPr/>
        </p:nvSpPr>
        <p:spPr>
          <a:xfrm>
            <a:off x="764426" y="5964380"/>
            <a:ext cx="5230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Wang FY*, Zhang, G., Dai, Z. G., Cheng, K. S. 2022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CC7864-792F-410C-88D3-894096A550C0}"/>
              </a:ext>
            </a:extLst>
          </p:cNvPr>
          <p:cNvSpPr/>
          <p:nvPr/>
        </p:nvSpPr>
        <p:spPr>
          <a:xfrm>
            <a:off x="6780207" y="6148132"/>
            <a:ext cx="511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Wang FY*, Zhang, G., Dai, Z. G., Cheng, K. S. 2022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DC1A6F-6ED4-4526-8DC6-4CD9008E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19" y="3806594"/>
            <a:ext cx="5087126" cy="20172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57E2B7-E770-4F92-B474-4E2BA3D08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48" y="1128758"/>
            <a:ext cx="6094302" cy="253729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A065F71-F9ED-44B3-B35C-DAABBD3BE65F}"/>
              </a:ext>
            </a:extLst>
          </p:cNvPr>
          <p:cNvSpPr/>
          <p:nvPr/>
        </p:nvSpPr>
        <p:spPr>
          <a:xfrm>
            <a:off x="9023059" y="2561606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FRB 20201124A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7245D1B-4B1C-4C63-8D26-8E8D862E7A8C}"/>
              </a:ext>
            </a:extLst>
          </p:cNvPr>
          <p:cNvSpPr/>
          <p:nvPr/>
        </p:nvSpPr>
        <p:spPr>
          <a:xfrm>
            <a:off x="7954630" y="5260290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FRB 20190520B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748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1219170"/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" y="1043629"/>
            <a:ext cx="5438843" cy="37065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1231" y="4953622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rotation measure (RM):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66856" y="5082854"/>
            <a:ext cx="5495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FRB 121102 is in an extreme and dynamic magneto-ionic environment, similar to a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magnetar near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Sgr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A*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CCEEB0D-174D-46F3-8733-EB68FF1D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16" y="5576154"/>
            <a:ext cx="4144433" cy="8490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91194" y="301756"/>
            <a:ext cx="1997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10^5 rad/m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27AE96E-C2E1-4564-8E62-49CE7F9D7F90}"/>
              </a:ext>
            </a:extLst>
          </p:cNvPr>
          <p:cNvCxnSpPr>
            <a:cxnSpLocks/>
          </p:cNvCxnSpPr>
          <p:nvPr/>
        </p:nvCxnSpPr>
        <p:spPr>
          <a:xfrm>
            <a:off x="2908300" y="643519"/>
            <a:ext cx="292100" cy="634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168489A0-8E53-4674-AD42-8DBAA12F3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021" y="884296"/>
            <a:ext cx="4789160" cy="30702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5311642-1884-4867-80D6-29198B656E61}"/>
              </a:ext>
            </a:extLst>
          </p:cNvPr>
          <p:cNvSpPr/>
          <p:nvPr/>
        </p:nvSpPr>
        <p:spPr>
          <a:xfrm>
            <a:off x="7882237" y="4160334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Hilmarsson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+ 2020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F046B07-DF18-4C31-B48F-2572E575B264}"/>
              </a:ext>
            </a:extLst>
          </p:cNvPr>
          <p:cNvCxnSpPr>
            <a:cxnSpLocks/>
          </p:cNvCxnSpPr>
          <p:nvPr/>
        </p:nvCxnSpPr>
        <p:spPr>
          <a:xfrm flipH="1">
            <a:off x="4332816" y="701866"/>
            <a:ext cx="129117" cy="73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212F101C-7522-4D57-B050-EB14A0B49D79}"/>
              </a:ext>
            </a:extLst>
          </p:cNvPr>
          <p:cNvSpPr/>
          <p:nvPr/>
        </p:nvSpPr>
        <p:spPr>
          <a:xfrm>
            <a:off x="3858936" y="303272"/>
            <a:ext cx="2922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magnetar near </a:t>
            </a:r>
            <a:r>
              <a:rPr lang="en-US" altLang="zh-CN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Sgr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A*</a:t>
            </a:r>
            <a:endParaRPr lang="zh-CN" altLang="en-US" sz="2000" b="1" baseline="300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D9DEAA-96DC-4579-935B-CC1B8B2EDE86}"/>
              </a:ext>
            </a:extLst>
          </p:cNvPr>
          <p:cNvSpPr/>
          <p:nvPr/>
        </p:nvSpPr>
        <p:spPr>
          <a:xfrm>
            <a:off x="1031572" y="2284884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Michilli</a:t>
            </a:r>
            <a:r>
              <a:rPr lang="en-US" altLang="zh-CN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6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FD6FCD-D383-4EB1-8C63-1DDBFB9E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4B7ABB7-DF0F-432A-B8A3-500658299EFF}"/>
              </a:ext>
            </a:extLst>
          </p:cNvPr>
          <p:cNvSpPr/>
          <p:nvPr/>
        </p:nvSpPr>
        <p:spPr>
          <a:xfrm>
            <a:off x="252474" y="2541283"/>
            <a:ext cx="7105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magnetar PSR J1745-2900, which resides just 0.12 pc from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∗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Eatough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2013), shows a large RM of 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m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 RM variability of ∼3500 rad m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Desvignes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2018). </a:t>
            </a:r>
          </a:p>
          <a:p>
            <a:endParaRPr lang="en-US" altLang="zh-CN" sz="2400" dirty="0">
              <a:solidFill>
                <a:srgbClr val="211D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it has been suggested that the large RMs observed in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FRB repeaters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be a result that the source is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vicinity of a SMBH, i.e.,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magnetar+SMBH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binary</a:t>
            </a:r>
            <a:r>
              <a:rPr lang="en-US" altLang="zh-CN" sz="2400" dirty="0">
                <a:solidFill>
                  <a:srgbClr val="211D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B2BC6DE-1C02-4F12-9B9C-B3C2724B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1" y="350148"/>
            <a:ext cx="8178799" cy="17636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80DDD1C-7F16-4916-87E4-E30464B685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53" y="2541284"/>
            <a:ext cx="4130747" cy="27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92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FDFE87-5C10-4F6F-B9E4-D70BA6EC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3085E8-FE82-4B48-8F8A-4123E102A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9" y="1677920"/>
            <a:ext cx="6237004" cy="40276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9B82AE-CDB6-423C-AE47-32BD2719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525" y="2343392"/>
            <a:ext cx="4354268" cy="2369405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DD3651DD-6D53-4B60-80F3-FAEC71A7FF68}"/>
              </a:ext>
            </a:extLst>
          </p:cNvPr>
          <p:cNvSpPr txBox="1">
            <a:spLocks/>
          </p:cNvSpPr>
          <p:nvPr/>
        </p:nvSpPr>
        <p:spPr>
          <a:xfrm>
            <a:off x="651890" y="393146"/>
            <a:ext cx="10972800" cy="90101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600" dirty="0">
                <a:latin typeface="Times New Roman" pitchFamily="18" charset="0"/>
                <a:cs typeface="Times New Roman" pitchFamily="18" charset="0"/>
              </a:rPr>
              <a:t>FRBs: neutron star + SMBH binary</a:t>
            </a:r>
            <a:endParaRPr kumimoji="1"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972DF0-1E11-46DD-A58B-B113812CD4C8}"/>
              </a:ext>
            </a:extLst>
          </p:cNvPr>
          <p:cNvSpPr/>
          <p:nvPr/>
        </p:nvSpPr>
        <p:spPr>
          <a:xfrm>
            <a:off x="3776361" y="6089381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Zhao, Z.,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Wang FY, Dai, Z. G., in prep.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95678D-ABC1-4E58-9834-968BF299B41F}"/>
              </a:ext>
            </a:extLst>
          </p:cNvPr>
          <p:cNvSpPr/>
          <p:nvPr/>
        </p:nvSpPr>
        <p:spPr>
          <a:xfrm>
            <a:off x="3125513" y="2144068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EMRI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67740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558" y="416945"/>
            <a:ext cx="10972800" cy="79690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200" y="1926056"/>
            <a:ext cx="10855544" cy="3436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QPEs may be EM counterparts of EMRIs, which can be tested with future space-based detectors.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FRBs could be generated by magnetars orbiting SMBHs.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EM counterparts of GWs are crucial for cosmological applications, i.e., standard sirens.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altLang="zh-CN" sz="2133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0608" y="202242"/>
            <a:ext cx="8229600" cy="85010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351BF7"/>
                </a:solidFill>
                <a:latin typeface="Times New Roman" pitchFamily="18" charset="0"/>
                <a:cs typeface="Times New Roman" pitchFamily="18" charset="0"/>
              </a:rPr>
              <a:t>GWs as standard sirens</a:t>
            </a:r>
            <a:endParaRPr lang="zh-CN" altLang="en-US" sz="3600" b="1" dirty="0">
              <a:solidFill>
                <a:srgbClr val="351B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368" y="1196753"/>
            <a:ext cx="11377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luminosity distance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be inferred directly from the measured waveform: GW sources are standard distance indicators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33" y="2276872"/>
            <a:ext cx="5096247" cy="8624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7368" y="3552906"/>
            <a:ext cx="108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redshift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source is known, then one can fit the distance-redshift relation: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5" y="4383903"/>
            <a:ext cx="5600303" cy="8034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26073" y="5541315"/>
            <a:ext cx="5261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Exactly as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SNe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-------&gt; </a:t>
            </a:r>
            <a:r>
              <a:rPr lang="en-US" altLang="zh-C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standard sirens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an EM counterpart!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8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892771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GW spectrum &amp; EM counterparts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22745-9F2C-4F28-9BBE-F7B8DE60B158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464842"/>
            <a:ext cx="8865523" cy="51252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9617" y="5842061"/>
            <a:ext cx="1168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GWplotter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193771" y="3757353"/>
            <a:ext cx="964276" cy="59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13204" y="4610338"/>
            <a:ext cx="964276" cy="598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53984" y="4735058"/>
            <a:ext cx="1951175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GRBs,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kilonovae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68179" y="4909596"/>
            <a:ext cx="2880917" cy="707886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quasi-periodic eruption?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000" b="1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ast</a:t>
            </a:r>
            <a:r>
              <a:rPr lang="en-US" altLang="zh-CN" sz="2000" b="1" noProof="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radio bursts?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9413511" y="4862510"/>
            <a:ext cx="404442" cy="145206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4458719" y="4528085"/>
            <a:ext cx="434380" cy="209294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2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5099" y="215705"/>
            <a:ext cx="9867206" cy="85010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counterpart of EMRI: quasi-periodic eruptions?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176" y="1585929"/>
            <a:ext cx="7293631" cy="4770421"/>
          </a:xfrm>
        </p:spPr>
        <p:txBody>
          <a:bodyPr>
            <a:noAutofit/>
          </a:bodyPr>
          <a:lstStyle/>
          <a:p>
            <a:pPr marL="0" indent="0" algn="just">
              <a:lnSpc>
                <a:spcPts val="35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Extreme-mass-ratio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(EMRI):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compact object (a white dwarf, neutron star or black hole) into a massive black hole (MBH).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EM counterpart!</a:t>
            </a:r>
          </a:p>
          <a:p>
            <a:pPr marL="0" indent="0" algn="just">
              <a:lnSpc>
                <a:spcPts val="35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Standard picture: EMRIs begin with </a:t>
            </a:r>
            <a:r>
              <a:rPr lang="en-US" altLang="zh-CN" sz="2400" dirty="0">
                <a:solidFill>
                  <a:srgbClr val="351B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of a compact object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very eccentric orbit by the central black hole. </a:t>
            </a:r>
          </a:p>
          <a:p>
            <a:pPr marL="0" indent="0" algn="just">
              <a:lnSpc>
                <a:spcPts val="35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For black holes with mass in the range 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2400" baseline="-25000" dirty="0">
                <a:latin typeface="Times New Roman" pitchFamily="18" charset="0"/>
                <a:cs typeface="Times New Roman" pitchFamily="18" charset="0"/>
              </a:rPr>
              <a:t>⊙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EMRIs will generate gravitational waves detectable by LISA,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Tianqin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Taiji.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026" name="Picture 2" descr="Extreme mass ratio inspiral - Wikipedia">
            <a:extLst>
              <a:ext uri="{FF2B5EF4-FFF2-40B4-BE49-F238E27FC236}">
                <a16:creationId xmlns:a16="http://schemas.microsoft.com/office/drawing/2014/main" id="{BD773598-F6E6-4C5B-B906-0379EE0B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294" y="2142067"/>
            <a:ext cx="3880497" cy="29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9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89" y="1893398"/>
            <a:ext cx="5093551" cy="336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3893" y="1929706"/>
            <a:ext cx="5767413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massive star has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lost H envelope during the red supergiant phase</a:t>
            </a:r>
            <a:r>
              <a:rPr lang="en-US" altLang="zh-C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densities of different layers vary from 10</a:t>
            </a:r>
            <a:r>
              <a:rPr lang="en-US" altLang="zh-CN" sz="2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0-3</a:t>
            </a:r>
            <a:r>
              <a:rPr lang="en-US" altLang="zh-C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 cm</a:t>
            </a:r>
            <a:r>
              <a:rPr lang="en-US" altLang="zh-CN" sz="2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zh-C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(He envelope) to 10</a:t>
            </a:r>
            <a:r>
              <a:rPr lang="en-US" altLang="zh-CN" sz="2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en-US" altLang="zh-C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 cm</a:t>
            </a:r>
            <a:r>
              <a:rPr lang="en-US" altLang="zh-CN" sz="22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zh-C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(C/O core) 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Then the 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He envelope gets tidally stripped by the SMBH and the C-O core </a:t>
            </a:r>
            <a:r>
              <a:rPr lang="en-US" altLang="zh-CN" sz="2200" dirty="0" err="1">
                <a:latin typeface="Times New Roman" pitchFamily="18" charset="0"/>
                <a:cs typeface="Times New Roman" pitchFamily="18" charset="0"/>
              </a:rPr>
              <a:t>inspirals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into the SMBH, producing EMRIs.</a:t>
            </a:r>
            <a:endParaRPr lang="zh-CN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9841" y="6231079"/>
            <a:ext cx="656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Wang, Y. Y.,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Wang FY*, </a:t>
            </a:r>
            <a:r>
              <a:rPr lang="en-US" altLang="zh-CN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Zou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Y. C., Dai, Z. G. 2019, </a:t>
            </a:r>
            <a:r>
              <a:rPr lang="en-US" altLang="zh-CN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ApJL</a:t>
            </a:r>
            <a:r>
              <a:rPr lang="en-US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886, L22</a:t>
            </a:r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C96CD5-69A7-4696-9BF0-D53DF8F1F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110"/>
          <a:stretch/>
        </p:blipFill>
        <p:spPr>
          <a:xfrm>
            <a:off x="1817643" y="265169"/>
            <a:ext cx="8106834" cy="132587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6DB4A1A-D04C-42A1-B147-8D84B2A9ECF2}"/>
              </a:ext>
            </a:extLst>
          </p:cNvPr>
          <p:cNvSpPr/>
          <p:nvPr/>
        </p:nvSpPr>
        <p:spPr>
          <a:xfrm>
            <a:off x="388989" y="5492309"/>
            <a:ext cx="4221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tidal disruption flares prior to EMRI!</a:t>
            </a:r>
            <a:endParaRPr lang="zh-CN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4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F95BB8-FB0D-4EA1-A6C2-E292B0BB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21CC79A-F85D-4330-B284-FAD532F9A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811491"/>
            <a:ext cx="6773333" cy="19191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5A0FD8-014D-476F-8739-4379B6DCC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67" y="886229"/>
            <a:ext cx="4116690" cy="1888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398815-F131-4AF6-82E1-E988AF7AC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3282244"/>
            <a:ext cx="6311307" cy="19191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F98D62-95B9-4A9C-AE22-5451944B8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817" y="3240505"/>
            <a:ext cx="4481083" cy="168599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C4AF588-6A7F-4697-B771-864F28DB6378}"/>
              </a:ext>
            </a:extLst>
          </p:cNvPr>
          <p:cNvSpPr/>
          <p:nvPr/>
        </p:nvSpPr>
        <p:spPr>
          <a:xfrm>
            <a:off x="1641071" y="5741759"/>
            <a:ext cx="8341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large luminosity; short time-scales: fast rise and slow decay;</a:t>
            </a:r>
          </a:p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period may be caused by orbital motion.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9B1AEB-9B84-479B-BE0C-A00152E84D2E}"/>
              </a:ext>
            </a:extLst>
          </p:cNvPr>
          <p:cNvSpPr/>
          <p:nvPr/>
        </p:nvSpPr>
        <p:spPr>
          <a:xfrm>
            <a:off x="2548202" y="82272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064D85-74B7-4BC6-82A5-264944FD7817}"/>
              </a:ext>
            </a:extLst>
          </p:cNvPr>
          <p:cNvSpPr/>
          <p:nvPr/>
        </p:nvSpPr>
        <p:spPr>
          <a:xfrm>
            <a:off x="8874528" y="5735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XMM-Newton</a:t>
            </a:r>
            <a:endParaRPr lang="zh-CN" altLang="en-US" sz="1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4CFF3A-3C1B-4FCB-8286-B5E964269FD5}"/>
              </a:ext>
            </a:extLst>
          </p:cNvPr>
          <p:cNvSpPr/>
          <p:nvPr/>
        </p:nvSpPr>
        <p:spPr>
          <a:xfrm>
            <a:off x="8174566" y="1022784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GSN 069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58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21531"/>
            <a:ext cx="10972800" cy="766436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QPEs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5B2A6933-1815-4B3D-BCCA-F5A715FB4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23973"/>
              </p:ext>
            </p:extLst>
          </p:nvPr>
        </p:nvGraphicFramePr>
        <p:xfrm>
          <a:off x="681566" y="1447800"/>
          <a:ext cx="1082886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067">
                  <a:extLst>
                    <a:ext uri="{9D8B030D-6E8A-4147-A177-3AD203B41FA5}">
                      <a16:colId xmlns:a16="http://schemas.microsoft.com/office/drawing/2014/main" val="87704445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1180564731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955337370"/>
                    </a:ext>
                  </a:extLst>
                </a:gridCol>
                <a:gridCol w="1184124">
                  <a:extLst>
                    <a:ext uri="{9D8B030D-6E8A-4147-A177-3AD203B41FA5}">
                      <a16:colId xmlns:a16="http://schemas.microsoft.com/office/drawing/2014/main" val="1750795549"/>
                    </a:ext>
                  </a:extLst>
                </a:gridCol>
                <a:gridCol w="1546981">
                  <a:extLst>
                    <a:ext uri="{9D8B030D-6E8A-4147-A177-3AD203B41FA5}">
                      <a16:colId xmlns:a16="http://schemas.microsoft.com/office/drawing/2014/main" val="2516158931"/>
                    </a:ext>
                  </a:extLst>
                </a:gridCol>
                <a:gridCol w="1546981">
                  <a:extLst>
                    <a:ext uri="{9D8B030D-6E8A-4147-A177-3AD203B41FA5}">
                      <a16:colId xmlns:a16="http://schemas.microsoft.com/office/drawing/2014/main" val="689076759"/>
                    </a:ext>
                  </a:extLst>
                </a:gridCol>
                <a:gridCol w="1546981">
                  <a:extLst>
                    <a:ext uri="{9D8B030D-6E8A-4147-A177-3AD203B41FA5}">
                      <a16:colId xmlns:a16="http://schemas.microsoft.com/office/drawing/2014/main" val="2221441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redshift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 mass (M</a:t>
                      </a:r>
                      <a:r>
                        <a:rPr lang="zh-CN" alt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☉</a:t>
                      </a:r>
                      <a:r>
                        <a:rPr lang="en-US" altLang="zh-CN" sz="20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r>
                        <a:rPr lang="en-US" altLang="zh-CN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Luminosity</a:t>
                      </a:r>
                    </a:p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erg/s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8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GSN 069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0.018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4×10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800" b="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  <a:endParaRPr lang="zh-CN" altLang="en-US" sz="1800" b="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Miniutti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2019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88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RXJ1301.9+2747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0.024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(1-2.8)×10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kumimoji="0" lang="zh-CN" alt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Giustini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2020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2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eRO-QPE1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0.0505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kumimoji="0" lang="zh-CN" alt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18.5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2×10</a:t>
                      </a:r>
                      <a:r>
                        <a:rPr lang="en-US" altLang="zh-CN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Arcodia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139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eRO-QPE2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0.0175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kumimoji="0" lang="zh-CN" alt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min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Arcodia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07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XMMSL1 J024916.6-</a:t>
                      </a:r>
                    </a:p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041244 (candidate)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0.0186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min 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zh-CN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Chakraborty+   2021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855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2XMM J123103.2 +110648 (candidate)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zh-CN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kumimoji="0" lang="zh-CN" altLang="en-US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</a:t>
                      </a:r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8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zh-CN" altLang="en-US" sz="18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Webbe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Young 2023</a:t>
                      </a:r>
                      <a:endParaRPr lang="zh-CN" alt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16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53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5099" y="215705"/>
            <a:ext cx="9867206" cy="85010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QPE Models 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4149" y="1427470"/>
            <a:ext cx="6577117" cy="477042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ts val="35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instability (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Miniutti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+ 2019; </a:t>
            </a:r>
            <a:r>
              <a:rPr lang="da-DK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Sniegowska et al. 2020; Pan+, 2021; 2022, 2023; ...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lnSpc>
                <a:spcPts val="35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overflow at pericenter from a star around a SMBH (King 2020, 2022; Zhao+, 2022; Metzger+, 2022; Wang+ 2022; Chen+ 2022; Lu &amp;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Quataert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2022;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Linial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Sari 2023;…)</a:t>
            </a:r>
          </a:p>
          <a:p>
            <a:pPr marL="457200" indent="-457200" algn="just">
              <a:lnSpc>
                <a:spcPts val="35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shocks from collisions between an AGN disk and a star (</a:t>
            </a:r>
            <a:r>
              <a:rPr lang="da-DK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Suková et al. 2021; Xian et al. 2021; Tagawa &amp; Haiman 2023; </a:t>
            </a:r>
            <a:r>
              <a:rPr lang="it-IT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Linial &amp; Metzger 2023; Franchini et al. 2023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28C458-BABD-428C-81B8-79152DB1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643" y="4618733"/>
            <a:ext cx="3341157" cy="17376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D2D1F0-F116-4075-A65B-6C7952014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132" y="2949019"/>
            <a:ext cx="3994719" cy="1581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F05549-53D0-4AB6-8FB6-14A9A1017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36" y="983944"/>
            <a:ext cx="3468178" cy="17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1467</Words>
  <Application>Microsoft Office PowerPoint</Application>
  <PresentationFormat>宽屏</PresentationFormat>
  <Paragraphs>198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맑은 고딕</vt:lpstr>
      <vt:lpstr>Microsoft JhengHei</vt:lpstr>
      <vt:lpstr>黑体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Office 主题​​</vt:lpstr>
      <vt:lpstr>2_Office 主题</vt:lpstr>
      <vt:lpstr>5_Office 主题</vt:lpstr>
      <vt:lpstr>3_Office 主题</vt:lpstr>
      <vt:lpstr>Compact objects around SMBHs: quasi-periodic eruptions, FRBs and EMRIs</vt:lpstr>
      <vt:lpstr>Outline</vt:lpstr>
      <vt:lpstr>GWs as standard sirens</vt:lpstr>
      <vt:lpstr>GW spectrum &amp; EM counterparts</vt:lpstr>
      <vt:lpstr>2. EM counterpart of EMRI: quasi-periodic eruptions? </vt:lpstr>
      <vt:lpstr>PowerPoint 演示文稿</vt:lpstr>
      <vt:lpstr>PowerPoint 演示文稿</vt:lpstr>
      <vt:lpstr>Properties of QPEs</vt:lpstr>
      <vt:lpstr>QPE Models </vt:lpstr>
      <vt:lpstr>SMBH + compact object: EMRI?</vt:lpstr>
      <vt:lpstr>PowerPoint 演示文稿</vt:lpstr>
      <vt:lpstr>PowerPoint 演示文稿</vt:lpstr>
      <vt:lpstr>rise time: density of accreted material</vt:lpstr>
      <vt:lpstr>PowerPoint 演示文稿</vt:lpstr>
      <vt:lpstr>PowerPoint 演示文稿</vt:lpstr>
      <vt:lpstr>PowerPoint 演示文稿</vt:lpstr>
      <vt:lpstr>PowerPoint 演示文稿</vt:lpstr>
      <vt:lpstr>3. Fast radio bursts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GRBs with plateau: standard candles</dc:title>
  <dc:creator>wfy</dc:creator>
  <cp:lastModifiedBy>wfy</cp:lastModifiedBy>
  <cp:revision>265</cp:revision>
  <dcterms:created xsi:type="dcterms:W3CDTF">2020-08-01T06:32:20Z</dcterms:created>
  <dcterms:modified xsi:type="dcterms:W3CDTF">2023-06-20T02:02:40Z</dcterms:modified>
</cp:coreProperties>
</file>