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 autoCompressPictures="0">
  <p:sldMasterIdLst>
    <p:sldMasterId id="2147483648" r:id="rId1"/>
  </p:sldMasterIdLst>
  <p:notesMasterIdLst>
    <p:notesMasterId r:id="rId30"/>
  </p:notesMasterIdLst>
  <p:sldIdLst>
    <p:sldId id="418" r:id="rId2"/>
    <p:sldId id="396" r:id="rId3"/>
    <p:sldId id="424" r:id="rId4"/>
    <p:sldId id="484" r:id="rId5"/>
    <p:sldId id="595" r:id="rId6"/>
    <p:sldId id="261" r:id="rId7"/>
    <p:sldId id="414" r:id="rId8"/>
    <p:sldId id="262" r:id="rId9"/>
    <p:sldId id="295" r:id="rId10"/>
    <p:sldId id="412" r:id="rId11"/>
    <p:sldId id="323" r:id="rId12"/>
    <p:sldId id="351" r:id="rId13"/>
    <p:sldId id="523" r:id="rId14"/>
    <p:sldId id="596" r:id="rId15"/>
    <p:sldId id="597" r:id="rId16"/>
    <p:sldId id="598" r:id="rId17"/>
    <p:sldId id="600" r:id="rId18"/>
    <p:sldId id="599" r:id="rId19"/>
    <p:sldId id="601" r:id="rId20"/>
    <p:sldId id="602" r:id="rId21"/>
    <p:sldId id="603" r:id="rId22"/>
    <p:sldId id="604" r:id="rId23"/>
    <p:sldId id="610" r:id="rId24"/>
    <p:sldId id="611" r:id="rId25"/>
    <p:sldId id="612" r:id="rId26"/>
    <p:sldId id="613" r:id="rId27"/>
    <p:sldId id="614" r:id="rId28"/>
    <p:sldId id="615" r:id="rId29"/>
  </p:sldIdLst>
  <p:sldSz cx="13004800" cy="9753600"/>
  <p:notesSz cx="6858000" cy="9144000"/>
  <p:defaultTextStyle>
    <a:defPPr>
      <a:defRPr lang="zh-CN"/>
    </a:defPPr>
    <a:lvl1pPr algn="l" defTabSz="584200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1pPr>
    <a:lvl2pPr marL="457200" indent="-114300" algn="l" defTabSz="584200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2pPr>
    <a:lvl3pPr marL="914400" indent="-228600" algn="l" defTabSz="584200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3pPr>
    <a:lvl4pPr marL="1371600" indent="-342900" algn="l" defTabSz="584200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4pPr>
    <a:lvl5pPr marL="1828800" indent="-457200" algn="l" defTabSz="584200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3605"/>
  </p:normalViewPr>
  <p:slideViewPr>
    <p:cSldViewPr>
      <p:cViewPr varScale="1">
        <p:scale>
          <a:sx n="84" d="100"/>
          <a:sy n="84" d="100"/>
        </p:scale>
        <p:origin x="2376" y="19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altLang="zh-CN" noProof="0">
                <a:sym typeface="Lucida Grande" charset="0"/>
              </a:rPr>
              <a:t>Second level</a:t>
            </a:r>
          </a:p>
          <a:p>
            <a:pPr lvl="2"/>
            <a:r>
              <a:rPr lang="en-US" altLang="zh-CN" noProof="0">
                <a:sym typeface="Lucida Grande" charset="0"/>
              </a:rPr>
              <a:t>Third level</a:t>
            </a:r>
          </a:p>
          <a:p>
            <a:pPr lvl="3"/>
            <a:r>
              <a:rPr lang="en-US" altLang="zh-CN" noProof="0">
                <a:sym typeface="Lucida Grande" charset="0"/>
              </a:rPr>
              <a:t>Fourth level</a:t>
            </a:r>
          </a:p>
          <a:p>
            <a:pPr lvl="4"/>
            <a:r>
              <a:rPr lang="en-US" altLang="zh-CN" noProof="0">
                <a:sym typeface="Lucida Grand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774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84200" rtl="0" eaLnBrk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宋体" charset="0"/>
        <a:cs typeface="Lucida Grande" charset="0"/>
        <a:sym typeface="Lucida Grande" charset="0"/>
      </a:defRPr>
    </a:lvl1pPr>
    <a:lvl2pPr indent="228600" algn="l" defTabSz="584200" rtl="0" eaLnBrk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2pPr>
    <a:lvl3pPr indent="457200" algn="l" defTabSz="584200" rtl="0" eaLnBrk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3pPr>
    <a:lvl4pPr indent="685800" algn="l" defTabSz="584200" rtl="0" eaLnBrk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4pPr>
    <a:lvl5pPr indent="914400" algn="l" defTabSz="584200" rtl="0" eaLnBrk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913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90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410B310F-A988-7399-CEE5-9B5B47DE8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D166C49-1CA1-D94B-B37B-C5306F5501B6}" type="slidenum">
              <a:rPr kumimoji="0" lang="en-US" altLang="zh-CN" sz="1200"/>
              <a:pPr/>
              <a:t>18</a:t>
            </a:fld>
            <a:endParaRPr kumimoji="0" lang="en-US" altLang="zh-CN" sz="1200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6F8704AD-D11E-12E6-EBB1-DB3760CE11D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A98F53DE-D4EE-2D37-C0CC-D9D475F0D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552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84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410B310F-A988-7399-CEE5-9B5B47DE8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D166C49-1CA1-D94B-B37B-C5306F5501B6}" type="slidenum">
              <a:rPr kumimoji="0" lang="en-US" altLang="zh-CN" sz="1200"/>
              <a:pPr/>
              <a:t>20</a:t>
            </a:fld>
            <a:endParaRPr kumimoji="0" lang="en-US" altLang="zh-CN" sz="1200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6F8704AD-D11E-12E6-EBB1-DB3760CE11D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A98F53DE-D4EE-2D37-C0CC-D9D475F0D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37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410B310F-A988-7399-CEE5-9B5B47DE8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D166C49-1CA1-D94B-B37B-C5306F5501B6}" type="slidenum">
              <a:rPr kumimoji="0" lang="en-US" altLang="zh-CN" sz="1200"/>
              <a:pPr/>
              <a:t>21</a:t>
            </a:fld>
            <a:endParaRPr kumimoji="0" lang="en-US" altLang="zh-CN" sz="1200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6F8704AD-D11E-12E6-EBB1-DB3760CE11D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A98F53DE-D4EE-2D37-C0CC-D9D475F0D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655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410B310F-A988-7399-CEE5-9B5B47DE8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D166C49-1CA1-D94B-B37B-C5306F5501B6}" type="slidenum">
              <a:rPr kumimoji="0" lang="en-US" altLang="zh-CN" sz="1200"/>
              <a:pPr/>
              <a:t>22</a:t>
            </a:fld>
            <a:endParaRPr kumimoji="0" lang="en-US" altLang="zh-CN" sz="1200"/>
          </a:p>
        </p:txBody>
      </p:sp>
      <p:sp>
        <p:nvSpPr>
          <p:cNvPr id="7169" name="Text Box 1">
            <a:extLst>
              <a:ext uri="{FF2B5EF4-FFF2-40B4-BE49-F238E27FC236}">
                <a16:creationId xmlns:a16="http://schemas.microsoft.com/office/drawing/2014/main" id="{6F8704AD-D11E-12E6-EBB1-DB3760CE11D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A98F53DE-D4EE-2D37-C0CC-D9D475F0D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08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361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593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315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zh-CN" altLang="en-US" dirty="0">
                <a:ea typeface="宋体" charset="-122"/>
              </a:rPr>
              <a:t>最值得关注的说就是</a:t>
            </a:r>
            <a:r>
              <a:rPr lang="en-US" altLang="zh-CN" dirty="0">
                <a:ea typeface="宋体" charset="-122"/>
              </a:rPr>
              <a:t>Rees</a:t>
            </a:r>
            <a:r>
              <a:rPr lang="zh-CN" altLang="en-US" dirty="0">
                <a:ea typeface="宋体" charset="-122"/>
              </a:rPr>
              <a:t>的文章，给出了该理论的细节，其中几乎所有的预言都被观测到</a:t>
            </a:r>
          </a:p>
        </p:txBody>
      </p:sp>
    </p:spTree>
    <p:extLst>
      <p:ext uri="{BB962C8B-B14F-4D97-AF65-F5344CB8AC3E}">
        <p14:creationId xmlns:p14="http://schemas.microsoft.com/office/powerpoint/2010/main" val="3457047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85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fld id="{1D8B318F-D0D5-DD4A-B449-B079769A8BB5}" type="slidenum">
              <a:rPr lang="en-US" altLang="zh-CN"/>
              <a:pPr algn="ctr" eaLnBrk="1"/>
              <a:t>28</a:t>
            </a:fld>
            <a:endParaRPr lang="en-US" altLang="zh-CN"/>
          </a:p>
        </p:txBody>
      </p:sp>
      <p:sp>
        <p:nvSpPr>
          <p:cNvPr id="4915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/>
            <a:endParaRPr lang="zh-CN" altLang="en-US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137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zh-CN" altLang="en-US" dirty="0">
                <a:ea typeface="宋体" charset="-122"/>
              </a:rPr>
              <a:t>比如</a:t>
            </a:r>
            <a:r>
              <a:rPr lang="en-US" altLang="zh-CN" dirty="0">
                <a:ea typeface="宋体" charset="-122"/>
              </a:rPr>
              <a:t>t^-5/3</a:t>
            </a:r>
            <a:r>
              <a:rPr lang="zh-CN" altLang="en-US" dirty="0">
                <a:ea typeface="宋体" charset="-122"/>
              </a:rPr>
              <a:t>，在</a:t>
            </a:r>
            <a:r>
              <a:rPr lang="en-US" altLang="zh-CN" dirty="0">
                <a:ea typeface="宋体" charset="-122"/>
              </a:rPr>
              <a:t>x</a:t>
            </a:r>
            <a:r>
              <a:rPr lang="zh-CN" altLang="en-US" dirty="0">
                <a:ea typeface="宋体" charset="-122"/>
              </a:rPr>
              <a:t>和光学，时标天到年</a:t>
            </a:r>
          </a:p>
        </p:txBody>
      </p:sp>
    </p:spTree>
    <p:extLst>
      <p:ext uri="{BB962C8B-B14F-4D97-AF65-F5344CB8AC3E}">
        <p14:creationId xmlns:p14="http://schemas.microsoft.com/office/powerpoint/2010/main" val="407623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但也有意外之外，比如并没有预言到喷流。我这个时候开始关注</a:t>
            </a:r>
            <a:r>
              <a:rPr lang="en-US" altLang="zh-CN" dirty="0"/>
              <a:t>TDE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8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6F6FD9CA-6C07-F886-82D4-12BF4E804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23247F64-FE18-15CB-1C0A-FC9F8CA55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CN">
              <a:latin typeface="Lucida Grande" panose="020B0600040502020204" pitchFamily="34" charset="0"/>
              <a:ea typeface="宋体" panose="02010600030101010101" pitchFamily="2" charset="-122"/>
              <a:cs typeface="Lucida Grande" panose="020B06000405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84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"/>
              </a:rPr>
              <a:t>stepwise filter correlation (SFC) analysis </a:t>
            </a:r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7087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5C95F5EF-6295-83BB-9294-6A4070BA414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/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fld id="{88F3D449-1CEF-1E4B-81AA-3DE0374ECA19}" type="slidenum">
              <a:rPr lang="en-US" altLang="zh-CN">
                <a:ea typeface="宋体" panose="02010600030101010101" pitchFamily="2" charset="-122"/>
              </a:rPr>
              <a:pPr algn="ctr" eaLnBrk="1"/>
              <a:t>11</a:t>
            </a:fld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C44671C0-04CC-E67A-E173-591E7D559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DD605322-E872-9600-8A62-1937F6280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/>
            <a:endParaRPr lang="zh-CN" altLang="en-US">
              <a:latin typeface="Lucida Grande" panose="020B0600040502020204" pitchFamily="34" charset="0"/>
              <a:ea typeface="宋体" panose="02010600030101010101" pitchFamily="2" charset="-122"/>
              <a:cs typeface="Lucida Grande" panose="020B06000405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>
            <a:extLst>
              <a:ext uri="{FF2B5EF4-FFF2-40B4-BE49-F238E27FC236}">
                <a16:creationId xmlns:a16="http://schemas.microsoft.com/office/drawing/2014/main" id="{5B92F72A-3916-7F32-CF6A-37E67A28D1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6" name="备注占位符 2">
            <a:extLst>
              <a:ext uri="{FF2B5EF4-FFF2-40B4-BE49-F238E27FC236}">
                <a16:creationId xmlns:a16="http://schemas.microsoft.com/office/drawing/2014/main" id="{96F6FC05-D115-9EBB-2ED6-83D59F03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zh-CN" altLang="en-US">
              <a:latin typeface="Lucida Grande" panose="020B0600040502020204" pitchFamily="34" charset="0"/>
              <a:ea typeface="宋体" panose="02010600030101010101" pitchFamily="2" charset="-122"/>
              <a:cs typeface="Lucida Grande" panose="020B06000405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我们从样本中，发现了第一个这样的事例！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4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99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7854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889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0918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3728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2887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84015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3044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3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8841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Gill Sans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325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kumimoji="1" sz="8400">
          <a:solidFill>
            <a:srgbClr val="000000"/>
          </a:solidFill>
          <a:latin typeface="+mj-lt"/>
          <a:ea typeface="+mj-ea"/>
          <a:cs typeface="+mj-cs"/>
          <a:sym typeface="Gill Sans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kumimoji="1"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kumimoji="1"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kumimoji="1"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kumimoji="1"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Gill Sans" charset="0"/>
          <a:ea typeface="宋体" charset="0"/>
          <a:cs typeface="Gill Sans" charset="0"/>
          <a:sym typeface="Gill Sans" charset="0"/>
        </a:defRPr>
      </a:lvl9pPr>
    </p:titleStyle>
    <p:bodyStyle>
      <a:lvl1pPr marL="889000" indent="-571500" algn="l" defTabSz="584200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kumimoji="1" sz="4200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defTabSz="584200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kumimoji="1"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2pPr>
      <a:lvl3pPr marL="1778000" indent="-571500" algn="l" defTabSz="584200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kumimoji="1"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3pPr>
      <a:lvl4pPr marL="2222500" indent="-571500" algn="l" defTabSz="584200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kumimoji="1"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4pPr>
      <a:lvl5pPr marL="2667000" indent="-571500" algn="l" defTabSz="584200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kumimoji="1"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5pPr>
      <a:lvl6pPr marL="3124200" indent="-571500" algn="l" defTabSz="584200" rtl="0" fontAlgn="base" hangingPunct="0">
        <a:spcBef>
          <a:spcPts val="2400"/>
        </a:spcBef>
        <a:spcAft>
          <a:spcPct val="0"/>
        </a:spcAft>
        <a:buSzPct val="171000"/>
        <a:buChar char="•"/>
        <a:defRPr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6pPr>
      <a:lvl7pPr marL="3581400" indent="-571500" algn="l" defTabSz="584200" rtl="0" fontAlgn="base" hangingPunct="0">
        <a:spcBef>
          <a:spcPts val="2400"/>
        </a:spcBef>
        <a:spcAft>
          <a:spcPct val="0"/>
        </a:spcAft>
        <a:buSzPct val="171000"/>
        <a:buChar char="•"/>
        <a:defRPr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7pPr>
      <a:lvl8pPr marL="4038600" indent="-571500" algn="l" defTabSz="584200" rtl="0" fontAlgn="base" hangingPunct="0">
        <a:spcBef>
          <a:spcPts val="2400"/>
        </a:spcBef>
        <a:spcAft>
          <a:spcPct val="0"/>
        </a:spcAft>
        <a:buSzPct val="171000"/>
        <a:buChar char="•"/>
        <a:defRPr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8pPr>
      <a:lvl9pPr marL="4495800" indent="-571500" algn="l" defTabSz="584200" rtl="0" fontAlgn="base" hangingPunct="0">
        <a:spcBef>
          <a:spcPts val="2400"/>
        </a:spcBef>
        <a:spcAft>
          <a:spcPct val="0"/>
        </a:spcAft>
        <a:buSzPct val="171000"/>
        <a:buChar char="•"/>
        <a:defRPr sz="4200">
          <a:solidFill>
            <a:srgbClr val="000000"/>
          </a:solidFill>
          <a:latin typeface="+mn-lt"/>
          <a:ea typeface="Gill Sans" charset="0"/>
          <a:cs typeface="+mn-cs"/>
          <a:sym typeface="Gill Sans" charset="0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2.tiff"/><Relationship Id="rId4" Type="http://schemas.openxmlformats.org/officeDocument/2006/relationships/image" Target="../media/image7.png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arshall Scientists Co-Authors Paper on the Discovery of a Relatavistic ...">
            <a:extLst>
              <a:ext uri="{FF2B5EF4-FFF2-40B4-BE49-F238E27FC236}">
                <a16:creationId xmlns:a16="http://schemas.microsoft.com/office/drawing/2014/main" id="{9E8541F1-5A0D-0FBD-0B50-539B748C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13004800" cy="73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37704" y="1073150"/>
            <a:ext cx="12580938" cy="1931442"/>
          </a:xfrm>
        </p:spPr>
        <p:txBody>
          <a:bodyPr lIns="0" tIns="0" rIns="0" bIns="0" anchor="b"/>
          <a:lstStyle/>
          <a:p>
            <a:pPr eaLnBrk="1"/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Jetted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TDEs: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BH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spin, jet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components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circumneuclear</a:t>
            </a:r>
            <a:r>
              <a:rPr kumimoji="0" lang="zh-CN" alt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kumimoji="0" lang="en-US" altLang="zh-CN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medium</a:t>
            </a:r>
            <a:endParaRPr kumimoji="0" lang="en-US" altLang="zh-CN" sz="6000" dirty="0">
              <a:solidFill>
                <a:schemeClr val="accent1">
                  <a:lumMod val="20000"/>
                  <a:lumOff val="80000"/>
                </a:schemeClr>
              </a:solidFill>
              <a:latin typeface="Chalkboard SE Regular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95773" y="5685516"/>
            <a:ext cx="10464800" cy="2575660"/>
          </a:xfrm>
        </p:spPr>
        <p:txBody>
          <a:bodyPr lIns="0" tIns="0" rIns="0" bIns="0" anchor="t"/>
          <a:lstStyle/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endParaRPr kumimoji="0" lang="en-US" altLang="zh-CN" sz="3200" dirty="0">
              <a:solidFill>
                <a:srgbClr val="CCFFCC"/>
              </a:solidFill>
            </a:endParaRP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kumimoji="0" lang="en-US" altLang="zh-CN" sz="3200" dirty="0">
                <a:solidFill>
                  <a:srgbClr val="CCFFCC"/>
                </a:solidFill>
              </a:rPr>
              <a:t>Lei Wei-Hua(</a:t>
            </a:r>
            <a:r>
              <a:rPr kumimoji="0" lang="zh-CN" altLang="en-US" sz="3200" dirty="0">
                <a:solidFill>
                  <a:srgbClr val="CCFFCC"/>
                </a:solidFill>
              </a:rPr>
              <a:t>雷卫华</a:t>
            </a:r>
            <a:r>
              <a:rPr kumimoji="0" lang="en-US" altLang="zh-CN" sz="3200" dirty="0">
                <a:solidFill>
                  <a:srgbClr val="CCFFCC"/>
                </a:solidFill>
              </a:rPr>
              <a:t>)</a:t>
            </a: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endParaRPr kumimoji="0" lang="en-US" altLang="zh-CN" sz="3200" dirty="0">
              <a:solidFill>
                <a:srgbClr val="CCFFCC"/>
              </a:solidFill>
            </a:endParaRPr>
          </a:p>
          <a:p>
            <a:pPr marL="0" indent="0" algn="ctr" eaLnBrk="1">
              <a:spcBef>
                <a:spcPct val="0"/>
              </a:spcBef>
              <a:buSzTx/>
              <a:buFontTx/>
              <a:buNone/>
            </a:pPr>
            <a:r>
              <a:rPr kumimoji="0" lang="en-US" altLang="zh-CN" sz="3200" dirty="0">
                <a:solidFill>
                  <a:srgbClr val="CCFFCC"/>
                </a:solidFill>
              </a:rPr>
              <a:t>Department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of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astronomy,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Huazhong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University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of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Science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&amp;</a:t>
            </a:r>
            <a:r>
              <a:rPr kumimoji="0" lang="zh-CN" altLang="en-US" sz="3200" dirty="0">
                <a:solidFill>
                  <a:srgbClr val="CCFFCC"/>
                </a:solidFill>
              </a:rPr>
              <a:t> </a:t>
            </a:r>
            <a:r>
              <a:rPr kumimoji="0" lang="en-US" altLang="zh-CN" sz="3200" dirty="0">
                <a:solidFill>
                  <a:srgbClr val="CCFFCC"/>
                </a:solidFill>
              </a:rPr>
              <a:t>Technology</a:t>
            </a:r>
          </a:p>
        </p:txBody>
      </p:sp>
      <p:sp>
        <p:nvSpPr>
          <p:cNvPr id="3076" name="Rectangle 3"/>
          <p:cNvSpPr>
            <a:spLocks/>
          </p:cNvSpPr>
          <p:nvPr/>
        </p:nvSpPr>
        <p:spPr bwMode="auto">
          <a:xfrm>
            <a:off x="8036793" y="8680450"/>
            <a:ext cx="4968007" cy="4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r>
              <a:rPr lang="en-US" altLang="zh-CN" sz="2400" dirty="0">
                <a:solidFill>
                  <a:schemeClr val="tx1"/>
                </a:solidFill>
                <a:latin typeface="Gill Sans SemiBold" charset="0"/>
                <a:ea typeface="宋体" charset="0"/>
                <a:cs typeface="Gill Sans SemiBold" charset="0"/>
                <a:sym typeface="Gill Sans SemiBold" charset="0"/>
              </a:rPr>
              <a:t>June,</a:t>
            </a:r>
            <a:r>
              <a:rPr lang="zh-CN" altLang="en-US" sz="2400" dirty="0">
                <a:solidFill>
                  <a:schemeClr val="tx1"/>
                </a:solidFill>
                <a:latin typeface="Gill Sans SemiBold" charset="0"/>
                <a:ea typeface="宋体" charset="0"/>
                <a:cs typeface="Gill Sans SemiBold" charset="0"/>
                <a:sym typeface="Gill Sans SemiBold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Gill Sans SemiBold" charset="0"/>
                <a:ea typeface="宋体" charset="0"/>
                <a:cs typeface="Gill Sans SemiBold" charset="0"/>
                <a:sym typeface="Gill Sans SemiBold" charset="0"/>
              </a:rPr>
              <a:t>2023,</a:t>
            </a:r>
            <a:r>
              <a:rPr lang="zh-CN" altLang="en-US" sz="2400" dirty="0">
                <a:solidFill>
                  <a:schemeClr val="tx1"/>
                </a:solidFill>
                <a:latin typeface="Gill Sans SemiBold" charset="0"/>
                <a:ea typeface="宋体" charset="0"/>
                <a:cs typeface="Gill Sans SemiBold" charset="0"/>
                <a:sym typeface="Gill Sans SemiBold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Gill Sans SemiBold" charset="0"/>
                <a:ea typeface="宋体" charset="0"/>
                <a:cs typeface="Gill Sans SemiBold" charset="0"/>
                <a:sym typeface="Gill Sans SemiBold" charset="0"/>
              </a:rPr>
              <a:t>HKU</a:t>
            </a:r>
            <a:endParaRPr lang="en-US" altLang="zh-CN" sz="1800" dirty="0">
              <a:solidFill>
                <a:schemeClr val="tx1"/>
              </a:solidFill>
              <a:latin typeface="Gill Sans SemiBold" charset="0"/>
              <a:ea typeface="宋体" charset="0"/>
              <a:cs typeface="Gill Sans SemiBold" charset="0"/>
              <a:sym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34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7">
            <a:extLst>
              <a:ext uri="{FF2B5EF4-FFF2-40B4-BE49-F238E27FC236}">
                <a16:creationId xmlns:a16="http://schemas.microsoft.com/office/drawing/2014/main" id="{58E55983-FAA7-84AD-75E2-E85BD665ED0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3004800" cy="159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ea typeface="宋体" panose="02010600030101010101" pitchFamily="2" charset="-122"/>
              </a:rPr>
              <a:t>Two-component Jet</a:t>
            </a:r>
          </a:p>
        </p:txBody>
      </p:sp>
      <p:sp>
        <p:nvSpPr>
          <p:cNvPr id="22535" name="矩形 6">
            <a:extLst>
              <a:ext uri="{FF2B5EF4-FFF2-40B4-BE49-F238E27FC236}">
                <a16:creationId xmlns:a16="http://schemas.microsoft.com/office/drawing/2014/main" id="{4E5DAE95-61B6-E524-674B-30A256E6C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3742" y="9167813"/>
            <a:ext cx="2111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zh-CN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Wang</a:t>
            </a:r>
            <a:r>
              <a:rPr lang="zh-CN" altLang="en-US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et</a:t>
            </a:r>
            <a:r>
              <a:rPr lang="zh-CN" altLang="en-US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al.</a:t>
            </a:r>
            <a:r>
              <a:rPr lang="zh-CN" altLang="en-US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2014</a:t>
            </a:r>
            <a:endParaRPr lang="zh-CN" altLang="en-US" sz="2000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pic>
        <p:nvPicPr>
          <p:cNvPr id="2" name="Picture 1" descr="droppedImage.png">
            <a:extLst>
              <a:ext uri="{FF2B5EF4-FFF2-40B4-BE49-F238E27FC236}">
                <a16:creationId xmlns:a16="http://schemas.microsoft.com/office/drawing/2014/main" id="{BF2CBED2-BAC9-4D15-6344-4AA9D3D50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31" y="2931116"/>
            <a:ext cx="3150520" cy="171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roppedImage.png">
            <a:extLst>
              <a:ext uri="{FF2B5EF4-FFF2-40B4-BE49-F238E27FC236}">
                <a16:creationId xmlns:a16="http://schemas.microsoft.com/office/drawing/2014/main" id="{4F55B475-B561-3306-B3BC-DBCEF793F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80" y="4784120"/>
            <a:ext cx="3155572" cy="152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CCC70-AA4C-363B-7091-1B14FA39B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688" y="6828695"/>
            <a:ext cx="9603423" cy="2079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CFC1D-5454-230A-1374-004EE2984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182" y="1904409"/>
            <a:ext cx="4847777" cy="4015330"/>
          </a:xfrm>
          <a:prstGeom prst="rect">
            <a:avLst/>
          </a:prstGeom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37E08EE0-B846-4916-1DF2-3F9740F8E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895" y="2337356"/>
            <a:ext cx="56752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marL="457200" indent="-457200" algn="ctr" eaLnBrk="1"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Re-brightening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Radio light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curve</a:t>
            </a:r>
            <a:endParaRPr lang="zh-CN" altLang="en-US" sz="2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3E30626D-02C2-4892-8AD1-8AC10AF06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072" y="5919739"/>
            <a:ext cx="29447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Two-component</a:t>
            </a:r>
            <a:r>
              <a:rPr lang="zh-CN" altLang="en-US" sz="2000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jet</a:t>
            </a:r>
            <a:r>
              <a:rPr lang="zh-CN" altLang="en-US" sz="2000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</a:rPr>
              <a:t>model</a:t>
            </a:r>
            <a:endParaRPr lang="zh-CN" altLang="en-US" sz="20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67F6110A-8BC5-A018-44B1-18E6DD31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895" y="1831281"/>
            <a:ext cx="6096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marL="457200" indent="-457200" eaLnBrk="1"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200s</a:t>
            </a:r>
            <a:r>
              <a:rPr lang="zh-CN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and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2.7day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QPOs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X-ray</a:t>
            </a:r>
            <a:r>
              <a:rPr lang="zh-CN" altLang="en-US" sz="2800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data</a:t>
            </a:r>
            <a:endParaRPr lang="zh-CN" altLang="en-US" sz="28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B80C055-2995-6D8F-59D0-18EE19363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61" y="2931116"/>
            <a:ext cx="213518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8F2A7EB9-8FAA-07F9-A962-F3A7E4199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683" y="6235105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zh-CN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Reis</a:t>
            </a:r>
            <a:r>
              <a:rPr lang="zh-CN" altLang="en-US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et</a:t>
            </a:r>
            <a:r>
              <a:rPr lang="zh-CN" altLang="en-US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al.</a:t>
            </a:r>
            <a:r>
              <a:rPr lang="zh-CN" altLang="en-US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2012</a:t>
            </a:r>
            <a:endParaRPr lang="zh-CN" altLang="en-US" sz="1800" dirty="0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FF98469F-1339-59B7-72CA-2DA547DEF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13004800" cy="1446213"/>
          </a:xfrm>
        </p:spPr>
        <p:txBody>
          <a:bodyPr tIns="50066"/>
          <a:lstStyle/>
          <a:p>
            <a:pPr eaLnBrk="1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</a:pPr>
            <a:r>
              <a:rPr lang="en-US" altLang="en-US" sz="5400" b="1" dirty="0" err="1">
                <a:solidFill>
                  <a:srgbClr val="0432FF"/>
                </a:solidFill>
                <a:latin typeface="Chalkboard" panose="03050602040202020205" pitchFamily="66" charset="77"/>
              </a:rPr>
              <a:t>Sw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J2058+05: </a:t>
            </a:r>
            <a:r>
              <a:rPr lang="en-US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2nd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on-</a:t>
            </a:r>
            <a:r>
              <a:rPr lang="en-US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axis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jetted TDE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00A08523-55FB-0A85-BE11-F9DC8AE6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323253"/>
            <a:ext cx="6466258" cy="675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CA79F12E-BFFE-3063-1340-B36D7669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9144000"/>
            <a:ext cx="397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6109" tIns="78536" rIns="116109" bIns="5805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en-US" sz="2000" dirty="0" err="1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Cenko</a:t>
            </a:r>
            <a:r>
              <a:rPr lang="en-US" altLang="en-US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et al. 2011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39F15827-D3D0-DF83-2CA7-ED77D620E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708150"/>
            <a:ext cx="46990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6109" tIns="78536" rIns="116109" bIns="58055"/>
          <a:lstStyle>
            <a:lvl1pPr marL="457200" indent="-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just" eaLnBrk="1">
              <a:buFont typeface="Wingdings" pitchFamily="2" charset="2"/>
              <a:buChar char="n"/>
            </a:pPr>
            <a:r>
              <a:rPr lang="en-US" altLang="en-US" sz="2800"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No prior X-ray emission</a:t>
            </a:r>
          </a:p>
          <a:p>
            <a:pPr algn="just" eaLnBrk="1">
              <a:buFont typeface="Wingdings" pitchFamily="2" charset="2"/>
              <a:buChar char="n"/>
            </a:pPr>
            <a:r>
              <a:rPr lang="en-US" altLang="en-US" sz="2800"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Duration&gt;months</a:t>
            </a:r>
          </a:p>
          <a:p>
            <a:pPr algn="just" eaLnBrk="1">
              <a:buFont typeface="Wingdings" pitchFamily="2" charset="2"/>
              <a:buChar char="n"/>
            </a:pPr>
            <a:r>
              <a:rPr lang="en-US" altLang="en-US" sz="2800"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Variability time scale</a:t>
            </a:r>
          </a:p>
          <a:p>
            <a:pPr algn="just" eaLnBrk="1">
              <a:buFont typeface="Wingdings" pitchFamily="2" charset="2"/>
              <a:buChar char="n"/>
            </a:pPr>
            <a:endParaRPr lang="en-US" altLang="en-US" sz="2800"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  <a:p>
            <a:pPr algn="just" eaLnBrk="1">
              <a:buFont typeface="Wingdings" pitchFamily="2" charset="2"/>
              <a:buChar char="n"/>
            </a:pPr>
            <a:endParaRPr lang="en-US" altLang="en-US" sz="2800"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  <a:p>
            <a:pPr algn="just" eaLnBrk="1">
              <a:buFont typeface="Wingdings" pitchFamily="2" charset="2"/>
              <a:buChar char="n"/>
            </a:pPr>
            <a:r>
              <a:rPr lang="en-US" altLang="en-US" sz="2800"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Super-Eddington X-ray luminosity</a:t>
            </a:r>
          </a:p>
          <a:p>
            <a:pPr algn="just" eaLnBrk="1">
              <a:buFont typeface="Wingdings" pitchFamily="2" charset="2"/>
              <a:buChar char="n"/>
            </a:pPr>
            <a:endParaRPr lang="en-US" altLang="en-US" sz="2800"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  <a:p>
            <a:pPr algn="just" eaLnBrk="1">
              <a:buFont typeface="Wingdings" pitchFamily="2" charset="2"/>
              <a:buChar char="n"/>
            </a:pPr>
            <a:endParaRPr lang="en-US" altLang="en-US" sz="2800"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  <a:p>
            <a:pPr algn="just" eaLnBrk="1">
              <a:buFont typeface="Wingdings" pitchFamily="2" charset="2"/>
              <a:buChar char="n"/>
            </a:pPr>
            <a:r>
              <a:rPr lang="en-US" altLang="en-US" sz="2800"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Luminous radio counterpart</a:t>
            </a:r>
          </a:p>
        </p:txBody>
      </p:sp>
      <p:pic>
        <p:nvPicPr>
          <p:cNvPr id="23557" name="Picture 3">
            <a:extLst>
              <a:ext uri="{FF2B5EF4-FFF2-40B4-BE49-F238E27FC236}">
                <a16:creationId xmlns:a16="http://schemas.microsoft.com/office/drawing/2014/main" id="{35CF877D-F932-6AD0-F292-EA3C71C0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65" y="1793847"/>
            <a:ext cx="1987103" cy="49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8" name="组 8">
            <a:extLst>
              <a:ext uri="{FF2B5EF4-FFF2-40B4-BE49-F238E27FC236}">
                <a16:creationId xmlns:a16="http://schemas.microsoft.com/office/drawing/2014/main" id="{3DE2E7CB-B058-B5FF-CE77-EAA8C3BD32FE}"/>
              </a:ext>
            </a:extLst>
          </p:cNvPr>
          <p:cNvGrpSpPr>
            <a:grpSpLocks/>
          </p:cNvGrpSpPr>
          <p:nvPr/>
        </p:nvGrpSpPr>
        <p:grpSpPr bwMode="auto">
          <a:xfrm>
            <a:off x="8158163" y="3221038"/>
            <a:ext cx="2335212" cy="454025"/>
            <a:chOff x="1521665" y="5485120"/>
            <a:chExt cx="2334720" cy="454704"/>
          </a:xfrm>
        </p:grpSpPr>
        <p:pic>
          <p:nvPicPr>
            <p:cNvPr id="23562" name="Picture 9">
              <a:extLst>
                <a:ext uri="{FF2B5EF4-FFF2-40B4-BE49-F238E27FC236}">
                  <a16:creationId xmlns:a16="http://schemas.microsoft.com/office/drawing/2014/main" id="{6718F158-4991-281C-E541-C68B7E396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665" y="5485120"/>
              <a:ext cx="1671285" cy="45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0">
              <a:extLst>
                <a:ext uri="{FF2B5EF4-FFF2-40B4-BE49-F238E27FC236}">
                  <a16:creationId xmlns:a16="http://schemas.microsoft.com/office/drawing/2014/main" id="{839E63C3-6499-4635-1214-8009A8D89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041" y="5518507"/>
              <a:ext cx="798344" cy="379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9" name="Picture 6">
            <a:extLst>
              <a:ext uri="{FF2B5EF4-FFF2-40B4-BE49-F238E27FC236}">
                <a16:creationId xmlns:a16="http://schemas.microsoft.com/office/drawing/2014/main" id="{285A1807-8E4C-F4F7-23D9-7456039A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516438"/>
            <a:ext cx="35147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图片 1">
            <a:extLst>
              <a:ext uri="{FF2B5EF4-FFF2-40B4-BE49-F238E27FC236}">
                <a16:creationId xmlns:a16="http://schemas.microsoft.com/office/drawing/2014/main" id="{6481BB5E-C751-9DBB-50EF-83938181A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6036985"/>
            <a:ext cx="4699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">
            <a:extLst>
              <a:ext uri="{FF2B5EF4-FFF2-40B4-BE49-F238E27FC236}">
                <a16:creationId xmlns:a16="http://schemas.microsoft.com/office/drawing/2014/main" id="{81F64429-E89B-55F7-7061-90F9F424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5596880"/>
            <a:ext cx="44799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6109" tIns="78536" rIns="116109" bIns="5805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en-US" sz="24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BH</a:t>
            </a:r>
            <a:r>
              <a:rPr lang="zh-CN" altLang="en-US" sz="24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</a:t>
            </a:r>
            <a:r>
              <a:rPr lang="en-US" altLang="zh-CN" sz="24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spin</a:t>
            </a:r>
            <a:r>
              <a:rPr lang="zh-CN" altLang="en-US" sz="24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</a:t>
            </a:r>
            <a:r>
              <a:rPr lang="en-US" altLang="zh-CN" sz="24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~0.99:</a:t>
            </a:r>
            <a:endParaRPr lang="en-US" altLang="en-US" sz="2000" dirty="0">
              <a:solidFill>
                <a:srgbClr val="3366FF"/>
              </a:solidFill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828E1-182D-44B9-34D9-2E5F1A721059}"/>
              </a:ext>
            </a:extLst>
          </p:cNvPr>
          <p:cNvSpPr txBox="1"/>
          <p:nvPr/>
        </p:nvSpPr>
        <p:spPr bwMode="auto">
          <a:xfrm>
            <a:off x="10612121" y="9285258"/>
            <a:ext cx="2392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/>
            <a:r>
              <a:rPr lang="en-US" altLang="en-US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Lei</a:t>
            </a:r>
            <a:r>
              <a:rPr lang="zh-CN" altLang="en-US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&amp;</a:t>
            </a:r>
            <a:r>
              <a:rPr lang="zh-CN" altLang="en-US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Zhang</a:t>
            </a:r>
            <a:r>
              <a:rPr lang="en-US" altLang="en-US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">
            <a:extLst>
              <a:ext uri="{FF2B5EF4-FFF2-40B4-BE49-F238E27FC236}">
                <a16:creationId xmlns:a16="http://schemas.microsoft.com/office/drawing/2014/main" id="{C4CFBF94-E5E1-E91C-4364-247B5D241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65400"/>
            <a:ext cx="626586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图片 3" descr="Snip20150821_4.png">
            <a:extLst>
              <a:ext uri="{FF2B5EF4-FFF2-40B4-BE49-F238E27FC236}">
                <a16:creationId xmlns:a16="http://schemas.microsoft.com/office/drawing/2014/main" id="{4B1C0C8C-5845-8B1E-151E-F609FD0B8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2636838"/>
            <a:ext cx="62642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1">
            <a:extLst>
              <a:ext uri="{FF2B5EF4-FFF2-40B4-BE49-F238E27FC236}">
                <a16:creationId xmlns:a16="http://schemas.microsoft.com/office/drawing/2014/main" id="{07E43D48-7837-E3C3-22DF-C1F2FAC57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13004800" cy="1655762"/>
          </a:xfrm>
        </p:spPr>
        <p:txBody>
          <a:bodyPr tIns="50066"/>
          <a:lstStyle/>
          <a:p>
            <a:pPr eaLnBrk="1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</a:pPr>
            <a:r>
              <a:rPr lang="en-US" altLang="en-US" sz="5400" b="1" dirty="0" err="1">
                <a:solidFill>
                  <a:srgbClr val="0432FF"/>
                </a:solidFill>
                <a:latin typeface="Chalkboard" panose="03050602040202020205" pitchFamily="66" charset="77"/>
              </a:rPr>
              <a:t>Sw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J</a:t>
            </a:r>
            <a:r>
              <a:rPr lang="en-US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1112.2-8238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: </a:t>
            </a:r>
            <a:r>
              <a:rPr lang="en-US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3rd</a:t>
            </a:r>
            <a:r>
              <a:rPr lang="zh-CN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on-</a:t>
            </a:r>
            <a:r>
              <a:rPr lang="en-US" altLang="zh-CN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axis</a:t>
            </a:r>
            <a:r>
              <a:rPr lang="en-US" altLang="en-US" sz="5400" b="1" dirty="0">
                <a:solidFill>
                  <a:srgbClr val="0432FF"/>
                </a:solidFill>
                <a:latin typeface="Chalkboard" panose="03050602040202020205" pitchFamily="66" charset="77"/>
              </a:rPr>
              <a:t> jetted TDE</a:t>
            </a:r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5E006517-46A1-6C3B-E0D9-B1B442F9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0792" y="9124950"/>
            <a:ext cx="280890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6109" tIns="78536" rIns="116109" bIns="5805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en-US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Brown et al. 201</a:t>
            </a:r>
            <a:r>
              <a:rPr lang="en-US" altLang="zh-CN" sz="20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Droid Sans Fallback"/>
              </a:rPr>
              <a:t>5</a:t>
            </a:r>
            <a:endParaRPr lang="en-US" altLang="en-US" sz="2000">
              <a:solidFill>
                <a:srgbClr val="3366FF"/>
              </a:solidFill>
              <a:latin typeface="Arial" panose="020B0604020202020204" pitchFamily="34" charset="0"/>
              <a:ea typeface="宋体" panose="02010600030101010101" pitchFamily="2" charset="-122"/>
              <a:cs typeface="Droid Sans Fallback"/>
            </a:endParaRPr>
          </a:p>
        </p:txBody>
      </p:sp>
      <p:pic>
        <p:nvPicPr>
          <p:cNvPr id="25605" name="图片 4">
            <a:extLst>
              <a:ext uri="{FF2B5EF4-FFF2-40B4-BE49-F238E27FC236}">
                <a16:creationId xmlns:a16="http://schemas.microsoft.com/office/drawing/2014/main" id="{A45DC4C3-91E1-1F8B-164D-8F9A6092C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068513"/>
            <a:ext cx="16668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1204392"/>
            <a:ext cx="9171550" cy="792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文本框 4"/>
          <p:cNvSpPr txBox="1">
            <a:spLocks noChangeArrowheads="1"/>
          </p:cNvSpPr>
          <p:nvPr/>
        </p:nvSpPr>
        <p:spPr bwMode="auto">
          <a:xfrm>
            <a:off x="10670422" y="9168395"/>
            <a:ext cx="1708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2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1pPr>
            <a:lvl2pPr marL="742950" indent="-28575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en-US" altLang="zh-CN" sz="2000" dirty="0" err="1">
                <a:solidFill>
                  <a:srgbClr val="3366FF"/>
                </a:solidFill>
              </a:rPr>
              <a:t>Komossa</a:t>
            </a:r>
            <a:r>
              <a:rPr lang="en-US" altLang="zh-CN" sz="2000" dirty="0">
                <a:solidFill>
                  <a:srgbClr val="3366FF"/>
                </a:solidFill>
              </a:rPr>
              <a:t> 2015</a:t>
            </a:r>
            <a:endParaRPr lang="zh-CN" altLang="en-US" sz="2000" dirty="0">
              <a:solidFill>
                <a:srgbClr val="3366FF"/>
              </a:solidFill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1317824" y="4470916"/>
            <a:ext cx="11377265" cy="549900"/>
          </a:xfrm>
          <a:prstGeom prst="rect">
            <a:avLst/>
          </a:prstGeom>
          <a:solidFill>
            <a:srgbClr val="FF0000">
              <a:alpha val="10000"/>
            </a:srgb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wrap="square" lIns="50800" tIns="50800" rIns="50800" bIns="50800" anchor="ctr">
            <a:spAutoFit/>
          </a:bodyPr>
          <a:lstStyle/>
          <a:p>
            <a:pPr>
              <a:defRPr/>
            </a:pPr>
            <a:endParaRPr lang="zh-CN" altLang="en-US" sz="1801"/>
          </a:p>
        </p:txBody>
      </p:sp>
      <p:sp>
        <p:nvSpPr>
          <p:cNvPr id="6149" name="文本框 5"/>
          <p:cNvSpPr txBox="1">
            <a:spLocks noChangeArrowheads="1"/>
          </p:cNvSpPr>
          <p:nvPr/>
        </p:nvSpPr>
        <p:spPr bwMode="auto">
          <a:xfrm>
            <a:off x="10606857" y="4497596"/>
            <a:ext cx="2055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2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1pPr>
            <a:lvl2pPr marL="742950" indent="-28575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58420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en-US" altLang="zh-CN" sz="2800" dirty="0">
                <a:solidFill>
                  <a:srgbClr val="FF0000"/>
                </a:solidFill>
              </a:rPr>
              <a:t>TDE with jet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7745" y="9045221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An evolving list of events which have at one point been </a:t>
            </a:r>
            <a:r>
              <a:rPr lang="en-US" altLang="zh-CN" sz="2000" dirty="0" err="1"/>
              <a:t>iden</a:t>
            </a:r>
            <a:r>
              <a:rPr lang="en-US" altLang="zh-CN" sz="2000" dirty="0"/>
              <a:t>- </a:t>
            </a:r>
            <a:r>
              <a:rPr lang="en-US" altLang="zh-CN" sz="2000" dirty="0" err="1"/>
              <a:t>tified</a:t>
            </a:r>
            <a:r>
              <a:rPr lang="en-US" altLang="zh-CN" sz="2000" dirty="0"/>
              <a:t> as TDEs can be found at The Open TDE Catalog (</a:t>
            </a:r>
            <a:r>
              <a:rPr lang="en-US" altLang="zh-CN" sz="2000" dirty="0">
                <a:solidFill>
                  <a:srgbClr val="0432FF"/>
                </a:solidFill>
              </a:rPr>
              <a:t>https: //</a:t>
            </a:r>
            <a:r>
              <a:rPr lang="en-US" altLang="zh-CN" sz="2000" dirty="0" err="1">
                <a:solidFill>
                  <a:srgbClr val="0432FF"/>
                </a:solidFill>
              </a:rPr>
              <a:t>tde.space</a:t>
            </a:r>
            <a:r>
              <a:rPr lang="en-US" altLang="zh-CN" sz="2000" dirty="0">
                <a:solidFill>
                  <a:srgbClr val="0432FF"/>
                </a:solidFill>
              </a:rPr>
              <a:t>/</a:t>
            </a:r>
            <a:r>
              <a:rPr lang="en-US" altLang="zh-CN" sz="2000" dirty="0"/>
              <a:t>).</a:t>
            </a:r>
            <a:endParaRPr lang="zh-CN" altLang="en-US" sz="2000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270001" y="52388"/>
            <a:ext cx="10464801" cy="950912"/>
          </a:xfrm>
        </p:spPr>
        <p:txBody>
          <a:bodyPr>
            <a:noAutofit/>
          </a:bodyPr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TDE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Candidates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4874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>
          <a:xfrm>
            <a:off x="453728" y="130110"/>
            <a:ext cx="12335049" cy="1584547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IGR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J12580+0134: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1st off-axis jetted TDE</a:t>
            </a:r>
            <a:endParaRPr lang="zh-CN" altLang="en-US" sz="4400" b="1" dirty="0">
              <a:solidFill>
                <a:srgbClr val="0432FF"/>
              </a:solidFill>
              <a:latin typeface="Chalkboard" panose="03050602040202020205" pitchFamily="66" charset="77"/>
              <a:ea typeface="Microsoft YaHei" panose="020B0503020204020204" pitchFamily="34" charset="-122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7372626" y="6525134"/>
            <a:ext cx="4896172" cy="26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109" tIns="78537" rIns="116109" bIns="58055">
            <a:spAutoFit/>
          </a:bodyPr>
          <a:lstStyle>
            <a:lvl1pPr marL="457200" indent="-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just"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From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nearby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galaxy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NGC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4845: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D=17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 err="1">
                <a:latin typeface="Arial" charset="0"/>
                <a:ea typeface="宋体" charset="-122"/>
                <a:cs typeface="Droid Sans Fallback" charset="0"/>
              </a:rPr>
              <a:t>Mpc</a:t>
            </a: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No prior X-ray activity (from 2003-2010)</a:t>
            </a:r>
          </a:p>
          <a:p>
            <a:pPr algn="just"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Duration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~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years</a:t>
            </a: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algn="just"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Variability time scale</a:t>
            </a:r>
          </a:p>
          <a:p>
            <a:pPr algn="just" eaLnBrk="1">
              <a:buFont typeface="Wingdings" charset="2"/>
              <a:buChar char="n"/>
            </a:pP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algn="just" eaLnBrk="1">
              <a:buFont typeface="Wingdings" charset="2"/>
              <a:buChar char="n"/>
            </a:pP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algn="just"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Sub-Eddington luminosity</a:t>
            </a:r>
          </a:p>
          <a:p>
            <a:pPr algn="just" eaLnBrk="1">
              <a:buFont typeface="Wingdings" charset="2"/>
              <a:buChar char="n"/>
            </a:pP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algn="just" eaLnBrk="1">
              <a:buFont typeface="Wingdings" charset="2"/>
              <a:buChar char="n"/>
            </a:pP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  <a:p>
            <a:pPr algn="just" eaLnBrk="1">
              <a:buFont typeface="Wingdings" charset="2"/>
              <a:buChar char="n"/>
            </a:pPr>
            <a:r>
              <a:rPr lang="en-US" altLang="en-US" sz="1600" dirty="0">
                <a:latin typeface="Arial" charset="0"/>
                <a:ea typeface="宋体" charset="-122"/>
                <a:cs typeface="Droid Sans Fallback" charset="0"/>
              </a:rPr>
              <a:t>Luminous radio counterpart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(Irwin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et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al.</a:t>
            </a:r>
            <a:r>
              <a:rPr lang="zh-CN" altLang="en-US" sz="1600" dirty="0"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latin typeface="Arial" charset="0"/>
                <a:ea typeface="宋体" charset="-122"/>
                <a:cs typeface="Droid Sans Fallback" charset="0"/>
              </a:rPr>
              <a:t>2015)</a:t>
            </a:r>
            <a:endParaRPr lang="en-US" altLang="en-US" sz="1600" dirty="0">
              <a:latin typeface="Arial" charset="0"/>
              <a:ea typeface="宋体" charset="-122"/>
              <a:cs typeface="Droid Sans Fallback" charset="0"/>
            </a:endParaRPr>
          </a:p>
        </p:txBody>
      </p:sp>
      <p:pic>
        <p:nvPicPr>
          <p:cNvPr id="3174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73" y="7722393"/>
            <a:ext cx="1463105" cy="25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53" y="8432738"/>
            <a:ext cx="1910221" cy="26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3" y="2197374"/>
            <a:ext cx="5054601" cy="3399506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文本框 4"/>
          <p:cNvSpPr txBox="1">
            <a:spLocks noChangeArrowheads="1"/>
          </p:cNvSpPr>
          <p:nvPr/>
        </p:nvSpPr>
        <p:spPr bwMode="auto">
          <a:xfrm>
            <a:off x="743843" y="4693875"/>
            <a:ext cx="547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1600" dirty="0">
                <a:solidFill>
                  <a:schemeClr val="tx1"/>
                </a:solidFill>
              </a:rPr>
              <a:t>Optical image of NGC 4845 from </a:t>
            </a:r>
            <a:r>
              <a:rPr kumimoji="1" lang="en-US" altLang="zh-CN" sz="1600" dirty="0" err="1">
                <a:solidFill>
                  <a:schemeClr val="tx1"/>
                </a:solidFill>
              </a:rPr>
              <a:t>STSci</a:t>
            </a:r>
            <a:r>
              <a:rPr kumimoji="1" lang="en-US" altLang="zh-CN" sz="1600" dirty="0">
                <a:solidFill>
                  <a:schemeClr val="tx1"/>
                </a:solidFill>
              </a:rPr>
              <a:t>-DSS, white solid contours show the XMM-Newton image of IGR J12580+0134</a:t>
            </a:r>
            <a:r>
              <a:rPr kumimoji="1" lang="zh-CN" altLang="en-US" sz="1600" dirty="0">
                <a:solidFill>
                  <a:schemeClr val="tx1"/>
                </a:solidFill>
              </a:rPr>
              <a:t> （</a:t>
            </a:r>
            <a:r>
              <a:rPr lang="en-US" altLang="en-US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en-US" sz="1600" dirty="0" err="1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Nikolajuk</a:t>
            </a:r>
            <a:r>
              <a:rPr lang="zh-CN" altLang="en-US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&amp;</a:t>
            </a:r>
            <a:r>
              <a:rPr lang="zh-CN" altLang="en-US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Walter</a:t>
            </a:r>
            <a:r>
              <a:rPr lang="en-US" altLang="en-US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201</a:t>
            </a:r>
            <a:r>
              <a:rPr lang="en-US" altLang="zh-CN" sz="16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3 </a:t>
            </a:r>
            <a:r>
              <a:rPr kumimoji="1" lang="zh-CN" altLang="en-US" sz="1600" dirty="0">
                <a:solidFill>
                  <a:schemeClr val="tx1"/>
                </a:solidFill>
              </a:rPr>
              <a:t>）</a:t>
            </a: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8" y="5696092"/>
            <a:ext cx="5057966" cy="3770978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4"/>
          <p:cNvSpPr txBox="1">
            <a:spLocks noChangeArrowheads="1"/>
          </p:cNvSpPr>
          <p:nvPr/>
        </p:nvSpPr>
        <p:spPr bwMode="auto">
          <a:xfrm>
            <a:off x="4054128" y="5889660"/>
            <a:ext cx="1743535" cy="78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109" tIns="78537" rIns="116109" bIns="58055">
            <a:spAutoFit/>
          </a:bodyPr>
          <a:lstStyle/>
          <a:p>
            <a:pPr algn="just" eaLnBrk="1"/>
            <a:r>
              <a:rPr kumimoji="1" lang="en-US" altLang="zh-CN" sz="1399" dirty="0" err="1">
                <a:ea typeface="宋体" charset="-122"/>
              </a:rPr>
              <a:t>Sw</a:t>
            </a:r>
            <a:r>
              <a:rPr kumimoji="1" lang="zh-CN" altLang="en-US" sz="1399" dirty="0">
                <a:ea typeface="宋体" charset="-122"/>
              </a:rPr>
              <a:t> </a:t>
            </a:r>
            <a:r>
              <a:rPr kumimoji="1" lang="en-US" altLang="zh-CN" sz="1399" dirty="0">
                <a:ea typeface="宋体" charset="-122"/>
              </a:rPr>
              <a:t>J1644+57</a:t>
            </a:r>
            <a:r>
              <a:rPr kumimoji="1" lang="zh-CN" altLang="en-US" sz="1399" dirty="0">
                <a:ea typeface="宋体" charset="-122"/>
              </a:rPr>
              <a:t> </a:t>
            </a:r>
            <a:r>
              <a:rPr kumimoji="1" lang="en-US" altLang="zh-CN" sz="1399" dirty="0">
                <a:ea typeface="宋体" charset="-122"/>
              </a:rPr>
              <a:t>(/300)</a:t>
            </a:r>
            <a:r>
              <a:rPr kumimoji="1" lang="zh-CN" altLang="en-US" sz="1399" dirty="0">
                <a:solidFill>
                  <a:srgbClr val="0000FF"/>
                </a:solidFill>
                <a:ea typeface="宋体" charset="-122"/>
              </a:rPr>
              <a:t> </a:t>
            </a:r>
            <a:endParaRPr kumimoji="1" lang="en-US" altLang="zh-CN" sz="1399" dirty="0">
              <a:solidFill>
                <a:srgbClr val="0000FF"/>
              </a:solidFill>
              <a:ea typeface="宋体" charset="-122"/>
            </a:endParaRPr>
          </a:p>
          <a:p>
            <a:pPr algn="just" eaLnBrk="1"/>
            <a:r>
              <a:rPr kumimoji="1" lang="en-US" altLang="zh-CN" sz="1399" dirty="0">
                <a:solidFill>
                  <a:srgbClr val="00B0F0"/>
                </a:solidFill>
                <a:ea typeface="宋体" charset="-122"/>
              </a:rPr>
              <a:t>NGC</a:t>
            </a:r>
            <a:r>
              <a:rPr kumimoji="1" lang="zh-CN" altLang="en-US" sz="1399" dirty="0">
                <a:solidFill>
                  <a:srgbClr val="00B0F0"/>
                </a:solidFill>
                <a:ea typeface="宋体" charset="-122"/>
              </a:rPr>
              <a:t> </a:t>
            </a:r>
            <a:r>
              <a:rPr kumimoji="1" lang="en-US" altLang="zh-CN" sz="1399" dirty="0">
                <a:solidFill>
                  <a:srgbClr val="00B0F0"/>
                </a:solidFill>
                <a:ea typeface="宋体" charset="-122"/>
              </a:rPr>
              <a:t>5905</a:t>
            </a:r>
          </a:p>
          <a:p>
            <a:pPr algn="just" eaLnBrk="1"/>
            <a:r>
              <a:rPr kumimoji="1" lang="en-CN" altLang="zh-CN" sz="1399" dirty="0">
                <a:solidFill>
                  <a:srgbClr val="FF0000"/>
                </a:solidFill>
                <a:ea typeface="宋体" charset="-122"/>
              </a:rPr>
              <a:t>NGC</a:t>
            </a:r>
            <a:r>
              <a:rPr kumimoji="1" lang="zh-CN" altLang="en-US" sz="1399" dirty="0">
                <a:solidFill>
                  <a:srgbClr val="FF0000"/>
                </a:solidFill>
                <a:ea typeface="宋体" charset="-122"/>
              </a:rPr>
              <a:t> </a:t>
            </a:r>
            <a:r>
              <a:rPr kumimoji="1" lang="en-US" altLang="zh-CN" sz="1399" dirty="0">
                <a:solidFill>
                  <a:srgbClr val="FF0000"/>
                </a:solidFill>
                <a:ea typeface="宋体" charset="-122"/>
              </a:rPr>
              <a:t>4845</a:t>
            </a:r>
            <a:endParaRPr kumimoji="1" lang="zh-CN" altLang="en-US" sz="1399" dirty="0">
              <a:solidFill>
                <a:srgbClr val="FF0000"/>
              </a:solidFill>
              <a:ea typeface="宋体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90497" y="2226345"/>
            <a:ext cx="2712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NGC</a:t>
            </a:r>
            <a:r>
              <a:rPr lang="zh-CN" altLang="en-US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4845:</a:t>
            </a:r>
            <a:r>
              <a:rPr lang="zh-CN" altLang="en-US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D=17</a:t>
            </a:r>
            <a:r>
              <a:rPr lang="zh-CN" altLang="en-US" sz="2000" dirty="0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Arial" charset="0"/>
                <a:ea typeface="宋体" charset="-122"/>
                <a:cs typeface="Droid Sans Fallback" charset="0"/>
              </a:rPr>
              <a:t>Mpc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3F931B91-0116-DD4E-BC97-49A12233A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25" y="2115598"/>
            <a:ext cx="3437865" cy="425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FDB9EC-7C06-834F-BCB5-70AC2FAA3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80000">
            <a:off x="11620228" y="1942910"/>
            <a:ext cx="700250" cy="566869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1BBC01D7-46CD-4242-B777-7FEFA3188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407" y="9044273"/>
            <a:ext cx="2415494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5133" tIns="111696" rIns="165133" bIns="8256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Lei</a:t>
            </a:r>
            <a:r>
              <a:rPr lang="zh-CN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et</a:t>
            </a:r>
            <a:r>
              <a:rPr lang="zh-CN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al.</a:t>
            </a:r>
            <a:r>
              <a:rPr lang="en-US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201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6</a:t>
            </a:r>
            <a:endParaRPr lang="en-US" altLang="en-US" sz="2000" dirty="0">
              <a:solidFill>
                <a:srgbClr val="3366FF"/>
              </a:solidFill>
              <a:latin typeface="Arial" charset="0"/>
              <a:ea typeface="宋体" charset="-122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>
            <a:extLst>
              <a:ext uri="{FF2B5EF4-FFF2-40B4-BE49-F238E27FC236}">
                <a16:creationId xmlns:a16="http://schemas.microsoft.com/office/drawing/2014/main" id="{BA552431-0608-E9C4-2984-00042875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656060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Radio Emission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from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Jet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pic>
        <p:nvPicPr>
          <p:cNvPr id="31746" name="图片 2">
            <a:extLst>
              <a:ext uri="{FF2B5EF4-FFF2-40B4-BE49-F238E27FC236}">
                <a16:creationId xmlns:a16="http://schemas.microsoft.com/office/drawing/2014/main" id="{2EA73739-155A-3C97-0E4E-D27761D5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373313"/>
            <a:ext cx="60356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3">
            <a:extLst>
              <a:ext uri="{FF2B5EF4-FFF2-40B4-BE49-F238E27FC236}">
                <a16:creationId xmlns:a16="http://schemas.microsoft.com/office/drawing/2014/main" id="{54B979E4-C25F-6FC8-2FD8-CAC5E1D2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2355850"/>
            <a:ext cx="58261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4">
            <a:extLst>
              <a:ext uri="{FF2B5EF4-FFF2-40B4-BE49-F238E27FC236}">
                <a16:creationId xmlns:a16="http://schemas.microsoft.com/office/drawing/2014/main" id="{D9F8A453-0AEF-8724-FF0B-C87D47D4F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6893024"/>
            <a:ext cx="101219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19484A44-2AC1-216D-4D8E-99109DEA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407" y="9044273"/>
            <a:ext cx="2415494" cy="4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5133" tIns="111696" rIns="165133" bIns="8256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Lei</a:t>
            </a:r>
            <a:r>
              <a:rPr lang="zh-CN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et</a:t>
            </a:r>
            <a:r>
              <a:rPr lang="zh-CN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al.</a:t>
            </a:r>
            <a:r>
              <a:rPr lang="en-US" altLang="en-US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 201</a:t>
            </a:r>
            <a:r>
              <a:rPr lang="en-US" altLang="zh-CN" sz="2000" dirty="0">
                <a:solidFill>
                  <a:srgbClr val="3366FF"/>
                </a:solidFill>
                <a:latin typeface="Arial" charset="0"/>
                <a:ea typeface="宋体" charset="-122"/>
                <a:cs typeface="Droid Sans Fallback" charset="0"/>
              </a:rPr>
              <a:t>6</a:t>
            </a:r>
            <a:endParaRPr lang="en-US" altLang="en-US" sz="2000" dirty="0">
              <a:solidFill>
                <a:srgbClr val="3366FF"/>
              </a:solidFill>
              <a:latin typeface="Arial" charset="0"/>
              <a:ea typeface="宋体" charset="-122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060F5B-417F-349C-4151-C0E03E605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91" y="1650118"/>
            <a:ext cx="7422515" cy="6395034"/>
          </a:xfrm>
          <a:prstGeom prst="rect">
            <a:avLst/>
          </a:prstGeom>
        </p:spPr>
      </p:pic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584052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Unified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Model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for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TDEs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0F0721EC-F733-F6E8-9EA4-D87B3573F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7320" y="8077090"/>
            <a:ext cx="1670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</a:rPr>
              <a:t>Dai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2018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62E00-E6B6-FD51-AD50-3E89B47822B7}"/>
              </a:ext>
            </a:extLst>
          </p:cNvPr>
          <p:cNvSpPr txBox="1"/>
          <p:nvPr/>
        </p:nvSpPr>
        <p:spPr bwMode="auto">
          <a:xfrm>
            <a:off x="967665" y="8477200"/>
            <a:ext cx="11377264" cy="5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116109" tIns="78536" rIns="116109" bIns="58055" rtlCol="0">
            <a:spAutoFit/>
          </a:bodyPr>
          <a:lstStyle/>
          <a:p>
            <a:pPr algn="just"/>
            <a:r>
              <a:rPr lang="en-US" altLang="zh-CN" sz="2400" dirty="0"/>
              <a:t>Unified</a:t>
            </a:r>
            <a:r>
              <a:rPr lang="zh-CN" altLang="en-US" sz="2400" dirty="0"/>
              <a:t> </a:t>
            </a:r>
            <a:r>
              <a:rPr lang="en-US" altLang="zh-CN" sz="2400" dirty="0"/>
              <a:t>model:</a:t>
            </a:r>
            <a:r>
              <a:rPr lang="zh-CN" altLang="en-US" sz="2400" dirty="0"/>
              <a:t> </a:t>
            </a:r>
            <a:r>
              <a:rPr lang="en-US" altLang="zh-CN" sz="2400" dirty="0"/>
              <a:t>X-ray</a:t>
            </a:r>
            <a:r>
              <a:rPr lang="zh-CN" altLang="en-US" sz="2400" dirty="0"/>
              <a:t> </a:t>
            </a:r>
            <a:r>
              <a:rPr lang="en-US" altLang="zh-CN" sz="2400" dirty="0"/>
              <a:t>(disk),</a:t>
            </a:r>
            <a:r>
              <a:rPr lang="zh-CN" altLang="en-US" sz="2400" dirty="0"/>
              <a:t> </a:t>
            </a:r>
            <a:r>
              <a:rPr lang="en-US" altLang="zh-CN" sz="2400" dirty="0"/>
              <a:t>optical</a:t>
            </a:r>
            <a:r>
              <a:rPr lang="zh-CN" altLang="en-US" sz="2400" dirty="0"/>
              <a:t> </a:t>
            </a:r>
            <a:r>
              <a:rPr lang="en-US" altLang="zh-CN" sz="2400" dirty="0"/>
              <a:t>(wind),</a:t>
            </a:r>
            <a:r>
              <a:rPr lang="zh-CN" altLang="en-US" sz="2400" dirty="0"/>
              <a:t> </a:t>
            </a:r>
            <a:r>
              <a:rPr lang="en-US" altLang="zh-CN" sz="2400" dirty="0"/>
              <a:t>radio</a:t>
            </a:r>
            <a:r>
              <a:rPr lang="zh-CN" altLang="en-US" sz="2400" dirty="0"/>
              <a:t> </a:t>
            </a:r>
            <a:r>
              <a:rPr lang="en-US" altLang="zh-CN" sz="2400" dirty="0"/>
              <a:t>(radio,</a:t>
            </a:r>
            <a:r>
              <a:rPr lang="zh-CN" altLang="en-US" sz="2400" dirty="0"/>
              <a:t> </a:t>
            </a:r>
            <a:r>
              <a:rPr lang="en-US" altLang="zh-CN" sz="2400" dirty="0"/>
              <a:t>X-ray…)</a:t>
            </a:r>
            <a:r>
              <a:rPr lang="zh-CN" altLang="en-US" sz="2400" dirty="0"/>
              <a:t> </a:t>
            </a:r>
            <a:r>
              <a:rPr lang="en-US" altLang="zh-CN" sz="2400" dirty="0"/>
              <a:t>depends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view</a:t>
            </a:r>
            <a:r>
              <a:rPr lang="zh-CN" altLang="en-US" sz="2400" dirty="0"/>
              <a:t> </a:t>
            </a:r>
            <a:r>
              <a:rPr lang="en-US" altLang="zh-CN" sz="2400" dirty="0"/>
              <a:t>angle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276916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661546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Published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Radio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TDEs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0BA5D-32F5-3941-7338-049FD8A1A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40" y="2428528"/>
            <a:ext cx="12360120" cy="5904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67E17-AD26-141D-D16C-83C0C3D8AE79}"/>
              </a:ext>
            </a:extLst>
          </p:cNvPr>
          <p:cNvSpPr txBox="1"/>
          <p:nvPr/>
        </p:nvSpPr>
        <p:spPr bwMode="auto">
          <a:xfrm>
            <a:off x="332904" y="1852464"/>
            <a:ext cx="11714112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spcBef>
                <a:spcPts val="1800"/>
              </a:spcBef>
              <a:buSzPct val="90000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Origins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of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radio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emission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: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on-axis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 (4),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off-axis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 (2),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outflow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157605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4B479E50-376D-130D-C845-B3630DEC2769}"/>
              </a:ext>
            </a:extLst>
          </p:cNvPr>
          <p:cNvSpPr txBox="1">
            <a:spLocks/>
          </p:cNvSpPr>
          <p:nvPr/>
        </p:nvSpPr>
        <p:spPr bwMode="auto">
          <a:xfrm>
            <a:off x="0" y="1"/>
            <a:ext cx="13004800" cy="151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Explore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CNM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Density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Profile</a:t>
            </a:r>
            <a:endParaRPr lang="zh-CN" altLang="en-US" sz="6000" kern="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AA8EC-2086-4AEA-48FF-C05091F46997}"/>
              </a:ext>
            </a:extLst>
          </p:cNvPr>
          <p:cNvSpPr txBox="1"/>
          <p:nvPr/>
        </p:nvSpPr>
        <p:spPr bwMode="auto">
          <a:xfrm>
            <a:off x="578245" y="2446286"/>
            <a:ext cx="7175738" cy="272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Circumnuclear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medium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(CNM)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provides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key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diagnostics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of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accretion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history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of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SMBH</a:t>
            </a: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Synchrotron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Emissions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(radio)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from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Outflow-CNM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are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tools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explore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outflow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and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CNM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4E1FF-F193-B70D-C3F5-026A051B724B}"/>
                  </a:ext>
                </a:extLst>
              </p:cNvPr>
              <p:cNvSpPr txBox="1"/>
              <p:nvPr/>
            </p:nvSpPr>
            <p:spPr bwMode="auto">
              <a:xfrm>
                <a:off x="664473" y="5740896"/>
                <a:ext cx="5784063" cy="23358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Bondi-like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−3/2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Bondi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accretion,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e.g.,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Sw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J1644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 err="1">
                    <a:solidFill>
                      <a:srgbClr val="FF0000"/>
                    </a:solidFill>
                  </a:rPr>
                  <a:t>Sgr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A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*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-like</a:t>
                </a:r>
                <a:r>
                  <a:rPr lang="zh-CN" altLang="en-US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Bondi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accretion+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stellar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wind,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e.g.,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AT2019dsg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FF0000"/>
                    </a:solidFill>
                  </a:rPr>
                  <a:t>ZEBRA-like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super-Eddington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accretion,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e.g.,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ASASSN-14li</a:t>
                </a:r>
                <a:endParaRPr lang="en-CN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A4E1FF-F193-B70D-C3F5-026A051B7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473" y="5740896"/>
                <a:ext cx="5784063" cy="2335896"/>
              </a:xfrm>
              <a:prstGeom prst="rect">
                <a:avLst/>
              </a:prstGeom>
              <a:blipFill>
                <a:blip r:embed="rId3"/>
                <a:stretch>
                  <a:fillRect l="-1535" t="-1630" b="-54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0281AEB-0F8C-1858-9AAD-B4746844D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640" y="1318348"/>
            <a:ext cx="3454836" cy="3069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98B0D-DE86-EF12-29E9-C494EE74D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764" y="4632779"/>
            <a:ext cx="6133036" cy="4782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46F38D-1823-F80B-FC59-055F67CE2766}"/>
                  </a:ext>
                </a:extLst>
              </p:cNvPr>
              <p:cNvSpPr txBox="1"/>
              <p:nvPr/>
            </p:nvSpPr>
            <p:spPr bwMode="auto">
              <a:xfrm>
                <a:off x="1461840" y="1517009"/>
                <a:ext cx="5408548" cy="794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4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4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CNM</m:t>
                          </m:r>
                        </m:sub>
                      </m:sSub>
                      <m:r>
                        <a:rPr lang="en-US" altLang="zh-CN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46F38D-1823-F80B-FC59-055F67CE2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1840" y="1517009"/>
                <a:ext cx="5408548" cy="794833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4">
            <a:extLst>
              <a:ext uri="{FF2B5EF4-FFF2-40B4-BE49-F238E27FC236}">
                <a16:creationId xmlns:a16="http://schemas.microsoft.com/office/drawing/2014/main" id="{AB66BF0C-8093-FDD1-F204-95DF703A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9969" y="9415046"/>
            <a:ext cx="2385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</a:rPr>
              <a:t>Alexander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2020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39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636440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Types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of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Radio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TDEs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17724" y="1407804"/>
                <a:ext cx="12169352" cy="13087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FF0000"/>
                    </a:solidFill>
                  </a:rPr>
                  <a:t>Radio loud</a:t>
                </a:r>
                <a:r>
                  <a:rPr lang="zh-CN" altLang="en-US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TDEs: 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erg</m:t>
                    </m:r>
                    <m: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FF0000"/>
                    </a:solidFill>
                  </a:rPr>
                  <a:t>Radio quiet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TDEs: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erg</m:t>
                    </m:r>
                    <m: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24" y="1407804"/>
                <a:ext cx="12169352" cy="1308756"/>
              </a:xfrm>
              <a:prstGeom prst="rect">
                <a:avLst/>
              </a:prstGeom>
              <a:blipFill>
                <a:blip r:embed="rId3"/>
                <a:stretch>
                  <a:fillRect l="-938" b="-114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4C4A573-D764-2A2E-A443-FCD3808F2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93" y="2953752"/>
            <a:ext cx="7274862" cy="6243528"/>
          </a:xfrm>
          <a:prstGeom prst="rect">
            <a:avLst/>
          </a:prstGeom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44786F49-AC30-1DD2-2A7C-AEDE892E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0137" y="9197280"/>
            <a:ext cx="23855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</a:rPr>
              <a:t>Alexander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2020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62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F50ACE38-9F35-AF78-6D49-BCAA478E9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000" y="254000"/>
            <a:ext cx="10464800" cy="1309688"/>
          </a:xfrm>
        </p:spPr>
        <p:txBody>
          <a:bodyPr/>
          <a:lstStyle/>
          <a:p>
            <a:pPr eaLnBrk="1"/>
            <a:r>
              <a:rPr kumimoji="0" lang="en-US" altLang="zh-CN" dirty="0">
                <a:solidFill>
                  <a:srgbClr val="0432FF"/>
                </a:solidFill>
                <a:latin typeface="Chalkboard SE Regular" panose="03050602040202020205" pitchFamily="66" charset="77"/>
              </a:rPr>
              <a:t>Outline</a:t>
            </a:r>
            <a:endParaRPr kumimoji="0" lang="en-US" altLang="zh-CN" sz="1800" dirty="0">
              <a:solidFill>
                <a:srgbClr val="0432FF"/>
              </a:solidFill>
              <a:latin typeface="Chalkboard SE Regular" panose="03050602040202020205" pitchFamily="66" charset="77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8FACB685-EB57-41D4-EC12-4A3F6F0E9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7625" y="1852613"/>
            <a:ext cx="10868025" cy="6552579"/>
          </a:xfrm>
        </p:spPr>
        <p:txBody>
          <a:bodyPr/>
          <a:lstStyle/>
          <a:p>
            <a:pPr eaLnBrk="1">
              <a:buSzPct val="90000"/>
              <a:buFont typeface="Wingdings" pitchFamily="2" charset="2"/>
              <a:buChar char="l"/>
            </a:pPr>
            <a:r>
              <a:rPr kumimoji="0" lang="en-US" altLang="zh-CN" b="1" dirty="0">
                <a:latin typeface="Apple Symbols" panose="02000000000000000000" pitchFamily="2" charset="-79"/>
              </a:rPr>
              <a:t>Tidal-disruption Event (TDE)</a:t>
            </a:r>
          </a:p>
          <a:p>
            <a:pPr eaLnBrk="1">
              <a:buSzPct val="90000"/>
              <a:buFont typeface="Wingdings" pitchFamily="2" charset="2"/>
              <a:buChar char="l"/>
            </a:pPr>
            <a:r>
              <a:rPr kumimoji="0" lang="en-US" altLang="zh-CN" b="1" dirty="0">
                <a:latin typeface="Apple Symbols" panose="02000000000000000000" pitchFamily="2" charset="-79"/>
              </a:rPr>
              <a:t>First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On-axis Jetted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TDE: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sz="2800" b="1" dirty="0" err="1">
                <a:solidFill>
                  <a:srgbClr val="FF0000"/>
                </a:solidFill>
                <a:latin typeface="Bradley Hand Bold" pitchFamily="2" charset="77"/>
              </a:rPr>
              <a:t>Sw</a:t>
            </a:r>
            <a:r>
              <a:rPr kumimoji="0" lang="zh-CN" altLang="en-US" sz="2800" b="1" dirty="0">
                <a:solidFill>
                  <a:srgbClr val="FF0000"/>
                </a:solidFill>
                <a:latin typeface="Bradley Hand Bold" pitchFamily="2" charset="77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J1644+57</a:t>
            </a:r>
            <a:endParaRPr kumimoji="0" lang="en-US" altLang="zh-CN" sz="2800" b="1" dirty="0">
              <a:latin typeface="Apple Symbols" panose="02000000000000000000" pitchFamily="2" charset="-79"/>
            </a:endParaRPr>
          </a:p>
          <a:p>
            <a:pPr eaLnBrk="1">
              <a:buSzPct val="90000"/>
              <a:buFont typeface="Wingdings" pitchFamily="2" charset="2"/>
              <a:buChar char="Ø"/>
            </a:pP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BH</a:t>
            </a:r>
            <a:r>
              <a:rPr kumimoji="0" lang="zh-CN" altLang="en-US" sz="2800" b="1" dirty="0">
                <a:solidFill>
                  <a:srgbClr val="FF0000"/>
                </a:solidFill>
                <a:latin typeface="Bradley Hand Bold" pitchFamily="2" charset="77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spin</a:t>
            </a:r>
            <a:endParaRPr kumimoji="0" lang="en-US" altLang="zh-CN" sz="2800" b="1" dirty="0">
              <a:solidFill>
                <a:srgbClr val="0365C0"/>
              </a:solidFill>
              <a:ea typeface="Baoli SC Regular" panose="02010600040101010101" pitchFamily="2" charset="-122"/>
              <a:cs typeface="Baoli SC Regular" panose="02010600040101010101" pitchFamily="2" charset="-122"/>
            </a:endParaRPr>
          </a:p>
          <a:p>
            <a:pPr eaLnBrk="1">
              <a:buSzPct val="90000"/>
              <a:buFont typeface="Wingdings" pitchFamily="2" charset="2"/>
              <a:buChar char="Ø"/>
            </a:pP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Two-component</a:t>
            </a:r>
            <a:r>
              <a:rPr kumimoji="0" lang="zh-CN" altLang="en-US" sz="2800" b="1" dirty="0">
                <a:solidFill>
                  <a:srgbClr val="FF0000"/>
                </a:solidFill>
                <a:latin typeface="Bradley Hand Bold" pitchFamily="2" charset="77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jet</a:t>
            </a:r>
          </a:p>
          <a:p>
            <a:pPr eaLnBrk="1">
              <a:buSzPct val="90000"/>
              <a:buFont typeface="Wingdings" pitchFamily="2" charset="2"/>
              <a:buChar char="l"/>
            </a:pPr>
            <a:r>
              <a:rPr kumimoji="0" lang="en-US" altLang="zh-CN" b="1" dirty="0">
                <a:latin typeface="Apple Symbols" panose="02000000000000000000" pitchFamily="2" charset="-79"/>
              </a:rPr>
              <a:t>First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Off-axis Jetted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TDE: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IGR J 12580+0134</a:t>
            </a:r>
            <a:endParaRPr kumimoji="0" lang="en-US" altLang="zh-CN" sz="2800" b="1" dirty="0">
              <a:latin typeface="Apple Symbols" panose="02000000000000000000" pitchFamily="2" charset="-79"/>
            </a:endParaRPr>
          </a:p>
          <a:p>
            <a:pPr eaLnBrk="1">
              <a:buSzPct val="90000"/>
              <a:buFont typeface="Wingdings" pitchFamily="2" charset="2"/>
              <a:buChar char="l"/>
            </a:pPr>
            <a:r>
              <a:rPr kumimoji="0" lang="en-US" altLang="zh-CN" b="1" dirty="0">
                <a:latin typeface="Apple Symbols" panose="02000000000000000000" pitchFamily="2" charset="-79"/>
              </a:rPr>
              <a:t>Fourth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On-axis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Jetted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b="1" dirty="0">
                <a:latin typeface="Apple Symbols" panose="02000000000000000000" pitchFamily="2" charset="-79"/>
              </a:rPr>
              <a:t>TDE:</a:t>
            </a:r>
            <a:r>
              <a:rPr kumimoji="0" lang="zh-CN" altLang="en-US" b="1" dirty="0">
                <a:latin typeface="Apple Symbols" panose="02000000000000000000" pitchFamily="2" charset="-79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AT2022cmc</a:t>
            </a:r>
            <a:endParaRPr kumimoji="0" lang="en-US" altLang="zh-CN" sz="2800" b="1" dirty="0">
              <a:latin typeface="Apple Symbols" panose="02000000000000000000" pitchFamily="2" charset="-79"/>
            </a:endParaRPr>
          </a:p>
          <a:p>
            <a:pPr eaLnBrk="1">
              <a:buSzPct val="90000"/>
              <a:buFont typeface="Wingdings" pitchFamily="2" charset="2"/>
              <a:buChar char="Ø"/>
            </a:pP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CNM</a:t>
            </a:r>
            <a:r>
              <a:rPr kumimoji="0" lang="zh-CN" altLang="en-US" sz="2800" b="1" dirty="0">
                <a:solidFill>
                  <a:srgbClr val="FF0000"/>
                </a:solidFill>
                <a:latin typeface="Bradley Hand Bold" pitchFamily="2" charset="77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density</a:t>
            </a:r>
            <a:r>
              <a:rPr kumimoji="0" lang="zh-CN" altLang="en-US" sz="2800" b="1" dirty="0">
                <a:solidFill>
                  <a:srgbClr val="FF0000"/>
                </a:solidFill>
                <a:latin typeface="Bradley Hand Bold" pitchFamily="2" charset="77"/>
              </a:rPr>
              <a:t> </a:t>
            </a:r>
            <a:r>
              <a:rPr kumimoji="0" lang="en-US" altLang="zh-CN" sz="2800" b="1" dirty="0">
                <a:solidFill>
                  <a:srgbClr val="FF0000"/>
                </a:solidFill>
                <a:latin typeface="Bradley Hand Bold" pitchFamily="2" charset="77"/>
              </a:rPr>
              <a:t>profile</a:t>
            </a:r>
            <a:endParaRPr kumimoji="0" lang="en-US" altLang="zh-CN" sz="2800" b="1" dirty="0">
              <a:latin typeface="Apple Symbols" panose="02000000000000000000" pitchFamily="2" charset="-79"/>
            </a:endParaRPr>
          </a:p>
          <a:p>
            <a:pPr eaLnBrk="1">
              <a:buSzPct val="90000"/>
              <a:buFont typeface="Wingdings" pitchFamily="2" charset="2"/>
              <a:buChar char="l"/>
            </a:pPr>
            <a:r>
              <a:rPr kumimoji="0" lang="en-US" altLang="zh-CN" b="1" dirty="0">
                <a:latin typeface="Apple Symbols" panose="02000000000000000000" pitchFamily="2" charset="-79"/>
              </a:rPr>
              <a:t>Summary</a:t>
            </a:r>
            <a:endParaRPr kumimoji="0" lang="en-US" altLang="zh-CN" sz="2800" b="1" dirty="0">
              <a:solidFill>
                <a:srgbClr val="FF0000"/>
              </a:solidFill>
              <a:latin typeface="Bradley Hand Bold" pitchFamily="2" charset="77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1">
            <a:extLst>
              <a:ext uri="{FF2B5EF4-FFF2-40B4-BE49-F238E27FC236}">
                <a16:creationId xmlns:a16="http://schemas.microsoft.com/office/drawing/2014/main" id="{EC58D303-59AF-FB6E-C540-AC6B7D2C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598" y="7570385"/>
            <a:ext cx="2560320" cy="9211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wrap="none" lIns="117966" tIns="58984" rIns="117966" bIns="5898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36" name="Freeform 1">
            <a:extLst>
              <a:ext uri="{FF2B5EF4-FFF2-40B4-BE49-F238E27FC236}">
                <a16:creationId xmlns:a16="http://schemas.microsoft.com/office/drawing/2014/main" id="{898D305F-B4CF-E82F-47E9-A399CC43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434" y="5073283"/>
            <a:ext cx="4800036" cy="3835965"/>
          </a:xfrm>
          <a:custGeom>
            <a:avLst/>
            <a:gdLst>
              <a:gd name="T0" fmla="*/ 3374772 w 13337"/>
              <a:gd name="T1" fmla="*/ 0 h 10061"/>
              <a:gd name="T2" fmla="*/ 803710 w 13337"/>
              <a:gd name="T3" fmla="*/ 1361852 h 10061"/>
              <a:gd name="T4" fmla="*/ 160944 w 13337"/>
              <a:gd name="T5" fmla="*/ 1872546 h 10061"/>
              <a:gd name="T6" fmla="*/ 160944 w 13337"/>
              <a:gd name="T7" fmla="*/ 2383240 h 10061"/>
              <a:gd name="T8" fmla="*/ 1607167 w 13337"/>
              <a:gd name="T9" fmla="*/ 2696895 h 100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37" h="10061">
                <a:moveTo>
                  <a:pt x="13336" y="0"/>
                </a:moveTo>
                <a:cubicBezTo>
                  <a:pt x="13336" y="0"/>
                  <a:pt x="6351" y="3011"/>
                  <a:pt x="3176" y="5080"/>
                </a:cubicBezTo>
                <a:cubicBezTo>
                  <a:pt x="1332" y="6282"/>
                  <a:pt x="1271" y="6350"/>
                  <a:pt x="636" y="6985"/>
                </a:cubicBezTo>
                <a:cubicBezTo>
                  <a:pt x="2" y="7619"/>
                  <a:pt x="0" y="8255"/>
                  <a:pt x="636" y="8890"/>
                </a:cubicBezTo>
                <a:cubicBezTo>
                  <a:pt x="1272" y="9524"/>
                  <a:pt x="5081" y="10060"/>
                  <a:pt x="6351" y="10060"/>
                </a:cubicBezTo>
              </a:path>
            </a:pathLst>
          </a:custGeom>
          <a:noFill/>
          <a:ln w="18360">
            <a:solidFill>
              <a:srgbClr val="0047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endParaRPr lang="en-CN" sz="5973"/>
          </a:p>
        </p:txBody>
      </p:sp>
      <p:sp>
        <p:nvSpPr>
          <p:cNvPr id="4097" name="Oval 1">
            <a:extLst>
              <a:ext uri="{FF2B5EF4-FFF2-40B4-BE49-F238E27FC236}">
                <a16:creationId xmlns:a16="http://schemas.microsoft.com/office/drawing/2014/main" id="{83A04555-61E1-2253-E6DF-074DB0EFF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139" y="7872928"/>
            <a:ext cx="4057227" cy="275449"/>
          </a:xfrm>
          <a:prstGeom prst="ellipse">
            <a:avLst/>
          </a:prstGeom>
          <a:solidFill>
            <a:srgbClr val="DD4814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6" tIns="58984" rIns="117966" bIns="5898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4105" name="Line 9">
            <a:extLst>
              <a:ext uri="{FF2B5EF4-FFF2-40B4-BE49-F238E27FC236}">
                <a16:creationId xmlns:a16="http://schemas.microsoft.com/office/drawing/2014/main" id="{97C6759D-456F-AF7A-A4AD-CB5072C607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1821" y="2966776"/>
            <a:ext cx="2257" cy="713458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9F1AD2EF-E3B4-8A7B-6E5F-2C1A4A93B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487" y="2377260"/>
            <a:ext cx="2899534" cy="44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109" tIns="78699" rIns="116109" bIns="58055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76" dirty="0"/>
              <a:t>Radio</a:t>
            </a:r>
            <a:r>
              <a:rPr lang="en-US" altLang="zh-CN" sz="2276" dirty="0"/>
              <a:t>,</a:t>
            </a:r>
            <a:r>
              <a:rPr lang="zh-CN" altLang="en-US" sz="2276" dirty="0"/>
              <a:t> </a:t>
            </a:r>
            <a:r>
              <a:rPr lang="en-US" altLang="zh-CN" sz="2276" dirty="0"/>
              <a:t>Optical,</a:t>
            </a:r>
            <a:r>
              <a:rPr lang="zh-CN" altLang="en-US" sz="2276" dirty="0"/>
              <a:t> </a:t>
            </a:r>
            <a:r>
              <a:rPr lang="en-US" altLang="zh-CN" sz="2276" dirty="0"/>
              <a:t>X-ray</a:t>
            </a:r>
            <a:endParaRPr lang="en-US" sz="2276" dirty="0"/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7C71F815-1278-20C1-6CEB-54084B67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544" y="8103220"/>
            <a:ext cx="1144693" cy="33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6109" tIns="71817" rIns="116109" bIns="58055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4" dirty="0"/>
              <a:t>SMBH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56084B26-0B3E-9036-BC34-281C107B9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10" y="6674048"/>
            <a:ext cx="2269066" cy="52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76" dirty="0"/>
              <a:t>Tidal-disruption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5E61A7AD-92A4-FDD4-8C2C-3AA582FFD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48" y="4531417"/>
            <a:ext cx="1092764" cy="3447627"/>
          </a:xfrm>
          <a:custGeom>
            <a:avLst/>
            <a:gdLst>
              <a:gd name="T0" fmla="*/ 576263 w 21600"/>
              <a:gd name="T1" fmla="*/ 1212057 h 21600"/>
              <a:gd name="T2" fmla="*/ 384175 w 21600"/>
              <a:gd name="T3" fmla="*/ 2424113 h 21600"/>
              <a:gd name="T4" fmla="*/ 192088 w 21600"/>
              <a:gd name="T5" fmla="*/ 1212057 h 21600"/>
              <a:gd name="T6" fmla="*/ 3841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lgDashDot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117966" tIns="58984" rIns="117966" bIns="58984" anchor="ctr"/>
          <a:lstStyle/>
          <a:p>
            <a:endParaRPr lang="en-CN" sz="5973"/>
          </a:p>
        </p:txBody>
      </p:sp>
      <p:sp>
        <p:nvSpPr>
          <p:cNvPr id="4114" name="AutoShape 18">
            <a:extLst>
              <a:ext uri="{FF2B5EF4-FFF2-40B4-BE49-F238E27FC236}">
                <a16:creationId xmlns:a16="http://schemas.microsoft.com/office/drawing/2014/main" id="{F8B209B0-4821-84AD-BB2E-07A8FA9E2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407" y="4538190"/>
            <a:ext cx="1092764" cy="3447626"/>
          </a:xfrm>
          <a:custGeom>
            <a:avLst/>
            <a:gdLst>
              <a:gd name="T0" fmla="*/ 576263 w 21600"/>
              <a:gd name="T1" fmla="*/ 1212056 h 21600"/>
              <a:gd name="T2" fmla="*/ 384175 w 21600"/>
              <a:gd name="T3" fmla="*/ 2424112 h 21600"/>
              <a:gd name="T4" fmla="*/ 192088 w 21600"/>
              <a:gd name="T5" fmla="*/ 1212056 h 21600"/>
              <a:gd name="T6" fmla="*/ 3841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>
              <a:alpha val="4509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lgDashDot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117966" tIns="58984" rIns="117966" bIns="58984" anchor="ctr"/>
          <a:lstStyle/>
          <a:p>
            <a:endParaRPr lang="en-CN" sz="5973"/>
          </a:p>
        </p:txBody>
      </p:sp>
      <p:sp>
        <p:nvSpPr>
          <p:cNvPr id="4116" name="Freeform 20">
            <a:extLst>
              <a:ext uri="{FF2B5EF4-FFF2-40B4-BE49-F238E27FC236}">
                <a16:creationId xmlns:a16="http://schemas.microsoft.com/office/drawing/2014/main" id="{29DD218B-1F60-1CFF-9C63-F3DB4E1D5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407" y="4538191"/>
            <a:ext cx="1013742" cy="3280550"/>
          </a:xfrm>
          <a:custGeom>
            <a:avLst/>
            <a:gdLst>
              <a:gd name="T0" fmla="*/ 384938 w 2185"/>
              <a:gd name="T1" fmla="*/ 2306311 h 7065"/>
              <a:gd name="T2" fmla="*/ 440721 w 2185"/>
              <a:gd name="T3" fmla="*/ 1954683 h 7065"/>
              <a:gd name="T4" fmla="*/ 275002 w 2185"/>
              <a:gd name="T5" fmla="*/ 1705899 h 7065"/>
              <a:gd name="T6" fmla="*/ 556855 w 2185"/>
              <a:gd name="T7" fmla="*/ 1287668 h 7065"/>
              <a:gd name="T8" fmla="*/ 138969 w 2185"/>
              <a:gd name="T9" fmla="*/ 842012 h 7065"/>
              <a:gd name="T10" fmla="*/ 704305 w 2185"/>
              <a:gd name="T11" fmla="*/ 384276 h 7065"/>
              <a:gd name="T12" fmla="*/ 0 w 2185"/>
              <a:gd name="T13" fmla="*/ 0 h 70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85" h="7065">
                <a:moveTo>
                  <a:pt x="1180" y="7064"/>
                </a:moveTo>
                <a:cubicBezTo>
                  <a:pt x="1180" y="6864"/>
                  <a:pt x="1433" y="6226"/>
                  <a:pt x="1351" y="5987"/>
                </a:cubicBezTo>
                <a:cubicBezTo>
                  <a:pt x="1179" y="5464"/>
                  <a:pt x="853" y="5473"/>
                  <a:pt x="843" y="5225"/>
                </a:cubicBezTo>
                <a:cubicBezTo>
                  <a:pt x="807" y="4705"/>
                  <a:pt x="1707" y="4452"/>
                  <a:pt x="1707" y="3944"/>
                </a:cubicBezTo>
                <a:cubicBezTo>
                  <a:pt x="1736" y="3436"/>
                  <a:pt x="426" y="3262"/>
                  <a:pt x="426" y="2579"/>
                </a:cubicBezTo>
                <a:cubicBezTo>
                  <a:pt x="426" y="1992"/>
                  <a:pt x="2184" y="1741"/>
                  <a:pt x="2159" y="1177"/>
                </a:cubicBezTo>
                <a:cubicBezTo>
                  <a:pt x="2160" y="668"/>
                  <a:pt x="740" y="336"/>
                  <a:pt x="0" y="0"/>
                </a:cubicBezTo>
              </a:path>
            </a:pathLst>
          </a:cu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endParaRPr lang="en-CN" sz="5973"/>
          </a:p>
        </p:txBody>
      </p:sp>
      <p:sp>
        <p:nvSpPr>
          <p:cNvPr id="4117" name="Oval 21">
            <a:extLst>
              <a:ext uri="{FF2B5EF4-FFF2-40B4-BE49-F238E27FC236}">
                <a16:creationId xmlns:a16="http://schemas.microsoft.com/office/drawing/2014/main" id="{D4A128D1-F4A5-1594-1FC5-444E6829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230" y="7816484"/>
            <a:ext cx="354470" cy="354470"/>
          </a:xfrm>
          <a:prstGeom prst="ellipse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6" tIns="58984" rIns="117966" bIns="5898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4126" name="Line 30">
            <a:extLst>
              <a:ext uri="{FF2B5EF4-FFF2-40B4-BE49-F238E27FC236}">
                <a16:creationId xmlns:a16="http://schemas.microsoft.com/office/drawing/2014/main" id="{D494D395-2528-B543-1D7E-3DD145D41E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6887" y="6913372"/>
            <a:ext cx="650240" cy="650240"/>
          </a:xfrm>
          <a:prstGeom prst="line">
            <a:avLst/>
          </a:prstGeom>
          <a:noFill/>
          <a:ln w="38100" cap="flat">
            <a:solidFill>
              <a:schemeClr val="tx1"/>
            </a:solidFill>
            <a:round/>
            <a:headEnd type="triangle"/>
            <a:tailEnd type="none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14351" name="椭圆 1">
            <a:extLst>
              <a:ext uri="{FF2B5EF4-FFF2-40B4-BE49-F238E27FC236}">
                <a16:creationId xmlns:a16="http://schemas.microsoft.com/office/drawing/2014/main" id="{2F59C3A1-700F-F3B1-7387-BE85215E6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074" y="3804411"/>
            <a:ext cx="2415822" cy="65024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966" tIns="58984" rIns="117966" bIns="58984"/>
          <a:lstStyle>
            <a:lvl1pPr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kumimoji="0" lang="zh-CN" altLang="en-US" sz="2276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AutoShape 9">
            <a:extLst>
              <a:ext uri="{FF2B5EF4-FFF2-40B4-BE49-F238E27FC236}">
                <a16:creationId xmlns:a16="http://schemas.microsoft.com/office/drawing/2014/main" id="{7AB5258E-E931-216F-31EB-D77245662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140" y="7116573"/>
            <a:ext cx="620890" cy="510258"/>
          </a:xfrm>
          <a:prstGeom prst="irregularSeal2">
            <a:avLst/>
          </a:prstGeom>
          <a:solidFill>
            <a:srgbClr val="C5000B"/>
          </a:solidFill>
          <a:ln w="9525">
            <a:solidFill>
              <a:srgbClr val="0099FF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17966" tIns="58984" rIns="117966" bIns="5898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4222FAD9-FB95-A040-EFD4-83C5312C9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025" y="6493426"/>
            <a:ext cx="1115342" cy="46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76" dirty="0">
                <a:solidFill>
                  <a:srgbClr val="FF0000"/>
                </a:solidFill>
              </a:rPr>
              <a:t>X</a:t>
            </a:r>
            <a:r>
              <a:rPr lang="en-US" altLang="zh-CN" sz="2276" dirty="0">
                <a:solidFill>
                  <a:srgbClr val="FF0000"/>
                </a:solidFill>
              </a:rPr>
              <a:t>-ray</a:t>
            </a:r>
            <a:endParaRPr lang="en-US" sz="2276" dirty="0">
              <a:solidFill>
                <a:srgbClr val="FF0000"/>
              </a:solidFill>
            </a:endParaRPr>
          </a:p>
        </p:txBody>
      </p:sp>
      <p:sp>
        <p:nvSpPr>
          <p:cNvPr id="42" name="Line 9">
            <a:extLst>
              <a:ext uri="{FF2B5EF4-FFF2-40B4-BE49-F238E27FC236}">
                <a16:creationId xmlns:a16="http://schemas.microsoft.com/office/drawing/2014/main" id="{BFF8722E-F689-59C3-7D66-843F715C98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4620" y="3349233"/>
            <a:ext cx="278687" cy="61987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177B1FD1-17AA-7A40-7E08-6CF5BF19A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270" y="7802937"/>
            <a:ext cx="2269066" cy="5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64" dirty="0"/>
              <a:t>Accretion</a:t>
            </a:r>
            <a:r>
              <a:rPr lang="zh-CN" altLang="en-US" sz="1564" dirty="0"/>
              <a:t> </a:t>
            </a:r>
            <a:r>
              <a:rPr lang="en-US" altLang="zh-CN" sz="1564" dirty="0"/>
              <a:t>disk</a:t>
            </a:r>
            <a:endParaRPr lang="en-US" sz="1564" dirty="0"/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9B4FFD69-724E-43FF-FCDE-2256D2419D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9740" y="3578634"/>
            <a:ext cx="433493" cy="395112"/>
          </a:xfrm>
          <a:prstGeom prst="line">
            <a:avLst/>
          </a:prstGeom>
          <a:noFill/>
          <a:ln w="36720" cap="flat">
            <a:solidFill>
              <a:srgbClr val="00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43AD7A85-C391-8817-A9BA-C993DCB7C032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1794602" y="3549283"/>
            <a:ext cx="433493" cy="397369"/>
          </a:xfrm>
          <a:prstGeom prst="line">
            <a:avLst/>
          </a:prstGeom>
          <a:noFill/>
          <a:ln w="36720" cap="flat">
            <a:solidFill>
              <a:srgbClr val="00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14358" name="椭圆 1">
            <a:extLst>
              <a:ext uri="{FF2B5EF4-FFF2-40B4-BE49-F238E27FC236}">
                <a16:creationId xmlns:a16="http://schemas.microsoft.com/office/drawing/2014/main" id="{9205854D-3D33-956F-B6BC-923766CBF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638" y="5748360"/>
            <a:ext cx="663787" cy="255128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rgbClr val="656EF9"/>
            </a:solidFill>
            <a:prstDash val="dash"/>
            <a:round/>
            <a:headEnd/>
            <a:tailEnd/>
          </a:ln>
        </p:spPr>
        <p:txBody>
          <a:bodyPr lIns="117966" tIns="58984" rIns="117966" bIns="58984"/>
          <a:lstStyle>
            <a:lvl1pPr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14338"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1433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kumimoji="0" lang="zh-CN" altLang="en-US" sz="2276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30BF7F12-58CE-257D-6370-4532E6D00077}"/>
              </a:ext>
            </a:extLst>
          </p:cNvPr>
          <p:cNvCxnSpPr/>
          <p:nvPr/>
        </p:nvCxnSpPr>
        <p:spPr>
          <a:xfrm flipH="1" flipV="1">
            <a:off x="3384077" y="5547416"/>
            <a:ext cx="0" cy="30705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5BA5911-70C5-8ABF-4ED2-E211C7BA08E7}"/>
              </a:ext>
            </a:extLst>
          </p:cNvPr>
          <p:cNvCxnSpPr/>
          <p:nvPr/>
        </p:nvCxnSpPr>
        <p:spPr>
          <a:xfrm flipH="1" flipV="1">
            <a:off x="3600824" y="5538385"/>
            <a:ext cx="0" cy="30705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3F669838-036F-658C-ACA1-0DD9A8B3EA58}"/>
              </a:ext>
            </a:extLst>
          </p:cNvPr>
          <p:cNvCxnSpPr/>
          <p:nvPr/>
        </p:nvCxnSpPr>
        <p:spPr>
          <a:xfrm flipH="1" flipV="1">
            <a:off x="3162815" y="5551931"/>
            <a:ext cx="0" cy="30705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3">
            <a:extLst>
              <a:ext uri="{FF2B5EF4-FFF2-40B4-BE49-F238E27FC236}">
                <a16:creationId xmlns:a16="http://schemas.microsoft.com/office/drawing/2014/main" id="{16E0E4FF-E0DB-EB15-378F-611036F8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669" y="5179399"/>
            <a:ext cx="848924" cy="41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7" dirty="0">
                <a:solidFill>
                  <a:srgbClr val="FF0000"/>
                </a:solidFill>
              </a:rPr>
              <a:t>X</a:t>
            </a:r>
            <a:r>
              <a:rPr lang="en-US" altLang="zh-CN" sz="1707" dirty="0">
                <a:solidFill>
                  <a:srgbClr val="FF0000"/>
                </a:solidFill>
              </a:rPr>
              <a:t>-ray</a:t>
            </a:r>
            <a:endParaRPr lang="en-US" sz="1707" dirty="0">
              <a:solidFill>
                <a:srgbClr val="FF0000"/>
              </a:solidFill>
            </a:endParaRP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FDE90D81-AE04-799D-D4AF-B46DFA7A7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416" y="5662563"/>
            <a:ext cx="2203591" cy="34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2" b="1" dirty="0"/>
              <a:t>Internal</a:t>
            </a:r>
            <a:r>
              <a:rPr lang="zh-CN" altLang="en-US" sz="1422" b="1" dirty="0"/>
              <a:t> </a:t>
            </a:r>
            <a:r>
              <a:rPr lang="en-US" altLang="zh-CN" sz="1422" b="1" dirty="0"/>
              <a:t>dissipation</a:t>
            </a:r>
            <a:endParaRPr lang="en-US" sz="1422" b="1" dirty="0"/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87C65C93-4266-4D93-DF36-E801924EF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67" y="3910527"/>
            <a:ext cx="2038774" cy="3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2" b="1" dirty="0">
                <a:solidFill>
                  <a:schemeClr val="tx1"/>
                </a:solidFill>
              </a:rPr>
              <a:t>J</a:t>
            </a:r>
            <a:r>
              <a:rPr lang="en-US" altLang="zh-CN" sz="1422" b="1" dirty="0">
                <a:solidFill>
                  <a:schemeClr val="tx1"/>
                </a:solidFill>
              </a:rPr>
              <a:t>et-CNM</a:t>
            </a:r>
            <a:r>
              <a:rPr lang="zh-CN" altLang="en-US" sz="1422" b="1" dirty="0">
                <a:solidFill>
                  <a:schemeClr val="tx1"/>
                </a:solidFill>
              </a:rPr>
              <a:t> </a:t>
            </a:r>
            <a:r>
              <a:rPr lang="en-US" altLang="zh-CN" sz="1422" b="1" dirty="0">
                <a:solidFill>
                  <a:schemeClr val="tx1"/>
                </a:solidFill>
              </a:rPr>
              <a:t>interaction</a:t>
            </a:r>
            <a:endParaRPr lang="en-US" sz="1422" b="1" dirty="0">
              <a:solidFill>
                <a:schemeClr val="tx1"/>
              </a:solidFill>
            </a:endParaRP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49D14709-875D-A366-8FFC-E3CE8556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661" y="7500394"/>
            <a:ext cx="943751" cy="22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6109" tIns="76405" rIns="116109" bIns="58055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64" dirty="0"/>
              <a:t>Corona</a:t>
            </a:r>
            <a:endParaRPr lang="en-US" sz="1564" dirty="0"/>
          </a:p>
        </p:txBody>
      </p:sp>
      <p:sp>
        <p:nvSpPr>
          <p:cNvPr id="49" name="Line 10">
            <a:extLst>
              <a:ext uri="{FF2B5EF4-FFF2-40B4-BE49-F238E27FC236}">
                <a16:creationId xmlns:a16="http://schemas.microsoft.com/office/drawing/2014/main" id="{A6509661-D1B2-94A2-D708-6349AAACF0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7545" y="3088697"/>
            <a:ext cx="101599" cy="67959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50" name="Line 10">
            <a:extLst>
              <a:ext uri="{FF2B5EF4-FFF2-40B4-BE49-F238E27FC236}">
                <a16:creationId xmlns:a16="http://schemas.microsoft.com/office/drawing/2014/main" id="{C39F48D3-01CB-CAA9-753C-E9BD654FBCF2}"/>
              </a:ext>
            </a:extLst>
          </p:cNvPr>
          <p:cNvSpPr>
            <a:spLocks noChangeShapeType="1"/>
          </p:cNvSpPr>
          <p:nvPr/>
        </p:nvSpPr>
        <p:spPr bwMode="auto">
          <a:xfrm rot="20520000" flipV="1">
            <a:off x="2659332" y="3063860"/>
            <a:ext cx="101599" cy="679592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17966" tIns="58984" rIns="117966" bIns="58984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973">
              <a:latin typeface="+mn-lt"/>
              <a:ea typeface="+mn-ea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479E50-376D-130D-C845-B3630DEC2769}"/>
              </a:ext>
            </a:extLst>
          </p:cNvPr>
          <p:cNvSpPr txBox="1">
            <a:spLocks/>
          </p:cNvSpPr>
          <p:nvPr/>
        </p:nvSpPr>
        <p:spPr bwMode="auto">
          <a:xfrm>
            <a:off x="0" y="52388"/>
            <a:ext cx="13004800" cy="18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Jetted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TDEs: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unveiling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CNM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for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z&gt;1</a:t>
            </a:r>
            <a:endParaRPr lang="zh-CN" altLang="en-US" sz="6000" b="1" kern="0" dirty="0">
              <a:solidFill>
                <a:srgbClr val="0432FF"/>
              </a:solidFill>
              <a:latin typeface="Chalkboard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AA8EC-2086-4AEA-48FF-C05091F46997}"/>
              </a:ext>
            </a:extLst>
          </p:cNvPr>
          <p:cNvSpPr txBox="1"/>
          <p:nvPr/>
        </p:nvSpPr>
        <p:spPr bwMode="auto">
          <a:xfrm>
            <a:off x="6256931" y="3123425"/>
            <a:ext cx="6336558" cy="335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Synchrotron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Emissions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from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jet-CNM: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radio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loud</a:t>
            </a: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Jetted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TDEs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have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special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use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unveiling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cosmological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quiescent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SMBHs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and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CNM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profile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z&gt;1</a:t>
            </a: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 err="1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Sw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J1644+57,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Sw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J2058+05,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Sw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J1112-82,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AT2022cmc</a:t>
            </a:r>
            <a:r>
              <a:rPr lang="zh-CN" altLang="en-US" sz="28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(z=1.193)</a:t>
            </a:r>
          </a:p>
        </p:txBody>
      </p:sp>
    </p:spTree>
    <p:extLst>
      <p:ext uri="{BB962C8B-B14F-4D97-AF65-F5344CB8AC3E}">
        <p14:creationId xmlns:p14="http://schemas.microsoft.com/office/powerpoint/2010/main" val="3202733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4B479E50-376D-130D-C845-B3630DEC2769}"/>
              </a:ext>
            </a:extLst>
          </p:cNvPr>
          <p:cNvSpPr txBox="1">
            <a:spLocks/>
          </p:cNvSpPr>
          <p:nvPr/>
        </p:nvSpPr>
        <p:spPr bwMode="auto">
          <a:xfrm>
            <a:off x="0" y="52388"/>
            <a:ext cx="13004800" cy="18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AT2022cmc: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optically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bright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jetted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TDEs</a:t>
            </a:r>
            <a:endParaRPr lang="zh-CN" altLang="en-US" sz="6000" b="1" kern="0" dirty="0">
              <a:solidFill>
                <a:srgbClr val="0432FF"/>
              </a:solidFill>
              <a:latin typeface="Chalkboard" panose="03050602040202020205" pitchFamily="66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AA8EC-2086-4AEA-48FF-C05091F46997}"/>
              </a:ext>
            </a:extLst>
          </p:cNvPr>
          <p:cNvSpPr txBox="1"/>
          <p:nvPr/>
        </p:nvSpPr>
        <p:spPr bwMode="auto">
          <a:xfrm>
            <a:off x="507394" y="1957875"/>
            <a:ext cx="11990011" cy="89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AT2022cmc</a:t>
            </a:r>
            <a:r>
              <a:rPr lang="zh-CN" altLang="en-US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(ZTF,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z=1.193):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first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jetted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TDE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observed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optically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bright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and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fast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transient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99348-6E96-11B4-118B-DEB2D3D1B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93" y="2901728"/>
            <a:ext cx="3417735" cy="6655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7E344-CE13-6D69-FDFB-EE487B4BA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13" y="2841053"/>
            <a:ext cx="5992632" cy="6655591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4578A11E-AA8C-0AE3-88D0-AC3C79BC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8389" y="9197280"/>
            <a:ext cx="22890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 err="1">
                <a:solidFill>
                  <a:srgbClr val="3366FF"/>
                </a:solidFill>
              </a:rPr>
              <a:t>Andreoni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2022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9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4B479E50-376D-130D-C845-B3630DEC2769}"/>
              </a:ext>
            </a:extLst>
          </p:cNvPr>
          <p:cNvSpPr txBox="1">
            <a:spLocks/>
          </p:cNvSpPr>
          <p:nvPr/>
        </p:nvSpPr>
        <p:spPr bwMode="auto">
          <a:xfrm>
            <a:off x="0" y="52388"/>
            <a:ext cx="13004800" cy="188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AT2022cmc: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4th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on-axis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jetted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</a:rPr>
              <a:t>TDEs</a:t>
            </a:r>
            <a:endParaRPr lang="zh-CN" altLang="en-US" sz="6000" b="1" kern="0" dirty="0">
              <a:solidFill>
                <a:srgbClr val="0432FF"/>
              </a:solidFill>
              <a:latin typeface="Chalkboard" panose="03050602040202020205" pitchFamily="66" charset="77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AAA8EC-2086-4AEA-48FF-C05091F46997}"/>
                  </a:ext>
                </a:extLst>
              </p:cNvPr>
              <p:cNvSpPr txBox="1"/>
              <p:nvPr/>
            </p:nvSpPr>
            <p:spPr bwMode="auto">
              <a:xfrm>
                <a:off x="489053" y="2379703"/>
                <a:ext cx="11990011" cy="5080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eaLnBrk="1">
                  <a:lnSpc>
                    <a:spcPct val="93000"/>
                  </a:lnSpc>
                  <a:spcBef>
                    <a:spcPts val="1800"/>
                  </a:spcBef>
                  <a:buSzPct val="90000"/>
                  <a:buFont typeface="Wingdings" charset="2"/>
                  <a:buChar char="n"/>
                  <a:tabLst>
                    <a:tab pos="939800" algn="l"/>
                    <a:tab pos="1866900" algn="l"/>
                    <a:tab pos="2806700" algn="l"/>
                    <a:tab pos="3733800" algn="l"/>
                    <a:tab pos="4673600" algn="l"/>
                    <a:tab pos="5600700" algn="l"/>
                    <a:tab pos="6540500" algn="l"/>
                    <a:tab pos="7467600" algn="l"/>
                    <a:tab pos="7670800" algn="l"/>
                  </a:tabLst>
                  <a:defRPr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Non-thermal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X-ray: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47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erg</m:t>
                    </m:r>
                    <m: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,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short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variability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timescales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of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Arial" charset="0"/>
                    <a:ea typeface="宋体" charset="0"/>
                    <a:cs typeface="Arial" charset="0"/>
                    <a:sym typeface="Arial" charset="0"/>
                  </a:rPr>
                  <a:t>~1000s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AAA8EC-2086-4AEA-48FF-C05091F46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053" y="2379703"/>
                <a:ext cx="11990011" cy="508024"/>
              </a:xfrm>
              <a:prstGeom prst="rect">
                <a:avLst/>
              </a:prstGeom>
              <a:blipFill>
                <a:blip r:embed="rId3"/>
                <a:stretch>
                  <a:fillRect l="-741" t="-17073" r="-741" b="-292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B1C1FB1-8B9D-F003-54B0-61CA7E7C1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4" y="3062768"/>
            <a:ext cx="4905595" cy="6134512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2953EE3A-EFE9-1831-AC12-33F327CC2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288" y="9220080"/>
            <a:ext cx="18720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1600" dirty="0" err="1">
                <a:solidFill>
                  <a:srgbClr val="3366FF"/>
                </a:solidFill>
              </a:rPr>
              <a:t>Andreoni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et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al.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2022</a:t>
            </a:r>
            <a:endParaRPr kumimoji="1" lang="zh-CN" altLang="en-US" sz="1600" dirty="0">
              <a:solidFill>
                <a:srgbClr val="3366FF"/>
              </a:solidFill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FD0DBD30-CC7F-53CF-4FBE-12E4E249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9" y="5308848"/>
            <a:ext cx="7345502" cy="37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0DD1963-D977-5DC0-DED6-9D4A297A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4848" y="9220080"/>
            <a:ext cx="17126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1600" dirty="0" err="1">
                <a:solidFill>
                  <a:srgbClr val="3366FF"/>
                </a:solidFill>
              </a:rPr>
              <a:t>Pasham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et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al.</a:t>
            </a:r>
            <a:r>
              <a:rPr kumimoji="1" lang="zh-CN" altLang="en-US" sz="1600" dirty="0">
                <a:solidFill>
                  <a:srgbClr val="3366FF"/>
                </a:solidFill>
              </a:rPr>
              <a:t> </a:t>
            </a:r>
            <a:r>
              <a:rPr kumimoji="1" lang="en-US" altLang="zh-CN" sz="1600" dirty="0">
                <a:solidFill>
                  <a:srgbClr val="3366FF"/>
                </a:solidFill>
              </a:rPr>
              <a:t>2022</a:t>
            </a:r>
            <a:endParaRPr kumimoji="1" lang="zh-CN" altLang="en-US" sz="1600" dirty="0">
              <a:solidFill>
                <a:srgbClr val="3366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C6821-C89B-F0EA-FFD5-1C565EF6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480" y="3665989"/>
            <a:ext cx="2989312" cy="578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B2991-0FAC-8A86-1206-C4D0C42F2161}"/>
              </a:ext>
            </a:extLst>
          </p:cNvPr>
          <p:cNvSpPr txBox="1"/>
          <p:nvPr/>
        </p:nvSpPr>
        <p:spPr bwMode="auto">
          <a:xfrm>
            <a:off x="5786761" y="3150167"/>
            <a:ext cx="6692303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BH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spin</a:t>
            </a:r>
            <a:r>
              <a:rPr lang="zh-CN" altLang="en-US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&gt;0.3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B284-514C-4FC5-63F3-65B2D1382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364" y="4288959"/>
            <a:ext cx="5400600" cy="5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09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695720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Estimate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k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with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Closure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Relations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192FB-6870-0206-AC67-D60E12F5A207}"/>
              </a:ext>
            </a:extLst>
          </p:cNvPr>
          <p:cNvSpPr txBox="1"/>
          <p:nvPr/>
        </p:nvSpPr>
        <p:spPr bwMode="auto">
          <a:xfrm>
            <a:off x="591477" y="1659384"/>
            <a:ext cx="11990011" cy="89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Jet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dynamics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described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with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Blandford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&amp;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McKee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(1976)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self-similar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solution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arbitrary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k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density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profile: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36788-A937-F2FB-06B8-116C1541D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42" y="2572224"/>
            <a:ext cx="8867275" cy="79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D0F23A-21EB-D34C-D84A-FBB8D97FE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68" y="4277890"/>
            <a:ext cx="75184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346A5C-76CC-4CF8-F2B6-B64128954433}"/>
              </a:ext>
            </a:extLst>
          </p:cNvPr>
          <p:cNvSpPr txBox="1"/>
          <p:nvPr/>
        </p:nvSpPr>
        <p:spPr bwMode="auto">
          <a:xfrm>
            <a:off x="591475" y="3384376"/>
            <a:ext cx="11990011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 err="1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Scalings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spectra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parameters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774C12-DF10-BCF6-3F89-6D55E9B5A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415" y="3630918"/>
            <a:ext cx="3802071" cy="5609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817660-2134-FEF3-964D-645BA6B50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68" y="5513728"/>
            <a:ext cx="7522350" cy="24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9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728068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Estimate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k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with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Closure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Relations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F7772-0991-9736-C8C2-58242D1C7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63" y="2428528"/>
            <a:ext cx="6451044" cy="4689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9742-DFA9-E67A-6E84-6C52D56F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588" y="2336800"/>
            <a:ext cx="5422900" cy="5080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FBBF743-734E-9838-0128-BACA0BDEF11D}"/>
              </a:ext>
            </a:extLst>
          </p:cNvPr>
          <p:cNvSpPr/>
          <p:nvPr/>
        </p:nvSpPr>
        <p:spPr bwMode="auto">
          <a:xfrm>
            <a:off x="5638304" y="2946020"/>
            <a:ext cx="648072" cy="366316"/>
          </a:xfrm>
          <a:prstGeom prst="ellipse">
            <a:avLst/>
          </a:prstGeom>
          <a:solidFill>
            <a:srgbClr val="FFC000">
              <a:alpha val="30546"/>
            </a:srgb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宋体" charset="0"/>
              <a:cs typeface="Gill Sans" charset="0"/>
              <a:sym typeface="Gill San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E0F59F-912D-81BE-BB29-FD661537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544" y="2843428"/>
            <a:ext cx="3302000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189B4-AAEC-EDB0-CD39-BA2DB5E20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932" y="7509634"/>
            <a:ext cx="5156160" cy="1018155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06CE4288-11B3-DB9F-2746-F1730FB6CCF7}"/>
              </a:ext>
            </a:extLst>
          </p:cNvPr>
          <p:cNvSpPr/>
          <p:nvPr/>
        </p:nvSpPr>
        <p:spPr bwMode="auto">
          <a:xfrm rot="4063535">
            <a:off x="6375751" y="7997263"/>
            <a:ext cx="603819" cy="792088"/>
          </a:xfrm>
          <a:prstGeom prst="downArrow">
            <a:avLst/>
          </a:prstGeom>
          <a:solidFill>
            <a:srgbClr val="FF00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宋体" charset="0"/>
              <a:cs typeface="Gill Sans" charset="0"/>
              <a:sym typeface="Gill Sans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18B082-4DE5-5A85-62C7-5B64B0371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89" y="8886392"/>
            <a:ext cx="11137592" cy="3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31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7"/>
            <a:ext cx="13004800" cy="1689949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Constrain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CNM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profile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with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FSMC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192FB-6870-0206-AC67-D60E12F5A207}"/>
              </a:ext>
            </a:extLst>
          </p:cNvPr>
          <p:cNvSpPr txBox="1"/>
          <p:nvPr/>
        </p:nvSpPr>
        <p:spPr bwMode="auto">
          <a:xfrm>
            <a:off x="591477" y="1732014"/>
            <a:ext cx="11990011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Hydrodynamical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equations: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46A5C-76CC-4CF8-F2B6-B64128954433}"/>
              </a:ext>
            </a:extLst>
          </p:cNvPr>
          <p:cNvSpPr txBox="1"/>
          <p:nvPr/>
        </p:nvSpPr>
        <p:spPr bwMode="auto">
          <a:xfrm>
            <a:off x="591477" y="7655374"/>
            <a:ext cx="11966531" cy="89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MCMC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package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emcee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adopted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multiband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fitting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constrain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the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model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41ED0-B389-B448-78A6-E9F99901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36" y="2231008"/>
            <a:ext cx="3822700" cy="271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95F55-45A5-3F79-6479-AF544B2799DF}"/>
              </a:ext>
            </a:extLst>
          </p:cNvPr>
          <p:cNvSpPr txBox="1"/>
          <p:nvPr/>
        </p:nvSpPr>
        <p:spPr bwMode="auto">
          <a:xfrm>
            <a:off x="591477" y="5203134"/>
            <a:ext cx="11990011" cy="50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Synchrotron</a:t>
            </a:r>
            <a:r>
              <a:rPr lang="zh-CN" altLang="en-US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6BBD60-13E6-167B-D7EC-0FF2AC80C7AC}"/>
                  </a:ext>
                </a:extLst>
              </p:cNvPr>
              <p:cNvSpPr/>
              <p:nvPr/>
            </p:nvSpPr>
            <p:spPr>
              <a:xfrm>
                <a:off x="826920" y="5611227"/>
                <a:ext cx="12169352" cy="1689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FF0000"/>
                    </a:solidFill>
                  </a:rPr>
                  <a:t>Properties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of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synchrotron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emission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determined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by</a:t>
                </a:r>
                <a:r>
                  <a:rPr lang="en-US" altLang="zh-CN" sz="2400" dirty="0">
                    <a:solidFill>
                      <a:srgbClr val="0432FF"/>
                    </a:solidFill>
                  </a:rPr>
                  <a:t>: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1)medium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density;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2) jet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velocity;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3)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electron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energy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distribution;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4)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microphysical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parameters: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zh-CN" sz="2400" dirty="0">
                  <a:solidFill>
                    <a:srgbClr val="0432FF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FF0000"/>
                    </a:solidFill>
                  </a:rPr>
                  <a:t>Spectrum: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multiple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broken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power-law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separated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by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and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zh-CN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6BBD60-13E6-167B-D7EC-0FF2AC80C7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20" y="5611227"/>
                <a:ext cx="12169352" cy="1689950"/>
              </a:xfrm>
              <a:prstGeom prst="rect">
                <a:avLst/>
              </a:prstGeom>
              <a:blipFill>
                <a:blip r:embed="rId4"/>
                <a:stretch>
                  <a:fillRect l="-730" b="-740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027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F42BE-922C-83B5-0165-683EB415D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745" y="2351810"/>
            <a:ext cx="6659576" cy="538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BCB0B-892E-6063-E286-1DA45C34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6" y="2351810"/>
            <a:ext cx="5406424" cy="5440044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83BFD9F-7C26-952F-DBB9-1727D2784044}"/>
              </a:ext>
            </a:extLst>
          </p:cNvPr>
          <p:cNvSpPr txBox="1">
            <a:spLocks/>
          </p:cNvSpPr>
          <p:nvPr/>
        </p:nvSpPr>
        <p:spPr bwMode="auto">
          <a:xfrm>
            <a:off x="0" y="52388"/>
            <a:ext cx="12335048" cy="15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kumimoji="1"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rgbClr val="000000"/>
                </a:solidFill>
                <a:latin typeface="Gill Sans" charset="0"/>
                <a:ea typeface="宋体" charset="0"/>
                <a:cs typeface="Gill Sans" charset="0"/>
                <a:sym typeface="Gill Sans" charset="0"/>
              </a:defRPr>
            </a:lvl9pPr>
          </a:lstStyle>
          <a:p>
            <a:pPr eaLnBrk="1"/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Bondi-like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CNM</a:t>
            </a:r>
            <a:r>
              <a:rPr lang="zh-CN" altLang="en-US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 </a:t>
            </a:r>
            <a:r>
              <a:rPr lang="en-US" altLang="zh-CN" sz="6000" b="1" kern="0" dirty="0">
                <a:solidFill>
                  <a:srgbClr val="0432FF"/>
                </a:solidFill>
                <a:latin typeface="Chalkboard" panose="03050602040202020205" pitchFamily="66" charset="77"/>
                <a:cs typeface="Times New Roman" panose="02020603050405020304" pitchFamily="18" charset="0"/>
              </a:rPr>
              <a:t>profile</a:t>
            </a:r>
            <a:endParaRPr lang="zh-CN" altLang="en-US" sz="6000" b="1" kern="0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BB3876-0D58-B30A-2CC7-950BA001E0ED}"/>
                  </a:ext>
                </a:extLst>
              </p:cNvPr>
              <p:cNvSpPr txBox="1"/>
              <p:nvPr/>
            </p:nvSpPr>
            <p:spPr bwMode="auto">
              <a:xfrm>
                <a:off x="9316536" y="2528848"/>
                <a:ext cx="367240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CNM</m:t>
                          </m:r>
                        </m:sub>
                      </m:sSub>
                      <m:r>
                        <a:rPr lang="en-US" altLang="zh-CN" sz="3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1.617</m:t>
                          </m:r>
                        </m:sup>
                      </m:sSup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4BB3876-0D58-B30A-2CC7-950BA001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16536" y="2528848"/>
                <a:ext cx="3672408" cy="646331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0487F74-49D9-766A-1FF6-5EB939F7C29A}"/>
              </a:ext>
            </a:extLst>
          </p:cNvPr>
          <p:cNvSpPr txBox="1"/>
          <p:nvPr/>
        </p:nvSpPr>
        <p:spPr bwMode="auto">
          <a:xfrm>
            <a:off x="2541960" y="1680406"/>
            <a:ext cx="37930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Multiband</a:t>
            </a:r>
            <a:r>
              <a:rPr lang="zh-CN" altLang="en-US" sz="36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fitting</a:t>
            </a:r>
            <a:endParaRPr lang="en-C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DB452-2B01-73DE-EA24-FE944C362E7D}"/>
              </a:ext>
            </a:extLst>
          </p:cNvPr>
          <p:cNvSpPr txBox="1"/>
          <p:nvPr/>
        </p:nvSpPr>
        <p:spPr bwMode="auto">
          <a:xfrm>
            <a:off x="2252765" y="8477200"/>
            <a:ext cx="1000911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accretion</a:t>
            </a:r>
            <a:r>
              <a:rPr lang="zh-CN" altLang="en-US" sz="4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history</a:t>
            </a:r>
            <a:r>
              <a:rPr lang="zh-CN" altLang="en-US" sz="4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： </a:t>
            </a:r>
            <a:r>
              <a:rPr lang="en-US" altLang="zh-CN" sz="4400" dirty="0">
                <a:solidFill>
                  <a:srgbClr val="FF0000"/>
                </a:solidFill>
                <a:latin typeface="Cambria Math" panose="02040503050406030204" pitchFamily="18" charset="0"/>
              </a:rPr>
              <a:t>Bondi</a:t>
            </a:r>
            <a:r>
              <a:rPr lang="zh-CN" altLang="en-US" sz="4400" dirty="0">
                <a:solidFill>
                  <a:srgbClr val="FF0000"/>
                </a:solidFill>
                <a:latin typeface="Cambria Math" panose="02040503050406030204" pitchFamily="18" charset="0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Cambria Math" panose="02040503050406030204" pitchFamily="18" charset="0"/>
              </a:rPr>
              <a:t>accretion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8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800" cy="1440036"/>
          </a:xfrm>
        </p:spPr>
        <p:txBody>
          <a:bodyPr/>
          <a:lstStyle/>
          <a:p>
            <a:pPr eaLnBrk="1"/>
            <a:r>
              <a:rPr lang="en-US" altLang="zh-CN" sz="5400" b="1" dirty="0">
                <a:solidFill>
                  <a:srgbClr val="0432FF"/>
                </a:solidFill>
              </a:rPr>
              <a:t>Conclusions</a:t>
            </a:r>
            <a:endParaRPr lang="zh-CN" altLang="en-US" sz="5400" b="1" dirty="0">
              <a:solidFill>
                <a:srgbClr val="0432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380" y="1488664"/>
            <a:ext cx="12805419" cy="777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TDE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Jet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likely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powered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by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Blandford-</a:t>
            </a:r>
            <a:r>
              <a:rPr lang="en-US" altLang="zh-CN" sz="2800" dirty="0" err="1">
                <a:solidFill>
                  <a:srgbClr val="FF0000"/>
                </a:solidFill>
                <a:latin typeface="NimbusRomNo9L"/>
              </a:rPr>
              <a:t>Znajek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mechanism.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BHs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NimbusRomNo9L"/>
              </a:rPr>
              <a:t>Je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tted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TDE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may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carry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a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moderate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to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high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spin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Tilted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disk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surrounding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a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spinning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BH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subject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the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/>
                <a:latin typeface="NimbusRomNo9L"/>
              </a:rPr>
              <a:t>Lense-Thirring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torque,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leading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jet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precession.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Multi-band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observations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enable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us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study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jet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structure,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we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find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a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tow-component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jet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in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NimbusRomNo9L"/>
              </a:rPr>
              <a:t>Sw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J1644+57.</a:t>
            </a:r>
            <a:endParaRPr lang="en-US" sz="2800" dirty="0">
              <a:solidFill>
                <a:schemeClr val="tx1"/>
              </a:solidFill>
              <a:effectLst/>
              <a:latin typeface="NimbusRomNo9L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Som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jetted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TDE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may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beam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away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from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Earth,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IGR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J12580+0134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likely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an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off-axis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jetted</a:t>
            </a:r>
            <a:r>
              <a:rPr lang="zh-CN" altLang="en-US" sz="2800" dirty="0">
                <a:solidFill>
                  <a:srgbClr val="FF0000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TDE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NimbusRomNo9L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  <a:effectLst/>
                <a:latin typeface="NimbusRomNo9L"/>
              </a:rPr>
              <a:t>The CNM density profile provides key diagnostics of </a:t>
            </a:r>
            <a:r>
              <a:rPr lang="en-US" sz="2800" dirty="0">
                <a:solidFill>
                  <a:srgbClr val="FF0000"/>
                </a:solidFill>
                <a:effectLst/>
                <a:latin typeface="NimbusRomNo9L"/>
              </a:rPr>
              <a:t>accretion history </a:t>
            </a:r>
            <a:r>
              <a:rPr lang="en-US" sz="2800" dirty="0">
                <a:solidFill>
                  <a:schemeClr val="tx1"/>
                </a:solidFill>
                <a:effectLst/>
                <a:latin typeface="NimbusRomNo9L"/>
              </a:rPr>
              <a:t>of the SMBH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.</a:t>
            </a:r>
            <a:r>
              <a:rPr lang="en-US" sz="2800" dirty="0">
                <a:solidFill>
                  <a:schemeClr val="tx1"/>
                </a:solidFill>
                <a:effectLst/>
                <a:latin typeface="NimbusRomNo9L"/>
              </a:rPr>
              <a:t> The on-axis jetted TDEs are rare, but have special use in unveiling cosmological quiescent SMBHs and the </a:t>
            </a:r>
            <a:r>
              <a:rPr lang="en-US" sz="2800" dirty="0">
                <a:solidFill>
                  <a:srgbClr val="FF0000"/>
                </a:solidFill>
                <a:effectLst/>
                <a:latin typeface="NimbusRomNo9L"/>
              </a:rPr>
              <a:t>density profile CNM at</a:t>
            </a:r>
            <a:r>
              <a:rPr lang="zh-CN" altLang="en-US" sz="2800" dirty="0">
                <a:solidFill>
                  <a:srgbClr val="FF0000"/>
                </a:solidFill>
                <a:effectLst/>
                <a:latin typeface="NimbusRomNo9L"/>
              </a:rPr>
              <a:t> </a:t>
            </a:r>
            <a:r>
              <a:rPr lang="en-US" sz="2800" i="1" dirty="0">
                <a:solidFill>
                  <a:srgbClr val="FF0000"/>
                </a:solidFill>
                <a:effectLst/>
                <a:latin typeface="NimbusRomNo9L"/>
              </a:rPr>
              <a:t>z</a:t>
            </a:r>
            <a:r>
              <a:rPr lang="en-US" sz="2800" dirty="0">
                <a:solidFill>
                  <a:srgbClr val="FF0000"/>
                </a:solidFill>
                <a:effectLst/>
                <a:latin typeface="CMMI10"/>
              </a:rPr>
              <a:t>&gt;</a:t>
            </a:r>
            <a:r>
              <a:rPr lang="en-US" sz="2800" dirty="0">
                <a:solidFill>
                  <a:srgbClr val="FF0000"/>
                </a:solidFill>
                <a:effectLst/>
                <a:latin typeface="NimbusRomNo9L"/>
              </a:rPr>
              <a:t>1</a:t>
            </a:r>
            <a:r>
              <a:rPr lang="en-US" sz="2800" dirty="0">
                <a:solidFill>
                  <a:schemeClr val="tx1"/>
                </a:solidFill>
                <a:effectLst/>
                <a:latin typeface="NimbusRomNo9L"/>
              </a:rPr>
              <a:t>. 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endParaRPr lang="en-US" altLang="zh-CN" sz="2800" dirty="0">
              <a:solidFill>
                <a:schemeClr val="tx1"/>
              </a:solidFill>
              <a:effectLst/>
              <a:latin typeface="NimbusRomNo9L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AT2022cmc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a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effectLst/>
                <a:latin typeface="NimbusRomNo9L"/>
              </a:rPr>
              <a:t>on-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axis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jetted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TDE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with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z=1.193.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We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find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that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its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CNM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is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NimbusRomNo9L"/>
              </a:rPr>
              <a:t>Bondi-like</a:t>
            </a:r>
            <a:r>
              <a:rPr lang="en-US" altLang="zh-CN" sz="2800" dirty="0">
                <a:solidFill>
                  <a:schemeClr val="tx1"/>
                </a:solidFill>
                <a:latin typeface="NimbusRomNo9L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NimbusRomNo9L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59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3833813"/>
            <a:ext cx="11701462" cy="1628775"/>
          </a:xfrm>
        </p:spPr>
        <p:txBody>
          <a:bodyPr tIns="50066"/>
          <a:lstStyle/>
          <a:p>
            <a:pPr eaLnBrk="1">
              <a:tabLst>
                <a:tab pos="933450" algn="l"/>
                <a:tab pos="1866900" algn="l"/>
                <a:tab pos="2800350" algn="l"/>
                <a:tab pos="3735388" algn="l"/>
                <a:tab pos="4668838" algn="l"/>
                <a:tab pos="5602288" algn="l"/>
                <a:tab pos="6535738" algn="l"/>
                <a:tab pos="7470775" algn="l"/>
                <a:tab pos="8404225" algn="l"/>
                <a:tab pos="9337675" algn="l"/>
                <a:tab pos="10272713" algn="l"/>
                <a:tab pos="11206163" algn="l"/>
              </a:tabLst>
            </a:pPr>
            <a:r>
              <a:rPr lang="en-US" altLang="en-US" b="1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743184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1" y="1728596"/>
            <a:ext cx="4827439" cy="6028524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1" y="52388"/>
            <a:ext cx="6142360" cy="1512044"/>
          </a:xfrm>
        </p:spPr>
        <p:txBody>
          <a:bodyPr/>
          <a:lstStyle/>
          <a:p>
            <a:pPr eaLnBrk="1"/>
            <a:r>
              <a:rPr lang="en-US" altLang="zh-CN" sz="4800" b="1" dirty="0">
                <a:solidFill>
                  <a:srgbClr val="0432FF"/>
                </a:solidFill>
                <a:latin typeface="Chalkboard" panose="03050602040202020205" pitchFamily="66" charset="77"/>
              </a:rPr>
              <a:t>Tidal</a:t>
            </a:r>
            <a:r>
              <a:rPr lang="zh-CN" altLang="en-US" sz="48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800" b="1" dirty="0">
                <a:solidFill>
                  <a:srgbClr val="0432FF"/>
                </a:solidFill>
                <a:latin typeface="Chalkboard" panose="03050602040202020205" pitchFamily="66" charset="77"/>
              </a:rPr>
              <a:t>Disruption</a:t>
            </a:r>
            <a:r>
              <a:rPr lang="zh-CN" altLang="en-US" sz="48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4800" b="1" dirty="0">
                <a:solidFill>
                  <a:srgbClr val="0432FF"/>
                </a:solidFill>
                <a:latin typeface="Chalkboard" panose="03050602040202020205" pitchFamily="66" charset="77"/>
              </a:rPr>
              <a:t>Events (TDE)</a:t>
            </a:r>
            <a:endParaRPr lang="zh-CN" altLang="en-US" sz="48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361" y="-19742"/>
            <a:ext cx="6862440" cy="9789279"/>
          </a:xfrm>
          <a:prstGeom prst="rect">
            <a:avLst/>
          </a:prstGeom>
          <a:effectLst>
            <a:outerShdw blurRad="1524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721" y="7757121"/>
            <a:ext cx="4680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Meiryo" charset="-128"/>
              </a:rPr>
              <a:t>Tidal</a:t>
            </a:r>
            <a:r>
              <a:rPr lang="zh-CN" altLang="en-US" sz="2800" dirty="0">
                <a:solidFill>
                  <a:srgbClr val="FF0000"/>
                </a:solidFill>
                <a:latin typeface="Meiryo" charset="-128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Meiryo" charset="-128"/>
              </a:rPr>
              <a:t>disruption</a:t>
            </a:r>
            <a:r>
              <a:rPr lang="zh-CN" altLang="en-US" sz="2800" dirty="0">
                <a:solidFill>
                  <a:srgbClr val="FF0000"/>
                </a:solidFill>
                <a:latin typeface="Meiryo" charset="-128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Meiryo" charset="-128"/>
              </a:rPr>
              <a:t>radius</a:t>
            </a:r>
          </a:p>
          <a:p>
            <a:r>
              <a:rPr lang="en-US" sz="2800" dirty="0"/>
              <a:t>(self-gravity force=tidal force):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39" y="8765233"/>
            <a:ext cx="2616201" cy="863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6142360" y="6190695"/>
            <a:ext cx="6480720" cy="828596"/>
          </a:xfrm>
          <a:prstGeom prst="wedgeRoundRectCallout">
            <a:avLst>
              <a:gd name="adj1" fmla="val -68077"/>
              <a:gd name="adj2" fmla="val -88976"/>
              <a:gd name="adj3" fmla="val 1666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sx="1000" sy="1000" algn="ctr" rotWithShape="0">
              <a:srgbClr val="000000"/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84170"/>
            <a:endParaRPr lang="en-US"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8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0" y="52388"/>
            <a:ext cx="13004799" cy="950912"/>
          </a:xfrm>
        </p:spPr>
        <p:txBody>
          <a:bodyPr>
            <a:noAutofit/>
          </a:bodyPr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ea typeface="Microsoft YaHei" panose="020B0503020204020204" pitchFamily="34" charset="-122"/>
              </a:rPr>
              <a:t>X-ray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ea typeface="Microsoft YaHei" panose="020B0503020204020204" pitchFamily="34" charset="-122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ea typeface="Microsoft YaHei" panose="020B0503020204020204" pitchFamily="34" charset="-122"/>
              </a:rPr>
              <a:t>TDEs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  <a:ea typeface="Microsoft YaHei" panose="020B0503020204020204" pitchFamily="34" charset="-122"/>
            </a:endParaRPr>
          </a:p>
        </p:txBody>
      </p:sp>
      <p:pic>
        <p:nvPicPr>
          <p:cNvPr id="512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6" y="1276400"/>
            <a:ext cx="4962037" cy="3672408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文本框 4"/>
          <p:cNvSpPr txBox="1">
            <a:spLocks noChangeArrowheads="1"/>
          </p:cNvSpPr>
          <p:nvPr/>
        </p:nvSpPr>
        <p:spPr bwMode="auto">
          <a:xfrm>
            <a:off x="10636733" y="9204971"/>
            <a:ext cx="2021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</a:rPr>
              <a:t>Saxton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2012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39" y="4523879"/>
            <a:ext cx="5608082" cy="467340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1102" y="1253748"/>
            <a:ext cx="71733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GillSans" charset="0"/>
              </a:rPr>
              <a:t>Event</a:t>
            </a:r>
            <a:r>
              <a:rPr lang="zh-CN" altLang="en-US" sz="3200" dirty="0">
                <a:latin typeface="GillSans" charset="0"/>
              </a:rPr>
              <a:t> </a:t>
            </a:r>
            <a:r>
              <a:rPr lang="en-US" altLang="zh-CN" sz="3200" dirty="0">
                <a:latin typeface="GillSans" charset="0"/>
              </a:rPr>
              <a:t>rate:</a:t>
            </a:r>
            <a:r>
              <a:rPr lang="zh-CN" altLang="en-US" sz="3200" dirty="0">
                <a:latin typeface="GillSans" charset="0"/>
              </a:rPr>
              <a:t> </a:t>
            </a:r>
            <a:r>
              <a:rPr lang="en-US" sz="2399" dirty="0"/>
              <a:t>10</a:t>
            </a:r>
            <a:r>
              <a:rPr lang="en-US" sz="2399" baseline="30000" dirty="0"/>
              <a:t>-4</a:t>
            </a:r>
            <a:r>
              <a:rPr lang="zh-CN" altLang="en-US" sz="2399" dirty="0"/>
              <a:t> </a:t>
            </a:r>
            <a:r>
              <a:rPr lang="en-US" sz="2399" dirty="0">
                <a:latin typeface="GillSans" charset="0"/>
              </a:rPr>
              <a:t>~</a:t>
            </a:r>
            <a:r>
              <a:rPr lang="en-US" sz="2399" dirty="0"/>
              <a:t>10</a:t>
            </a:r>
            <a:r>
              <a:rPr lang="en-US" sz="2399" baseline="30000" dirty="0"/>
              <a:t>-5</a:t>
            </a:r>
            <a:r>
              <a:rPr lang="en-US" sz="2399" dirty="0"/>
              <a:t> galaxy</a:t>
            </a:r>
            <a:r>
              <a:rPr lang="en-US" altLang="zh-CN" sz="2399" baseline="30000" dirty="0"/>
              <a:t>-1</a:t>
            </a:r>
            <a:r>
              <a:rPr lang="en-US" sz="2399" dirty="0"/>
              <a:t> year</a:t>
            </a:r>
            <a:r>
              <a:rPr lang="en-US" altLang="zh-CN" sz="2399" baseline="30000" dirty="0"/>
              <a:t>-1</a:t>
            </a:r>
            <a:endParaRPr lang="en-US" altLang="zh-CN" sz="2399" baseline="30000" dirty="0">
              <a:latin typeface="GillSans" charset="0"/>
            </a:endParaRPr>
          </a:p>
          <a:p>
            <a:r>
              <a:rPr lang="en-US" altLang="zh-CN" sz="3200" dirty="0">
                <a:latin typeface="GillSans" charset="0"/>
              </a:rPr>
              <a:t>Time</a:t>
            </a:r>
            <a:r>
              <a:rPr lang="zh-CN" altLang="en-US" sz="3200" dirty="0">
                <a:latin typeface="GillSans" charset="0"/>
              </a:rPr>
              <a:t> </a:t>
            </a:r>
            <a:r>
              <a:rPr lang="en-US" altLang="zh-CN" sz="3200" dirty="0">
                <a:latin typeface="GillSans" charset="0"/>
              </a:rPr>
              <a:t>scale:</a:t>
            </a:r>
          </a:p>
          <a:p>
            <a:r>
              <a:rPr lang="en-US" altLang="zh-CN" sz="3200" dirty="0">
                <a:latin typeface="GillSans" charset="0"/>
              </a:rPr>
              <a:t>Luminosity</a:t>
            </a:r>
            <a:r>
              <a:rPr lang="en-US" sz="3200" dirty="0">
                <a:latin typeface="GillSans" charset="0"/>
              </a:rPr>
              <a:t>:</a:t>
            </a:r>
          </a:p>
          <a:p>
            <a:r>
              <a:rPr lang="en-US" altLang="zh-CN" sz="3200" dirty="0">
                <a:latin typeface="GillSans" charset="0"/>
              </a:rPr>
              <a:t>Temperature</a:t>
            </a:r>
            <a:r>
              <a:rPr lang="en-US" sz="3200" dirty="0">
                <a:latin typeface="GillSans" charset="0"/>
              </a:rPr>
              <a:t>: </a:t>
            </a:r>
            <a:r>
              <a:rPr lang="zh-CN" altLang="en-US" sz="3200" dirty="0">
                <a:latin typeface="GillSans" charset="0"/>
              </a:rPr>
              <a:t> </a:t>
            </a:r>
            <a:endParaRPr lang="en-US" altLang="zh-CN" sz="3200" dirty="0">
              <a:latin typeface="GillSans" charset="0"/>
            </a:endParaRPr>
          </a:p>
          <a:p>
            <a:endParaRPr lang="en-US" altLang="zh-CN" sz="3200" dirty="0">
              <a:latin typeface="GillSans" charset="0"/>
            </a:endParaRPr>
          </a:p>
          <a:p>
            <a:r>
              <a:rPr lang="en-US" altLang="zh-CN" sz="3200" dirty="0">
                <a:latin typeface="GillSans" charset="0"/>
              </a:rPr>
              <a:t>Light</a:t>
            </a:r>
            <a:r>
              <a:rPr lang="zh-CN" altLang="en-US" sz="3200" dirty="0">
                <a:latin typeface="GillSans" charset="0"/>
              </a:rPr>
              <a:t> </a:t>
            </a:r>
            <a:r>
              <a:rPr lang="en-US" altLang="zh-CN" sz="3200" dirty="0">
                <a:latin typeface="GillSans" charset="0"/>
              </a:rPr>
              <a:t>curve</a:t>
            </a:r>
            <a:r>
              <a:rPr lang="en-US" sz="3200" dirty="0">
                <a:latin typeface="GillSans" charset="0"/>
              </a:rPr>
              <a:t>: </a:t>
            </a:r>
            <a:r>
              <a:rPr lang="zh-CN" altLang="en-US" sz="3200" dirty="0">
                <a:latin typeface="GillSans" charset="0"/>
              </a:rPr>
              <a:t> </a:t>
            </a:r>
            <a:r>
              <a:rPr lang="en-US" sz="2800" dirty="0">
                <a:latin typeface="GillSans" charset="0"/>
              </a:rPr>
              <a:t>L(t) ~ (t-t</a:t>
            </a:r>
            <a:r>
              <a:rPr lang="en-US" sz="2800" baseline="-25000" dirty="0">
                <a:latin typeface="GillSans" charset="0"/>
              </a:rPr>
              <a:t>0</a:t>
            </a:r>
            <a:r>
              <a:rPr lang="en-US" sz="2800" dirty="0">
                <a:latin typeface="GillSans" charset="0"/>
              </a:rPr>
              <a:t>)</a:t>
            </a:r>
            <a:r>
              <a:rPr lang="en-US" sz="2800" baseline="30000" dirty="0">
                <a:latin typeface="GillSans" charset="0"/>
              </a:rPr>
              <a:t>-5/3</a:t>
            </a:r>
            <a:r>
              <a:rPr lang="en-US" sz="2800" dirty="0">
                <a:latin typeface="GillSans" charset="0"/>
              </a:rPr>
              <a:t>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179423" y="9204971"/>
            <a:ext cx="1436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/>
            <a:r>
              <a:rPr kumimoji="1" lang="en-US" altLang="zh-CN" sz="2000" dirty="0">
                <a:solidFill>
                  <a:srgbClr val="0432FF"/>
                </a:solidFill>
              </a:rPr>
              <a:t>Rees (1988)</a:t>
            </a:r>
            <a:endParaRPr kumimoji="1" lang="zh-CN" altLang="en-US" sz="2000" dirty="0">
              <a:solidFill>
                <a:srgbClr val="0432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920" y="1913629"/>
            <a:ext cx="4680521" cy="253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478" y="2403794"/>
            <a:ext cx="4455954" cy="290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959" y="2909931"/>
            <a:ext cx="4680521" cy="63368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974009" y="4278083"/>
            <a:ext cx="1030409" cy="0"/>
          </a:xfrm>
          <a:prstGeom prst="line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41275" cap="flat" cmpd="sng" algn="ctr">
            <a:solidFill>
              <a:srgbClr val="0432FF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grpSp>
        <p:nvGrpSpPr>
          <p:cNvPr id="5" name="Group 4"/>
          <p:cNvGrpSpPr/>
          <p:nvPr/>
        </p:nvGrpSpPr>
        <p:grpSpPr>
          <a:xfrm>
            <a:off x="7477766" y="5476599"/>
            <a:ext cx="4962038" cy="3719120"/>
            <a:chOff x="7477765" y="5476599"/>
            <a:chExt cx="4962038" cy="37191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7765" y="5476599"/>
              <a:ext cx="4962038" cy="3719120"/>
            </a:xfrm>
            <a:prstGeom prst="rect">
              <a:avLst/>
            </a:prstGeom>
            <a:effectLst>
              <a:outerShdw sx="1000" sy="1000" algn="ctr" rotWithShape="0">
                <a:srgbClr val="000000"/>
              </a:outerShdw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9958785" y="5596881"/>
              <a:ext cx="1624163" cy="369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i-FI" sz="1801" dirty="0"/>
                <a:t>SDSS J1201+30</a:t>
              </a:r>
              <a:endParaRPr lang="en-US" sz="1801" dirty="0"/>
            </a:p>
          </p:txBody>
        </p:sp>
      </p:grpSp>
      <p:sp>
        <p:nvSpPr>
          <p:cNvPr id="35" name="文本框 4"/>
          <p:cNvSpPr txBox="1">
            <a:spLocks noChangeArrowheads="1"/>
          </p:cNvSpPr>
          <p:nvPr/>
        </p:nvSpPr>
        <p:spPr bwMode="auto">
          <a:xfrm>
            <a:off x="10921650" y="4896299"/>
            <a:ext cx="170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 err="1">
                <a:solidFill>
                  <a:srgbClr val="3366FF"/>
                </a:solidFill>
              </a:rPr>
              <a:t>Komossa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2015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8864" y="4584046"/>
            <a:ext cx="1711448" cy="27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4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title"/>
          </p:nvPr>
        </p:nvSpPr>
        <p:spPr>
          <a:xfrm>
            <a:off x="0" y="52266"/>
            <a:ext cx="13004800" cy="1528074"/>
          </a:xfrm>
        </p:spPr>
        <p:txBody>
          <a:bodyPr/>
          <a:lstStyle/>
          <a:p>
            <a:pPr eaLnBrk="1"/>
            <a:r>
              <a:rPr lang="en-US" altLang="zh-CN" sz="6000" b="1" dirty="0" err="1">
                <a:solidFill>
                  <a:srgbClr val="0432FF"/>
                </a:solidFill>
                <a:latin typeface="Chalkboard" panose="03050602040202020205" pitchFamily="66" charset="77"/>
              </a:rPr>
              <a:t>Sw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J1644+57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：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1st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on-axis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jetted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TDE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sp>
        <p:nvSpPr>
          <p:cNvPr id="7176" name="文本框 4"/>
          <p:cNvSpPr txBox="1">
            <a:spLocks noChangeArrowheads="1"/>
          </p:cNvSpPr>
          <p:nvPr/>
        </p:nvSpPr>
        <p:spPr bwMode="auto">
          <a:xfrm>
            <a:off x="5886203" y="8549208"/>
            <a:ext cx="68088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</a:rPr>
              <a:t>Bloom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2011;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Burrows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 2011;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 err="1">
                <a:solidFill>
                  <a:srgbClr val="3366FF"/>
                </a:solidFill>
              </a:rPr>
              <a:t>Zauderer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2011;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Levan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et</a:t>
            </a:r>
            <a:r>
              <a:rPr kumimoji="1" lang="zh-CN" altLang="en-US" sz="2000" dirty="0">
                <a:solidFill>
                  <a:srgbClr val="3366FF"/>
                </a:solidFill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</a:rPr>
              <a:t>al. 2011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sp>
        <p:nvSpPr>
          <p:cNvPr id="7178" name="Rectangle 3"/>
          <p:cNvSpPr>
            <a:spLocks/>
          </p:cNvSpPr>
          <p:nvPr/>
        </p:nvSpPr>
        <p:spPr bwMode="auto">
          <a:xfrm>
            <a:off x="45169" y="5441522"/>
            <a:ext cx="5172553" cy="51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8100" defTabSz="4572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indent="-4572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Font typeface="Times New Roman" charset="0"/>
              <a:buNone/>
            </a:pPr>
            <a:r>
              <a:rPr lang="en-US" altLang="zh-CN" sz="1801" dirty="0">
                <a:latin typeface="Arial" charset="0"/>
                <a:ea typeface="宋体" charset="-122"/>
                <a:cs typeface="Arial" charset="0"/>
                <a:sym typeface="Arial" charset="0"/>
              </a:rPr>
              <a:t>Radio and optical detections of Swift J16444+57.       (</a:t>
            </a:r>
            <a:r>
              <a:rPr lang="en-US" altLang="zh-CN" sz="1801" dirty="0" err="1">
                <a:solidFill>
                  <a:srgbClr val="3366FF"/>
                </a:solidFill>
                <a:latin typeface="Arial" charset="0"/>
                <a:ea typeface="宋体" charset="-122"/>
                <a:cs typeface="Arial" charset="0"/>
                <a:sym typeface="Arial" charset="0"/>
              </a:rPr>
              <a:t>Zauderer</a:t>
            </a:r>
            <a:r>
              <a:rPr lang="en-US" altLang="zh-CN" sz="1801" dirty="0">
                <a:solidFill>
                  <a:srgbClr val="3366FF"/>
                </a:solidFill>
                <a:latin typeface="Arial" charset="0"/>
                <a:ea typeface="宋体" charset="-122"/>
                <a:cs typeface="Arial" charset="0"/>
                <a:sym typeface="Arial" charset="0"/>
              </a:rPr>
              <a:t> et al. 2011)</a:t>
            </a:r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" y="6388967"/>
            <a:ext cx="5172553" cy="3168373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37" y="7002399"/>
            <a:ext cx="541089" cy="1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25" y="1942282"/>
            <a:ext cx="3528393" cy="3510451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417" y="6481650"/>
            <a:ext cx="6337042" cy="1398812"/>
          </a:xfrm>
          <a:prstGeom prst="rect">
            <a:avLst/>
          </a:prstGeom>
        </p:spPr>
      </p:pic>
      <p:sp>
        <p:nvSpPr>
          <p:cNvPr id="7170" name="矩形 4"/>
          <p:cNvSpPr>
            <a:spLocks noChangeArrowheads="1"/>
          </p:cNvSpPr>
          <p:nvPr/>
        </p:nvSpPr>
        <p:spPr bwMode="auto">
          <a:xfrm>
            <a:off x="597745" y="1564432"/>
            <a:ext cx="1279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eaLnBrk="1">
              <a:buSzPct val="100000"/>
            </a:pPr>
            <a:r>
              <a:rPr lang="en-US" altLang="zh-CN" sz="2000" dirty="0">
                <a:solidFill>
                  <a:schemeClr val="tx1"/>
                </a:solidFill>
              </a:rPr>
              <a:t>z = 0.3534</a:t>
            </a:r>
            <a:endParaRPr lang="en-US" altLang="zh-CN" sz="20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133" y="3458904"/>
            <a:ext cx="6342326" cy="818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417" y="4445309"/>
            <a:ext cx="6337042" cy="1687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4417" y="2478398"/>
            <a:ext cx="6337042" cy="7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7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E3547BEB-C91A-23BD-DCBC-A93AAF3B4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506537"/>
          </a:xfrm>
        </p:spPr>
        <p:txBody>
          <a:bodyPr/>
          <a:lstStyle/>
          <a:p>
            <a:pPr marL="450850" indent="-342900" eaLnBrk="1">
              <a:lnSpc>
                <a:spcPct val="93000"/>
              </a:lnSpc>
              <a:spcBef>
                <a:spcPts val="1800"/>
              </a:spcBef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sym typeface="Arial" panose="020B0604020202020204" pitchFamily="34" charset="0"/>
              </a:rPr>
              <a:t>Origin</a:t>
            </a:r>
            <a:r>
              <a:rPr kumimoji="0"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sym typeface="Arial" panose="020B0604020202020204" pitchFamily="34" charset="0"/>
              </a:rPr>
              <a:t> </a:t>
            </a:r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sym typeface="Arial" panose="020B0604020202020204" pitchFamily="34" charset="0"/>
              </a:rPr>
              <a:t>of</a:t>
            </a:r>
            <a:r>
              <a:rPr kumimoji="0"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  <a:sym typeface="Arial" panose="020B0604020202020204" pitchFamily="34" charset="0"/>
              </a:rPr>
              <a:t> </a:t>
            </a:r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  <a:sym typeface="Arial" panose="020B0604020202020204" pitchFamily="34" charset="0"/>
              </a:rPr>
              <a:t>Emissions: jet</a:t>
            </a: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2622BB93-DCDB-1129-4380-CCE5950B2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5262" y="1506539"/>
            <a:ext cx="6901234" cy="3928322"/>
          </a:xfrm>
        </p:spPr>
        <p:txBody>
          <a:bodyPr/>
          <a:lstStyle/>
          <a:p>
            <a:pPr marL="45085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pitchFamily="2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r>
              <a:rPr kumimoji="0" lang="en-US" altLang="zh-CN" sz="3200" dirty="0">
                <a:latin typeface="Arial" panose="020B0604020202020204" pitchFamily="34" charset="0"/>
                <a:sym typeface="Arial" panose="020B0604020202020204" pitchFamily="34" charset="0"/>
              </a:rPr>
              <a:t>Super-Eddington X-ray luminosity</a:t>
            </a:r>
          </a:p>
          <a:p>
            <a:pPr marL="45085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pitchFamily="2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endParaRPr kumimoji="0" lang="en-US" altLang="zh-CN" sz="3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45085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pitchFamily="2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r>
              <a:rPr kumimoji="0" lang="en-US" altLang="zh-CN" sz="32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Blazar jet model fit</a:t>
            </a:r>
          </a:p>
          <a:p>
            <a:pPr marL="45085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pitchFamily="2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r>
              <a:rPr kumimoji="0" lang="en-US" altLang="zh-CN" sz="3200" dirty="0">
                <a:latin typeface="Arial" panose="020B0604020202020204" pitchFamily="34" charset="0"/>
                <a:sym typeface="Arial" panose="020B0604020202020204" pitchFamily="34" charset="0"/>
              </a:rPr>
              <a:t>Bright radio afterglow: indicate jet with Lorentz factor of few</a:t>
            </a:r>
          </a:p>
        </p:txBody>
      </p:sp>
      <p:pic>
        <p:nvPicPr>
          <p:cNvPr id="14339" name="Picture 3" descr="pasted-image.png">
            <a:extLst>
              <a:ext uri="{FF2B5EF4-FFF2-40B4-BE49-F238E27FC236}">
                <a16:creationId xmlns:a16="http://schemas.microsoft.com/office/drawing/2014/main" id="{D112F3A4-D8DE-0584-748E-4C99F262C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5" y="5434860"/>
            <a:ext cx="5760036" cy="37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pasted-image.png">
            <a:extLst>
              <a:ext uri="{FF2B5EF4-FFF2-40B4-BE49-F238E27FC236}">
                <a16:creationId xmlns:a16="http://schemas.microsoft.com/office/drawing/2014/main" id="{9A30FEC0-7DBF-5DB5-7719-5C3470743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48" y="5430253"/>
            <a:ext cx="5423863" cy="372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图片 1">
            <a:extLst>
              <a:ext uri="{FF2B5EF4-FFF2-40B4-BE49-F238E27FC236}">
                <a16:creationId xmlns:a16="http://schemas.microsoft.com/office/drawing/2014/main" id="{5A53B320-BF62-18E6-A255-2FD49E78E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717379"/>
            <a:ext cx="49101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09B5B1-CA41-1716-6D09-46A57A75E5BC}"/>
              </a:ext>
            </a:extLst>
          </p:cNvPr>
          <p:cNvSpPr txBox="1"/>
          <p:nvPr/>
        </p:nvSpPr>
        <p:spPr bwMode="auto">
          <a:xfrm>
            <a:off x="2309631" y="9173504"/>
            <a:ext cx="237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0" lang="en-US" altLang="zh-CN" sz="2000" dirty="0">
                <a:solidFill>
                  <a:srgbClr val="0432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Burrows et al. 2011</a:t>
            </a:r>
            <a:endParaRPr lang="en-CN" sz="20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20CDE-7E87-578F-F34D-C4E226F69A9E}"/>
              </a:ext>
            </a:extLst>
          </p:cNvPr>
          <p:cNvSpPr txBox="1"/>
          <p:nvPr/>
        </p:nvSpPr>
        <p:spPr bwMode="auto">
          <a:xfrm>
            <a:off x="8719727" y="9184277"/>
            <a:ext cx="2678767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07950" eaLnBrk="1">
              <a:lnSpc>
                <a:spcPct val="93000"/>
              </a:lnSpc>
              <a:spcBef>
                <a:spcPts val="1800"/>
              </a:spcBef>
              <a:buSzPct val="90000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</a:pPr>
            <a:r>
              <a:rPr kumimoji="0" lang="en-US" altLang="zh-CN" sz="2000" dirty="0" err="1">
                <a:solidFill>
                  <a:srgbClr val="0432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Zauderer</a:t>
            </a:r>
            <a:r>
              <a:rPr kumimoji="0" lang="en-US" altLang="zh-CN" sz="2000" dirty="0">
                <a:solidFill>
                  <a:srgbClr val="0432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et al. 2011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BDD8F-8AB9-1E4F-0344-17260FBE8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025" y="1699678"/>
            <a:ext cx="4624959" cy="35234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>
            <a:extLst>
              <a:ext uri="{FF2B5EF4-FFF2-40B4-BE49-F238E27FC236}">
                <a16:creationId xmlns:a16="http://schemas.microsoft.com/office/drawing/2014/main" id="{C2D6AB9E-5826-6FF8-3DE3-7ABC0E83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2030413"/>
          </a:xfrm>
        </p:spPr>
        <p:txBody>
          <a:bodyPr/>
          <a:lstStyle/>
          <a:p>
            <a:pPr eaLnBrk="1"/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Jet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production:</a:t>
            </a:r>
            <a:r>
              <a:rPr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Blandford-</a:t>
            </a:r>
            <a:r>
              <a:rPr lang="en-US" altLang="zh-CN" sz="6000" b="1" dirty="0" err="1">
                <a:solidFill>
                  <a:srgbClr val="0432FF"/>
                </a:solidFill>
                <a:latin typeface="Chalkboard" panose="03050602040202020205" pitchFamily="66" charset="77"/>
              </a:rPr>
              <a:t>Znajek</a:t>
            </a:r>
            <a:r>
              <a:rPr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Mechanism</a:t>
            </a:r>
            <a:endParaRPr lang="zh-CN" altLang="en-US" sz="6000" b="1" dirty="0">
              <a:solidFill>
                <a:srgbClr val="0432FF"/>
              </a:solidFill>
              <a:latin typeface="Chalkboard" panose="03050602040202020205" pitchFamily="66" charset="77"/>
            </a:endParaRPr>
          </a:p>
        </p:txBody>
      </p:sp>
      <p:pic>
        <p:nvPicPr>
          <p:cNvPr id="17410" name="Picture 4" descr="image.png">
            <a:extLst>
              <a:ext uri="{FF2B5EF4-FFF2-40B4-BE49-F238E27FC236}">
                <a16:creationId xmlns:a16="http://schemas.microsoft.com/office/drawing/2014/main" id="{FB2024A7-BDEB-E638-6756-64147E5B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28875"/>
            <a:ext cx="68421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矩形 4">
            <a:extLst>
              <a:ext uri="{FF2B5EF4-FFF2-40B4-BE49-F238E27FC236}">
                <a16:creationId xmlns:a16="http://schemas.microsoft.com/office/drawing/2014/main" id="{D4121C24-3D99-ECB8-3102-CE7880D1B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2" y="8693224"/>
            <a:ext cx="5978525" cy="8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eaLnBrk="1">
              <a:lnSpc>
                <a:spcPct val="93000"/>
              </a:lnSpc>
              <a:spcBef>
                <a:spcPts val="1800"/>
              </a:spcBef>
              <a:buSzPct val="90000"/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Blandford-</a:t>
            </a:r>
            <a:r>
              <a:rPr lang="en-US" altLang="zh-CN" sz="3200" b="1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Znajek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mechanism </a:t>
            </a:r>
            <a:r>
              <a:rPr lang="en-US" altLang="zh-CN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(Blandford</a:t>
            </a:r>
            <a:r>
              <a:rPr lang="zh-CN" altLang="en-US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zh-CN" altLang="en-US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Znajek</a:t>
            </a:r>
            <a:r>
              <a:rPr lang="zh-CN" altLang="en-US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1977)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A13B5E80-3A58-1576-CFEB-071ACE6A6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2284413"/>
            <a:ext cx="52562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6109" tIns="78536" rIns="116109" bIns="58055"/>
          <a:lstStyle>
            <a:lvl1pPr marL="457200" indent="-45720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just" eaLnBrk="1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Thermal pressure outflow will suffer significant baryon loading (Shao et al. 2011; Gao et al. 2012)</a:t>
            </a:r>
          </a:p>
          <a:p>
            <a:pPr algn="just" eaLnBrk="1">
              <a:buFont typeface="Arial" panose="020B0604020202020204" pitchFamily="34" charset="0"/>
              <a:buChar char="•"/>
            </a:pP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just" eaLnBrk="1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</a:rPr>
              <a:t>Spectral fit favor Poynting-flux dominated jet model (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Burrows et al. 2011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 </a:t>
            </a:r>
          </a:p>
          <a:p>
            <a:pPr algn="just" eaLnBrk="1">
              <a:buFont typeface="Arial" panose="020B0604020202020204" pitchFamily="34" charset="0"/>
              <a:buChar char="•"/>
            </a:pPr>
            <a:endParaRPr lang="en-US" altLang="zh-CN" sz="2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 eaLnBrk="1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BZ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is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successful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model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for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AGN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jets.</a:t>
            </a:r>
          </a:p>
          <a:p>
            <a:pPr algn="just" eaLnBrk="1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 eaLnBrk="1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259DA-ACD3-9FF0-56A6-E402FA276339}"/>
              </a:ext>
            </a:extLst>
          </p:cNvPr>
          <p:cNvSpPr txBox="1"/>
          <p:nvPr/>
        </p:nvSpPr>
        <p:spPr bwMode="auto">
          <a:xfrm>
            <a:off x="6233709" y="7929860"/>
            <a:ext cx="14041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NASA</a:t>
            </a:r>
            <a:endParaRPr lang="en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>
            <a:extLst>
              <a:ext uri="{FF2B5EF4-FFF2-40B4-BE49-F238E27FC236}">
                <a16:creationId xmlns:a16="http://schemas.microsoft.com/office/drawing/2014/main" id="{31DC11F4-C60D-C489-C066-59BA3EAE5CBE}"/>
              </a:ext>
            </a:extLst>
          </p:cNvPr>
          <p:cNvSpPr>
            <a:spLocks/>
          </p:cNvSpPr>
          <p:nvPr/>
        </p:nvSpPr>
        <p:spPr bwMode="auto">
          <a:xfrm>
            <a:off x="487040" y="2212975"/>
            <a:ext cx="6375400" cy="590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50800" tIns="50800" rIns="50800" bIns="50800" anchor="ctr"/>
          <a:lstStyle/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BZ Power</a:t>
            </a:r>
            <a:endParaRPr lang="en-US" altLang="zh-CN" sz="2400" b="1" dirty="0">
              <a:solidFill>
                <a:srgbClr val="FF0000"/>
              </a:solidFill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06388" indent="-306388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18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Beaming</a:t>
            </a:r>
            <a:r>
              <a:rPr lang="zh-CN" altLang="en-US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factor</a:t>
            </a: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endParaRPr lang="en-US" altLang="zh-CN" sz="2000" dirty="0">
              <a:latin typeface="Arial" charset="0"/>
              <a:ea typeface="宋体" charset="0"/>
              <a:cs typeface="Arial" charset="0"/>
              <a:sym typeface="Arial" charset="0"/>
            </a:endParaRPr>
          </a:p>
          <a:p>
            <a:pPr marL="342900" indent="-342900" eaLnBrk="1">
              <a:lnSpc>
                <a:spcPct val="93000"/>
              </a:lnSpc>
              <a:spcBef>
                <a:spcPts val="1800"/>
              </a:spcBef>
              <a:buSzPct val="90000"/>
              <a:buFont typeface="Wingdings" charset="2"/>
              <a:buChar char="n"/>
              <a:tabLst>
                <a:tab pos="939800" algn="l"/>
                <a:tab pos="1866900" algn="l"/>
                <a:tab pos="2806700" algn="l"/>
                <a:tab pos="3733800" algn="l"/>
                <a:tab pos="4673600" algn="l"/>
                <a:tab pos="5600700" algn="l"/>
                <a:tab pos="6540500" algn="l"/>
                <a:tab pos="7467600" algn="l"/>
                <a:tab pos="7670800" algn="l"/>
              </a:tabLs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BH</a:t>
            </a:r>
            <a:r>
              <a:rPr lang="zh-CN" altLang="en-US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rial" charset="0"/>
                <a:ea typeface="宋体" charset="0"/>
                <a:cs typeface="Arial" charset="0"/>
                <a:sym typeface="Arial" charset="0"/>
              </a:rPr>
              <a:t>spin</a:t>
            </a:r>
            <a:r>
              <a:rPr lang="en-US" altLang="zh-CN" sz="2400" dirty="0">
                <a:latin typeface="Arial" charset="0"/>
                <a:ea typeface="宋体" charset="0"/>
                <a:cs typeface="Arial" charset="0"/>
                <a:sym typeface="Arial" charset="0"/>
              </a:rPr>
              <a:t>:</a:t>
            </a:r>
            <a:r>
              <a:rPr lang="zh-CN" altLang="en-US" sz="2400" dirty="0">
                <a:latin typeface="Arial" charset="0"/>
                <a:ea typeface="宋体" charset="0"/>
                <a:cs typeface="Arial" charset="0"/>
                <a:sym typeface="Arial" charset="0"/>
              </a:rPr>
              <a:t> </a:t>
            </a:r>
            <a:r>
              <a:rPr lang="en-US" altLang="zh-CN" sz="2400" dirty="0">
                <a:latin typeface="Arial" charset="0"/>
                <a:ea typeface="宋体" charset="0"/>
                <a:cs typeface="Arial" charset="0"/>
                <a:sym typeface="Arial" charset="0"/>
              </a:rPr>
              <a:t>moderate to high spin SMBH (Lei &amp; Zhang 2011; </a:t>
            </a:r>
            <a:r>
              <a:rPr lang="en-US" altLang="zh-CN" sz="2400" dirty="0" err="1">
                <a:latin typeface="Arial" charset="0"/>
                <a:ea typeface="宋体" charset="0"/>
                <a:cs typeface="Arial" charset="0"/>
                <a:sym typeface="Arial" charset="0"/>
              </a:rPr>
              <a:t>Tchekhovskoy</a:t>
            </a:r>
            <a:r>
              <a:rPr lang="en-US" altLang="zh-CN" sz="2400" dirty="0">
                <a:latin typeface="Arial" charset="0"/>
                <a:ea typeface="宋体" charset="0"/>
                <a:cs typeface="Arial" charset="0"/>
                <a:sym typeface="Arial" charset="0"/>
              </a:rPr>
              <a:t> et al. 2014)</a:t>
            </a:r>
            <a:endParaRPr lang="en-US" altLang="zh-CN" sz="2400" dirty="0">
              <a:latin typeface="Gill Sans" charset="0"/>
              <a:ea typeface="宋体" charset="0"/>
              <a:cs typeface="Gill Sans" charset="0"/>
              <a:sym typeface="Gill Sans" charset="0"/>
            </a:endParaRPr>
          </a:p>
        </p:txBody>
      </p:sp>
      <p:sp>
        <p:nvSpPr>
          <p:cNvPr id="18434" name="Rectangle 1">
            <a:extLst>
              <a:ext uri="{FF2B5EF4-FFF2-40B4-BE49-F238E27FC236}">
                <a16:creationId xmlns:a16="http://schemas.microsoft.com/office/drawing/2014/main" id="{FE3FEB11-BA39-DBE1-5685-9469BDEB9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35" y="36017"/>
            <a:ext cx="10464800" cy="1384300"/>
          </a:xfrm>
        </p:spPr>
        <p:txBody>
          <a:bodyPr/>
          <a:lstStyle/>
          <a:p>
            <a:pPr eaLnBrk="1"/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High</a:t>
            </a:r>
            <a:r>
              <a:rPr kumimoji="0"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Black Hole spin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4058F6-B7EA-B3FA-C412-3A660F0B56DA}"/>
              </a:ext>
            </a:extLst>
          </p:cNvPr>
          <p:cNvSpPr>
            <a:spLocks/>
          </p:cNvSpPr>
          <p:nvPr/>
        </p:nvSpPr>
        <p:spPr bwMode="auto">
          <a:xfrm>
            <a:off x="8737600" y="6478588"/>
            <a:ext cx="25447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9213"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indent="-457200" defTabSz="584200" eaLnBrk="0" fontAlgn="base" hangingPunct="0">
              <a:spcBef>
                <a:spcPct val="0"/>
              </a:spcBef>
              <a:spcAft>
                <a:spcPct val="0"/>
              </a:spcAft>
              <a:tabLst>
                <a:tab pos="977900" algn="l"/>
                <a:tab pos="1917700" algn="l"/>
                <a:tab pos="2844800" algn="l"/>
                <a:tab pos="3784600" algn="l"/>
                <a:tab pos="4178300" algn="l"/>
              </a:tabLs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Blandford-Znajek process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        (</a:t>
            </a:r>
            <a:r>
              <a:rPr lang="en-US" altLang="zh-CN" sz="140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Blandford &amp; Znajek 1977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en-US" altLang="zh-CN" sz="1800"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8436" name="Picture 3" descr="image.png">
            <a:extLst>
              <a:ext uri="{FF2B5EF4-FFF2-40B4-BE49-F238E27FC236}">
                <a16:creationId xmlns:a16="http://schemas.microsoft.com/office/drawing/2014/main" id="{59A89A91-E1E5-CE7A-6CE9-DC1C4E3D8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0" y="2789238"/>
            <a:ext cx="6119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1">
            <a:extLst>
              <a:ext uri="{FF2B5EF4-FFF2-40B4-BE49-F238E27FC236}">
                <a16:creationId xmlns:a16="http://schemas.microsoft.com/office/drawing/2014/main" id="{1C35B13B-AFBD-7BBB-C2BB-E12B39764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0" y="2716213"/>
            <a:ext cx="5908998" cy="587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图片 3">
            <a:extLst>
              <a:ext uri="{FF2B5EF4-FFF2-40B4-BE49-F238E27FC236}">
                <a16:creationId xmlns:a16="http://schemas.microsoft.com/office/drawing/2014/main" id="{BBDF66EC-2B72-F52F-3E1F-69271653D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708448"/>
            <a:ext cx="2951163" cy="452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图片 4">
            <a:extLst>
              <a:ext uri="{FF2B5EF4-FFF2-40B4-BE49-F238E27FC236}">
                <a16:creationId xmlns:a16="http://schemas.microsoft.com/office/drawing/2014/main" id="{C216724D-42C4-79B9-BE7C-81F32A614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40" y="5453063"/>
            <a:ext cx="21320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图片 5">
            <a:extLst>
              <a:ext uri="{FF2B5EF4-FFF2-40B4-BE49-F238E27FC236}">
                <a16:creationId xmlns:a16="http://schemas.microsoft.com/office/drawing/2014/main" id="{CD7EB0BB-9F11-F3E6-DC4C-57BC6F713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77" y="3696494"/>
            <a:ext cx="39465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文本框 4">
            <a:extLst>
              <a:ext uri="{FF2B5EF4-FFF2-40B4-BE49-F238E27FC236}">
                <a16:creationId xmlns:a16="http://schemas.microsoft.com/office/drawing/2014/main" id="{291AA4FD-0D71-499C-0167-DA41B7C51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4190" y="8844090"/>
            <a:ext cx="20136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kumimoji="1" lang="en-US" altLang="zh-CN" sz="2000" dirty="0">
                <a:solidFill>
                  <a:srgbClr val="3366FF"/>
                </a:solidFill>
                <a:ea typeface="宋体" panose="02010600030101010101" pitchFamily="2" charset="-122"/>
              </a:rPr>
              <a:t>Zhang</a:t>
            </a:r>
            <a:r>
              <a:rPr kumimoji="1" lang="zh-CN" altLang="en-US" sz="2000" dirty="0">
                <a:solidFill>
                  <a:srgbClr val="3366FF"/>
                </a:solidFill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  <a:ea typeface="宋体" panose="02010600030101010101" pitchFamily="2" charset="-122"/>
              </a:rPr>
              <a:t>&amp;</a:t>
            </a:r>
            <a:r>
              <a:rPr kumimoji="1" lang="zh-CN" altLang="en-US" sz="2000" dirty="0">
                <a:solidFill>
                  <a:srgbClr val="3366FF"/>
                </a:solidFill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  <a:ea typeface="宋体" panose="02010600030101010101" pitchFamily="2" charset="-122"/>
              </a:rPr>
              <a:t>Lei</a:t>
            </a:r>
            <a:r>
              <a:rPr kumimoji="1" lang="zh-CN" altLang="en-US" sz="2000" dirty="0">
                <a:solidFill>
                  <a:srgbClr val="3366FF"/>
                </a:solidFill>
                <a:ea typeface="宋体" panose="02010600030101010101" pitchFamily="2" charset="-122"/>
              </a:rPr>
              <a:t> </a:t>
            </a:r>
            <a:r>
              <a:rPr kumimoji="1" lang="en-US" altLang="zh-CN" sz="2000" dirty="0">
                <a:solidFill>
                  <a:srgbClr val="3366FF"/>
                </a:solidFill>
                <a:ea typeface="宋体" panose="02010600030101010101" pitchFamily="2" charset="-122"/>
              </a:rPr>
              <a:t>2011</a:t>
            </a:r>
            <a:endParaRPr kumimoji="1" lang="zh-CN" altLang="en-US" sz="2000" dirty="0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pic>
        <p:nvPicPr>
          <p:cNvPr id="18444" name="Picture 4" descr="image.png">
            <a:extLst>
              <a:ext uri="{FF2B5EF4-FFF2-40B4-BE49-F238E27FC236}">
                <a16:creationId xmlns:a16="http://schemas.microsoft.com/office/drawing/2014/main" id="{24914159-E0E6-69E1-79FE-120B8ACDE6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38" y="14288"/>
            <a:ext cx="23129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>
            <a:extLst>
              <a:ext uri="{FF2B5EF4-FFF2-40B4-BE49-F238E27FC236}">
                <a16:creationId xmlns:a16="http://schemas.microsoft.com/office/drawing/2014/main" id="{D91DEEF4-0F70-3BA8-E10B-62837A2F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37" y="5207038"/>
            <a:ext cx="27527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54D65CAB-3286-1181-36A0-31588B5C4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7488" y="52388"/>
            <a:ext cx="12622212" cy="1484312"/>
          </a:xfrm>
        </p:spPr>
        <p:txBody>
          <a:bodyPr/>
          <a:lstStyle/>
          <a:p>
            <a:pPr eaLnBrk="1"/>
            <a:r>
              <a:rPr kumimoji="0" lang="en-US" altLang="zh-CN" sz="6000" b="1" dirty="0" err="1">
                <a:solidFill>
                  <a:srgbClr val="0432FF"/>
                </a:solidFill>
                <a:latin typeface="Chalkboard" panose="03050602040202020205" pitchFamily="66" charset="77"/>
              </a:rPr>
              <a:t>Lense-Thirring</a:t>
            </a:r>
            <a:r>
              <a:rPr kumimoji="0" lang="zh-CN" altLang="en-US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 </a:t>
            </a:r>
            <a:r>
              <a:rPr kumimoji="0" lang="en-US" altLang="zh-CN" sz="6000" b="1" dirty="0">
                <a:solidFill>
                  <a:srgbClr val="0432FF"/>
                </a:solidFill>
                <a:latin typeface="Chalkboard" panose="03050602040202020205" pitchFamily="66" charset="77"/>
              </a:rPr>
              <a:t>Precession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DFBDE97-1815-AB35-0E85-9C1445830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5463" y="1263161"/>
            <a:ext cx="7516128" cy="3207437"/>
          </a:xfrm>
        </p:spPr>
        <p:txBody>
          <a:bodyPr lIns="0" tIns="0" rIns="0" bIns="0"/>
          <a:lstStyle/>
          <a:p>
            <a:pPr marL="547688" indent="-457200" defTabSz="495300" eaLnBrk="1">
              <a:lnSpc>
                <a:spcPct val="93000"/>
              </a:lnSpc>
              <a:spcBef>
                <a:spcPts val="1500"/>
              </a:spcBef>
              <a:buSzPct val="90000"/>
              <a:buFont typeface="Wingdings" pitchFamily="2" charset="2"/>
              <a:buChar char="Ø"/>
              <a:tabLst>
                <a:tab pos="787400" algn="l"/>
                <a:tab pos="1574800" algn="l"/>
                <a:tab pos="2374900" algn="l"/>
                <a:tab pos="3162300" algn="l"/>
                <a:tab pos="3962400" algn="l"/>
                <a:tab pos="4749800" algn="l"/>
                <a:tab pos="5003800" algn="l"/>
              </a:tabLst>
            </a:pP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Initial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stellar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orbit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is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likely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misaligned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with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the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equatorial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plane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of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spinning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BH;</a:t>
            </a:r>
          </a:p>
          <a:p>
            <a:pPr marL="547688" indent="-457200" defTabSz="495300" eaLnBrk="1">
              <a:lnSpc>
                <a:spcPct val="93000"/>
              </a:lnSpc>
              <a:spcBef>
                <a:spcPts val="1500"/>
              </a:spcBef>
              <a:buSzPct val="90000"/>
              <a:buFont typeface="Wingdings" pitchFamily="2" charset="2"/>
              <a:buChar char="Ø"/>
              <a:tabLst>
                <a:tab pos="787400" algn="l"/>
                <a:tab pos="1574800" algn="l"/>
                <a:tab pos="2374900" algn="l"/>
                <a:tab pos="3162300" algn="l"/>
                <a:tab pos="3962400" algn="l"/>
                <a:tab pos="4749800" algn="l"/>
                <a:tab pos="5003800" algn="l"/>
              </a:tabLst>
            </a:pP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Tilted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disk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is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subject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to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 err="1">
                <a:solidFill>
                  <a:schemeClr val="tx1"/>
                </a:solidFill>
                <a:sym typeface="Arial" panose="020B0604020202020204" pitchFamily="34" charset="0"/>
              </a:rPr>
              <a:t>Lense-Thirring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torque;</a:t>
            </a:r>
          </a:p>
          <a:p>
            <a:pPr marL="547688" indent="-457200" defTabSz="495300" eaLnBrk="1">
              <a:lnSpc>
                <a:spcPct val="93000"/>
              </a:lnSpc>
              <a:spcBef>
                <a:spcPts val="1500"/>
              </a:spcBef>
              <a:buSzPct val="90000"/>
              <a:buFont typeface="Wingdings" pitchFamily="2" charset="2"/>
              <a:buChar char="Ø"/>
              <a:tabLst>
                <a:tab pos="787400" algn="l"/>
                <a:tab pos="1574800" algn="l"/>
                <a:tab pos="2374900" algn="l"/>
                <a:tab pos="3162300" algn="l"/>
                <a:tab pos="3962400" algn="l"/>
                <a:tab pos="4749800" algn="l"/>
                <a:tab pos="5003800" algn="l"/>
              </a:tabLst>
            </a:pP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Jet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would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undergo</a:t>
            </a:r>
            <a:r>
              <a:rPr kumimoji="0" lang="zh-CN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 </a:t>
            </a:r>
            <a:r>
              <a:rPr kumimoji="0" lang="en-US" altLang="zh-CN" sz="2800" dirty="0">
                <a:solidFill>
                  <a:schemeClr val="tx1"/>
                </a:solidFill>
                <a:sym typeface="Arial" panose="020B0604020202020204" pitchFamily="34" charset="0"/>
              </a:rPr>
              <a:t>precession;</a:t>
            </a:r>
          </a:p>
        </p:txBody>
      </p:sp>
      <p:pic>
        <p:nvPicPr>
          <p:cNvPr id="19459" name="Picture 3" descr="image.png">
            <a:extLst>
              <a:ext uri="{FF2B5EF4-FFF2-40B4-BE49-F238E27FC236}">
                <a16:creationId xmlns:a16="http://schemas.microsoft.com/office/drawing/2014/main" id="{29D8D1FF-09D0-C89E-35F1-A28737620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5164831"/>
            <a:ext cx="5616575" cy="388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矩形 6">
            <a:extLst>
              <a:ext uri="{FF2B5EF4-FFF2-40B4-BE49-F238E27FC236}">
                <a16:creationId xmlns:a16="http://schemas.microsoft.com/office/drawing/2014/main" id="{F24C581C-8C3D-07A8-D567-1FD18EF6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6217" y="9157270"/>
            <a:ext cx="283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zh-CN" sz="2000" dirty="0">
                <a:solidFill>
                  <a:srgbClr val="3366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Lei, Zhang &amp; Gao 2013</a:t>
            </a:r>
            <a:endParaRPr lang="zh-CN" altLang="en-US" sz="2000" dirty="0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pic>
        <p:nvPicPr>
          <p:cNvPr id="19461" name="图片 1">
            <a:extLst>
              <a:ext uri="{FF2B5EF4-FFF2-40B4-BE49-F238E27FC236}">
                <a16:creationId xmlns:a16="http://schemas.microsoft.com/office/drawing/2014/main" id="{1204E2A8-E95D-A635-1BB3-231794D51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5164831"/>
            <a:ext cx="5981700" cy="388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矩形 1">
            <a:extLst>
              <a:ext uri="{FF2B5EF4-FFF2-40B4-BE49-F238E27FC236}">
                <a16:creationId xmlns:a16="http://schemas.microsoft.com/office/drawing/2014/main" id="{AB70AB39-8DEF-3E7D-83A2-73A3B2322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840" y="4376350"/>
            <a:ext cx="43604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anose="020B0502020104020203" pitchFamily="34" charset="-79"/>
                <a:ea typeface="Gill Sans" panose="020B0502020104020203" pitchFamily="34" charset="-79"/>
                <a:cs typeface="Gill Sans" panose="020B0502020104020203" pitchFamily="34" charset="-79"/>
                <a:sym typeface="Gill Sans" panose="020B0502020104020203" pitchFamily="34" charset="-79"/>
              </a:defRPr>
            </a:lvl9pPr>
          </a:lstStyle>
          <a:p>
            <a:pPr algn="ctr" eaLnBrk="1"/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2.7d period</a:t>
            </a:r>
            <a:r>
              <a:rPr lang="zh-CN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rPr>
              <a:t>dips</a:t>
            </a:r>
            <a:endParaRPr lang="zh-CN" altLang="en-US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6B49D16-E1C4-5379-BA86-2B7EE03FBF3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0" y="1249994"/>
            <a:ext cx="4360489" cy="388868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99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32BE819-DDA0-AD8E-FF1A-CCCB1EAE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756858"/>
            <a:ext cx="2171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宋体"/>
        <a:cs typeface="Gill Sans"/>
      </a:majorFont>
      <a:minorFont>
        <a:latin typeface="Gill Sans"/>
        <a:ea typeface="宋体"/>
        <a:cs typeface="Gill Sans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宋体" charset="0"/>
            <a:cs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宋体" charset="0"/>
            <a:cs typeface="Gill Sans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wrap="none" lIns="116109" tIns="78536" rIns="116109" bIns="58055"/>
      <a:lstStyle>
        <a:defPPr marL="457200" indent="-457200" algn="just">
          <a:buFont typeface="Wingdings" charset="2"/>
          <a:buChar char="n"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39178</TotalTime>
  <Words>1194</Words>
  <Application>Microsoft Macintosh PowerPoint</Application>
  <PresentationFormat>Custom</PresentationFormat>
  <Paragraphs>183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CMMI10</vt:lpstr>
      <vt:lpstr>Meiryo</vt:lpstr>
      <vt:lpstr>NimbusRomNo9L</vt:lpstr>
      <vt:lpstr>Times</vt:lpstr>
      <vt:lpstr>Apple Symbols</vt:lpstr>
      <vt:lpstr>Arial</vt:lpstr>
      <vt:lpstr>Bradley Hand Bold</vt:lpstr>
      <vt:lpstr>Calibri</vt:lpstr>
      <vt:lpstr>Cambria Math</vt:lpstr>
      <vt:lpstr>Chalkboard</vt:lpstr>
      <vt:lpstr>Chalkboard SE Regular</vt:lpstr>
      <vt:lpstr>Gill Sans</vt:lpstr>
      <vt:lpstr>Gill Sans SemiBold</vt:lpstr>
      <vt:lpstr>GillSans</vt:lpstr>
      <vt:lpstr>Lucida Grande</vt:lpstr>
      <vt:lpstr>Times New Roman</vt:lpstr>
      <vt:lpstr>Wingdings</vt:lpstr>
      <vt:lpstr>White</vt:lpstr>
      <vt:lpstr>Jetted TDEs: BH spin, jet components and circumneuclear medium</vt:lpstr>
      <vt:lpstr>Outline</vt:lpstr>
      <vt:lpstr>Tidal Disruption Events (TDE)</vt:lpstr>
      <vt:lpstr>X-ray TDEs</vt:lpstr>
      <vt:lpstr>Sw J1644+57：1st on-axis jetted TDE</vt:lpstr>
      <vt:lpstr>Origin of Emissions: jet</vt:lpstr>
      <vt:lpstr>Jet production: Blandford-Znajek Mechanism</vt:lpstr>
      <vt:lpstr>High Black Hole spin</vt:lpstr>
      <vt:lpstr>Lense-Thirring Precession</vt:lpstr>
      <vt:lpstr>PowerPoint Presentation</vt:lpstr>
      <vt:lpstr>Sw J2058+05: 2nd on-axis jetted TDE</vt:lpstr>
      <vt:lpstr>Sw J1112.2-8238: 3rd on-axis jetted TDE</vt:lpstr>
      <vt:lpstr>TDE Candidates</vt:lpstr>
      <vt:lpstr>IGR J12580+0134: 1st off-axis jetted TDE</vt:lpstr>
      <vt:lpstr>Radio Emission from Jet</vt:lpstr>
      <vt:lpstr>Unified Model for TDEs</vt:lpstr>
      <vt:lpstr>Published Radio TDEs</vt:lpstr>
      <vt:lpstr>PowerPoint Presentation</vt:lpstr>
      <vt:lpstr>Types of Radio TDEs</vt:lpstr>
      <vt:lpstr>PowerPoint Presentation</vt:lpstr>
      <vt:lpstr>PowerPoint Presentation</vt:lpstr>
      <vt:lpstr>PowerPoint Presentation</vt:lpstr>
      <vt:lpstr>Estimate k with Closure Relations</vt:lpstr>
      <vt:lpstr>Estimate k with Closure Relations</vt:lpstr>
      <vt:lpstr>Constrain CNM profile with FSMC</vt:lpstr>
      <vt:lpstr>PowerPoint Presentation</vt:lpstr>
      <vt:lpstr>Conclusions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Evidence for Two-Component Jet in Sw J1644+57</dc:title>
  <cp:lastModifiedBy>Tom Kwan</cp:lastModifiedBy>
  <cp:revision>1811</cp:revision>
  <dcterms:modified xsi:type="dcterms:W3CDTF">2023-06-25T05:30:23Z</dcterms:modified>
</cp:coreProperties>
</file>