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1" r:id="rId3"/>
    <p:sldMasterId id="2147483713" r:id="rId4"/>
    <p:sldMasterId id="2147483725" r:id="rId5"/>
    <p:sldMasterId id="2147483737" r:id="rId6"/>
    <p:sldMasterId id="2147483749" r:id="rId7"/>
    <p:sldMasterId id="2147483774" r:id="rId8"/>
    <p:sldMasterId id="2147483786" r:id="rId9"/>
    <p:sldMasterId id="2147483798" r:id="rId10"/>
    <p:sldMasterId id="2147483810" r:id="rId11"/>
    <p:sldMasterId id="2147483822" r:id="rId12"/>
    <p:sldMasterId id="2147483834" r:id="rId13"/>
    <p:sldMasterId id="2147483846" r:id="rId14"/>
    <p:sldMasterId id="2147483858" r:id="rId15"/>
    <p:sldMasterId id="2147483870" r:id="rId16"/>
    <p:sldMasterId id="2147483882" r:id="rId17"/>
    <p:sldMasterId id="2147483895" r:id="rId18"/>
    <p:sldMasterId id="2147483908" r:id="rId19"/>
  </p:sldMasterIdLst>
  <p:notesMasterIdLst>
    <p:notesMasterId r:id="rId140"/>
  </p:notesMasterIdLst>
  <p:sldIdLst>
    <p:sldId id="718" r:id="rId20"/>
    <p:sldId id="599" r:id="rId21"/>
    <p:sldId id="600" r:id="rId22"/>
    <p:sldId id="260" r:id="rId23"/>
    <p:sldId id="735" r:id="rId24"/>
    <p:sldId id="261" r:id="rId25"/>
    <p:sldId id="262" r:id="rId26"/>
    <p:sldId id="493" r:id="rId27"/>
    <p:sldId id="635" r:id="rId28"/>
    <p:sldId id="258" r:id="rId29"/>
    <p:sldId id="728" r:id="rId30"/>
    <p:sldId id="717" r:id="rId31"/>
    <p:sldId id="348" r:id="rId32"/>
    <p:sldId id="716" r:id="rId33"/>
    <p:sldId id="738" r:id="rId34"/>
    <p:sldId id="266" r:id="rId35"/>
    <p:sldId id="334" r:id="rId36"/>
    <p:sldId id="733" r:id="rId37"/>
    <p:sldId id="304" r:id="rId38"/>
    <p:sldId id="354" r:id="rId39"/>
    <p:sldId id="322" r:id="rId40"/>
    <p:sldId id="341" r:id="rId41"/>
    <p:sldId id="343" r:id="rId42"/>
    <p:sldId id="737" r:id="rId43"/>
    <p:sldId id="639" r:id="rId44"/>
    <p:sldId id="604" r:id="rId45"/>
    <p:sldId id="338" r:id="rId46"/>
    <p:sldId id="367" r:id="rId47"/>
    <p:sldId id="726" r:id="rId48"/>
    <p:sldId id="727" r:id="rId49"/>
    <p:sldId id="344" r:id="rId50"/>
    <p:sldId id="363" r:id="rId51"/>
    <p:sldId id="364" r:id="rId52"/>
    <p:sldId id="736" r:id="rId53"/>
    <p:sldId id="287" r:id="rId54"/>
    <p:sldId id="731" r:id="rId55"/>
    <p:sldId id="314" r:id="rId56"/>
    <p:sldId id="313" r:id="rId57"/>
    <p:sldId id="320" r:id="rId58"/>
    <p:sldId id="734" r:id="rId59"/>
    <p:sldId id="722" r:id="rId60"/>
    <p:sldId id="306" r:id="rId61"/>
    <p:sldId id="723" r:id="rId62"/>
    <p:sldId id="729" r:id="rId63"/>
    <p:sldId id="327" r:id="rId64"/>
    <p:sldId id="725" r:id="rId65"/>
    <p:sldId id="724" r:id="rId66"/>
    <p:sldId id="602" r:id="rId67"/>
    <p:sldId id="359" r:id="rId68"/>
    <p:sldId id="360" r:id="rId69"/>
    <p:sldId id="601" r:id="rId70"/>
    <p:sldId id="730" r:id="rId71"/>
    <p:sldId id="719" r:id="rId72"/>
    <p:sldId id="720" r:id="rId73"/>
    <p:sldId id="732" r:id="rId74"/>
    <p:sldId id="640" r:id="rId75"/>
    <p:sldId id="389" r:id="rId76"/>
    <p:sldId id="641" r:id="rId77"/>
    <p:sldId id="282" r:id="rId78"/>
    <p:sldId id="301" r:id="rId79"/>
    <p:sldId id="269" r:id="rId80"/>
    <p:sldId id="492" r:id="rId81"/>
    <p:sldId id="345" r:id="rId82"/>
    <p:sldId id="712" r:id="rId83"/>
    <p:sldId id="715" r:id="rId84"/>
    <p:sldId id="305" r:id="rId85"/>
    <p:sldId id="265" r:id="rId86"/>
    <p:sldId id="339" r:id="rId87"/>
    <p:sldId id="351" r:id="rId88"/>
    <p:sldId id="352" r:id="rId89"/>
    <p:sldId id="365" r:id="rId90"/>
    <p:sldId id="350" r:id="rId91"/>
    <p:sldId id="369" r:id="rId92"/>
    <p:sldId id="603" r:id="rId93"/>
    <p:sldId id="290" r:id="rId94"/>
    <p:sldId id="340" r:id="rId95"/>
    <p:sldId id="353" r:id="rId96"/>
    <p:sldId id="342" r:id="rId97"/>
    <p:sldId id="356" r:id="rId98"/>
    <p:sldId id="256" r:id="rId99"/>
    <p:sldId id="357" r:id="rId100"/>
    <p:sldId id="358" r:id="rId101"/>
    <p:sldId id="263" r:id="rId102"/>
    <p:sldId id="361" r:id="rId103"/>
    <p:sldId id="362" r:id="rId104"/>
    <p:sldId id="366" r:id="rId105"/>
    <p:sldId id="285" r:id="rId106"/>
    <p:sldId id="299" r:id="rId107"/>
    <p:sldId id="326" r:id="rId108"/>
    <p:sldId id="329" r:id="rId109"/>
    <p:sldId id="259" r:id="rId110"/>
    <p:sldId id="271" r:id="rId111"/>
    <p:sldId id="272" r:id="rId112"/>
    <p:sldId id="273" r:id="rId113"/>
    <p:sldId id="274" r:id="rId114"/>
    <p:sldId id="275" r:id="rId115"/>
    <p:sldId id="276" r:id="rId116"/>
    <p:sldId id="277" r:id="rId117"/>
    <p:sldId id="278" r:id="rId118"/>
    <p:sldId id="279" r:id="rId119"/>
    <p:sldId id="280" r:id="rId120"/>
    <p:sldId id="323" r:id="rId121"/>
    <p:sldId id="324" r:id="rId122"/>
    <p:sldId id="325" r:id="rId123"/>
    <p:sldId id="308" r:id="rId124"/>
    <p:sldId id="307" r:id="rId125"/>
    <p:sldId id="309" r:id="rId126"/>
    <p:sldId id="330" r:id="rId127"/>
    <p:sldId id="315" r:id="rId128"/>
    <p:sldId id="316" r:id="rId129"/>
    <p:sldId id="311" r:id="rId130"/>
    <p:sldId id="312" r:id="rId131"/>
    <p:sldId id="257" r:id="rId132"/>
    <p:sldId id="264" r:id="rId133"/>
    <p:sldId id="310" r:id="rId134"/>
    <p:sldId id="368" r:id="rId135"/>
    <p:sldId id="637" r:id="rId136"/>
    <p:sldId id="288" r:id="rId137"/>
    <p:sldId id="711" r:id="rId138"/>
    <p:sldId id="721"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39AEBC-3511-49B5-8584-AAC2CAE7538A}" v="286" dt="2023-06-25T00:49:25.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55" autoAdjust="0"/>
    <p:restoredTop sz="94720"/>
  </p:normalViewPr>
  <p:slideViewPr>
    <p:cSldViewPr>
      <p:cViewPr varScale="1">
        <p:scale>
          <a:sx n="102" d="100"/>
          <a:sy n="102" d="100"/>
        </p:scale>
        <p:origin x="183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7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notesMaster" Target="notesMasters/notesMaster1.xml"/><Relationship Id="rId14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o Coppi" userId="dea7d6d0795aacb4" providerId="LiveId" clId="{7D39AEBC-3511-49B5-8584-AAC2CAE7538A}"/>
    <pc:docChg chg="undo custSel addSld delSld modSld sldOrd">
      <pc:chgData name="Paolo Coppi" userId="dea7d6d0795aacb4" providerId="LiveId" clId="{7D39AEBC-3511-49B5-8584-AAC2CAE7538A}" dt="2023-06-25T00:49:37.721" v="6213" actId="1076"/>
      <pc:docMkLst>
        <pc:docMk/>
      </pc:docMkLst>
      <pc:sldChg chg="ord">
        <pc:chgData name="Paolo Coppi" userId="dea7d6d0795aacb4" providerId="LiveId" clId="{7D39AEBC-3511-49B5-8584-AAC2CAE7538A}" dt="2023-06-24T23:44:02.467" v="3690"/>
        <pc:sldMkLst>
          <pc:docMk/>
          <pc:sldMk cId="0" sldId="258"/>
        </pc:sldMkLst>
      </pc:sldChg>
      <pc:sldChg chg="addSp delSp modSp mod ord modClrScheme chgLayout">
        <pc:chgData name="Paolo Coppi" userId="dea7d6d0795aacb4" providerId="LiveId" clId="{7D39AEBC-3511-49B5-8584-AAC2CAE7538A}" dt="2023-06-24T23:46:41.503" v="3778" actId="478"/>
        <pc:sldMkLst>
          <pc:docMk/>
          <pc:sldMk cId="0" sldId="260"/>
        </pc:sldMkLst>
        <pc:spChg chg="add mod">
          <ac:chgData name="Paolo Coppi" userId="dea7d6d0795aacb4" providerId="LiveId" clId="{7D39AEBC-3511-49B5-8584-AAC2CAE7538A}" dt="2023-06-24T22:28:42.601" v="2393" actId="1076"/>
          <ac:spMkLst>
            <pc:docMk/>
            <pc:sldMk cId="0" sldId="260"/>
            <ac:spMk id="3" creationId="{BCE37760-B197-C48D-D605-A92C1D656994}"/>
          </ac:spMkLst>
        </pc:spChg>
        <pc:spChg chg="mod">
          <ac:chgData name="Paolo Coppi" userId="dea7d6d0795aacb4" providerId="LiveId" clId="{7D39AEBC-3511-49B5-8584-AAC2CAE7538A}" dt="2023-06-24T22:00:05.655" v="1117" actId="20577"/>
          <ac:spMkLst>
            <pc:docMk/>
            <pc:sldMk cId="0" sldId="260"/>
            <ac:spMk id="488452" creationId="{00000000-0000-0000-0000-000000000000}"/>
          </ac:spMkLst>
        </pc:spChg>
        <pc:picChg chg="add del mod">
          <ac:chgData name="Paolo Coppi" userId="dea7d6d0795aacb4" providerId="LiveId" clId="{7D39AEBC-3511-49B5-8584-AAC2CAE7538A}" dt="2023-06-24T23:46:41.503" v="3778" actId="478"/>
          <ac:picMkLst>
            <pc:docMk/>
            <pc:sldMk cId="0" sldId="260"/>
            <ac:picMk id="4" creationId="{5573C59F-BAA7-F53E-5C7D-21DC146E3E6E}"/>
          </ac:picMkLst>
        </pc:picChg>
        <pc:picChg chg="del">
          <ac:chgData name="Paolo Coppi" userId="dea7d6d0795aacb4" providerId="LiveId" clId="{7D39AEBC-3511-49B5-8584-AAC2CAE7538A}" dt="2023-06-24T21:59:33.081" v="1077" actId="478"/>
          <ac:picMkLst>
            <pc:docMk/>
            <pc:sldMk cId="0" sldId="260"/>
            <ac:picMk id="10" creationId="{00000000-0000-0000-0000-000000000000}"/>
          </ac:picMkLst>
        </pc:picChg>
      </pc:sldChg>
      <pc:sldChg chg="addSp delSp modSp mod ord">
        <pc:chgData name="Paolo Coppi" userId="dea7d6d0795aacb4" providerId="LiveId" clId="{7D39AEBC-3511-49B5-8584-AAC2CAE7538A}" dt="2023-06-24T22:52:03.775" v="3326"/>
        <pc:sldMkLst>
          <pc:docMk/>
          <pc:sldMk cId="0" sldId="261"/>
        </pc:sldMkLst>
        <pc:spChg chg="mod">
          <ac:chgData name="Paolo Coppi" userId="dea7d6d0795aacb4" providerId="LiveId" clId="{7D39AEBC-3511-49B5-8584-AAC2CAE7538A}" dt="2023-06-24T22:41:58.429" v="3220" actId="20577"/>
          <ac:spMkLst>
            <pc:docMk/>
            <pc:sldMk cId="0" sldId="261"/>
            <ac:spMk id="489487" creationId="{00000000-0000-0000-0000-000000000000}"/>
          </ac:spMkLst>
        </pc:spChg>
        <pc:spChg chg="add mod">
          <ac:chgData name="Paolo Coppi" userId="dea7d6d0795aacb4" providerId="LiveId" clId="{7D39AEBC-3511-49B5-8584-AAC2CAE7538A}" dt="2023-06-24T22:42:32.858" v="3229" actId="1076"/>
          <ac:spMkLst>
            <pc:docMk/>
            <pc:sldMk cId="0" sldId="261"/>
            <ac:spMk id="489493" creationId="{00000000-0000-0000-0000-000000000000}"/>
          </ac:spMkLst>
        </pc:spChg>
        <pc:spChg chg="add mod">
          <ac:chgData name="Paolo Coppi" userId="dea7d6d0795aacb4" providerId="LiveId" clId="{7D39AEBC-3511-49B5-8584-AAC2CAE7538A}" dt="2023-06-24T22:42:16.628" v="3224" actId="27636"/>
          <ac:spMkLst>
            <pc:docMk/>
            <pc:sldMk cId="0" sldId="261"/>
            <ac:spMk id="489494" creationId="{00000000-0000-0000-0000-000000000000}"/>
          </ac:spMkLst>
        </pc:spChg>
        <pc:graphicFrameChg chg="del mod replId">
          <ac:chgData name="Paolo Coppi" userId="dea7d6d0795aacb4" providerId="LiveId" clId="{7D39AEBC-3511-49B5-8584-AAC2CAE7538A}" dt="2023-06-24T22:40:07.710" v="3176"/>
          <ac:graphicFrameMkLst>
            <pc:docMk/>
            <pc:sldMk cId="0" sldId="261"/>
            <ac:graphicFrameMk id="5" creationId="{00000000-0000-0000-0000-000000000000}"/>
          </ac:graphicFrameMkLst>
        </pc:graphicFrameChg>
        <pc:graphicFrameChg chg="del mod replId">
          <ac:chgData name="Paolo Coppi" userId="dea7d6d0795aacb4" providerId="LiveId" clId="{7D39AEBC-3511-49B5-8584-AAC2CAE7538A}" dt="2023-06-24T22:40:19.678" v="3179"/>
          <ac:graphicFrameMkLst>
            <pc:docMk/>
            <pc:sldMk cId="0" sldId="261"/>
            <ac:graphicFrameMk id="7" creationId="{00000000-0000-0000-0000-000000000000}"/>
          </ac:graphicFrameMkLst>
        </pc:graphicFrameChg>
        <pc:picChg chg="mod">
          <ac:chgData name="Paolo Coppi" userId="dea7d6d0795aacb4" providerId="LiveId" clId="{7D39AEBC-3511-49B5-8584-AAC2CAE7538A}" dt="2023-06-24T22:42:23.967" v="3226" actId="1076"/>
          <ac:picMkLst>
            <pc:docMk/>
            <pc:sldMk cId="0" sldId="261"/>
            <ac:picMk id="489486" creationId="{00000000-0000-0000-0000-000000000000}"/>
          </ac:picMkLst>
        </pc:picChg>
      </pc:sldChg>
      <pc:sldChg chg="ord">
        <pc:chgData name="Paolo Coppi" userId="dea7d6d0795aacb4" providerId="LiveId" clId="{7D39AEBC-3511-49B5-8584-AAC2CAE7538A}" dt="2023-06-24T22:52:03.775" v="3326"/>
        <pc:sldMkLst>
          <pc:docMk/>
          <pc:sldMk cId="0" sldId="262"/>
        </pc:sldMkLst>
      </pc:sldChg>
      <pc:sldChg chg="ord">
        <pc:chgData name="Paolo Coppi" userId="dea7d6d0795aacb4" providerId="LiveId" clId="{7D39AEBC-3511-49B5-8584-AAC2CAE7538A}" dt="2023-06-24T22:56:01.424" v="3329"/>
        <pc:sldMkLst>
          <pc:docMk/>
          <pc:sldMk cId="0" sldId="266"/>
        </pc:sldMkLst>
      </pc:sldChg>
      <pc:sldChg chg="del ord">
        <pc:chgData name="Paolo Coppi" userId="dea7d6d0795aacb4" providerId="LiveId" clId="{7D39AEBC-3511-49B5-8584-AAC2CAE7538A}" dt="2023-06-24T23:51:32.082" v="4057" actId="47"/>
        <pc:sldMkLst>
          <pc:docMk/>
          <pc:sldMk cId="4243453824" sldId="268"/>
        </pc:sldMkLst>
      </pc:sldChg>
      <pc:sldChg chg="ord">
        <pc:chgData name="Paolo Coppi" userId="dea7d6d0795aacb4" providerId="LiveId" clId="{7D39AEBC-3511-49B5-8584-AAC2CAE7538A}" dt="2023-06-24T23:54:31.826" v="4069"/>
        <pc:sldMkLst>
          <pc:docMk/>
          <pc:sldMk cId="0" sldId="287"/>
        </pc:sldMkLst>
      </pc:sldChg>
      <pc:sldChg chg="ord">
        <pc:chgData name="Paolo Coppi" userId="dea7d6d0795aacb4" providerId="LiveId" clId="{7D39AEBC-3511-49B5-8584-AAC2CAE7538A}" dt="2023-06-24T23:51:25.916" v="4056"/>
        <pc:sldMkLst>
          <pc:docMk/>
          <pc:sldMk cId="1237491507" sldId="304"/>
        </pc:sldMkLst>
      </pc:sldChg>
      <pc:sldChg chg="ord">
        <pc:chgData name="Paolo Coppi" userId="dea7d6d0795aacb4" providerId="LiveId" clId="{7D39AEBC-3511-49B5-8584-AAC2CAE7538A}" dt="2023-06-24T23:53:47.991" v="4061"/>
        <pc:sldMkLst>
          <pc:docMk/>
          <pc:sldMk cId="1578086762" sldId="306"/>
        </pc:sldMkLst>
      </pc:sldChg>
      <pc:sldChg chg="modSp">
        <pc:chgData name="Paolo Coppi" userId="dea7d6d0795aacb4" providerId="LiveId" clId="{7D39AEBC-3511-49B5-8584-AAC2CAE7538A}" dt="2023-06-24T21:56:41.579" v="1065" actId="1076"/>
        <pc:sldMkLst>
          <pc:docMk/>
          <pc:sldMk cId="2653410974" sldId="310"/>
        </pc:sldMkLst>
        <pc:picChg chg="mod">
          <ac:chgData name="Paolo Coppi" userId="dea7d6d0795aacb4" providerId="LiveId" clId="{7D39AEBC-3511-49B5-8584-AAC2CAE7538A}" dt="2023-06-24T21:56:41.579" v="1065" actId="1076"/>
          <ac:picMkLst>
            <pc:docMk/>
            <pc:sldMk cId="2653410974" sldId="310"/>
            <ac:picMk id="2056" creationId="{00000000-0000-0000-0000-000000000000}"/>
          </ac:picMkLst>
        </pc:picChg>
      </pc:sldChg>
      <pc:sldChg chg="ord">
        <pc:chgData name="Paolo Coppi" userId="dea7d6d0795aacb4" providerId="LiveId" clId="{7D39AEBC-3511-49B5-8584-AAC2CAE7538A}" dt="2023-06-25T00:05:14.003" v="4143"/>
        <pc:sldMkLst>
          <pc:docMk/>
          <pc:sldMk cId="366454126" sldId="313"/>
        </pc:sldMkLst>
      </pc:sldChg>
      <pc:sldChg chg="delSp ord modAnim">
        <pc:chgData name="Paolo Coppi" userId="dea7d6d0795aacb4" providerId="LiveId" clId="{7D39AEBC-3511-49B5-8584-AAC2CAE7538A}" dt="2023-06-25T00:09:38.147" v="4232" actId="21"/>
        <pc:sldMkLst>
          <pc:docMk/>
          <pc:sldMk cId="2154770104" sldId="314"/>
        </pc:sldMkLst>
        <pc:picChg chg="del">
          <ac:chgData name="Paolo Coppi" userId="dea7d6d0795aacb4" providerId="LiveId" clId="{7D39AEBC-3511-49B5-8584-AAC2CAE7538A}" dt="2023-06-25T00:09:38.147" v="4232" actId="21"/>
          <ac:picMkLst>
            <pc:docMk/>
            <pc:sldMk cId="2154770104" sldId="314"/>
            <ac:picMk id="16397" creationId="{00000000-0000-0000-0000-000000000000}"/>
          </ac:picMkLst>
        </pc:picChg>
      </pc:sldChg>
      <pc:sldChg chg="ord">
        <pc:chgData name="Paolo Coppi" userId="dea7d6d0795aacb4" providerId="LiveId" clId="{7D39AEBC-3511-49B5-8584-AAC2CAE7538A}" dt="2023-06-25T00:03:05.430" v="4137"/>
        <pc:sldMkLst>
          <pc:docMk/>
          <pc:sldMk cId="682155830" sldId="320"/>
        </pc:sldMkLst>
      </pc:sldChg>
      <pc:sldChg chg="ord">
        <pc:chgData name="Paolo Coppi" userId="dea7d6d0795aacb4" providerId="LiveId" clId="{7D39AEBC-3511-49B5-8584-AAC2CAE7538A}" dt="2023-06-24T23:51:25.916" v="4056"/>
        <pc:sldMkLst>
          <pc:docMk/>
          <pc:sldMk cId="250728275" sldId="322"/>
        </pc:sldMkLst>
      </pc:sldChg>
      <pc:sldChg chg="ord">
        <pc:chgData name="Paolo Coppi" userId="dea7d6d0795aacb4" providerId="LiveId" clId="{7D39AEBC-3511-49B5-8584-AAC2CAE7538A}" dt="2023-06-24T22:56:38.959" v="3335"/>
        <pc:sldMkLst>
          <pc:docMk/>
          <pc:sldMk cId="953211991" sldId="334"/>
        </pc:sldMkLst>
      </pc:sldChg>
      <pc:sldChg chg="ord">
        <pc:chgData name="Paolo Coppi" userId="dea7d6d0795aacb4" providerId="LiveId" clId="{7D39AEBC-3511-49B5-8584-AAC2CAE7538A}" dt="2023-06-24T23:08:06.490" v="3497"/>
        <pc:sldMkLst>
          <pc:docMk/>
          <pc:sldMk cId="1002758776" sldId="338"/>
        </pc:sldMkLst>
      </pc:sldChg>
      <pc:sldChg chg="ord">
        <pc:chgData name="Paolo Coppi" userId="dea7d6d0795aacb4" providerId="LiveId" clId="{7D39AEBC-3511-49B5-8584-AAC2CAE7538A}" dt="2023-06-24T23:53:08.232" v="4059"/>
        <pc:sldMkLst>
          <pc:docMk/>
          <pc:sldMk cId="864165273" sldId="341"/>
        </pc:sldMkLst>
      </pc:sldChg>
      <pc:sldChg chg="ord">
        <pc:chgData name="Paolo Coppi" userId="dea7d6d0795aacb4" providerId="LiveId" clId="{7D39AEBC-3511-49B5-8584-AAC2CAE7538A}" dt="2023-06-24T23:53:08.232" v="4059"/>
        <pc:sldMkLst>
          <pc:docMk/>
          <pc:sldMk cId="3698951411" sldId="343"/>
        </pc:sldMkLst>
      </pc:sldChg>
      <pc:sldChg chg="ord">
        <pc:chgData name="Paolo Coppi" userId="dea7d6d0795aacb4" providerId="LiveId" clId="{7D39AEBC-3511-49B5-8584-AAC2CAE7538A}" dt="2023-06-24T23:59:40.079" v="4075"/>
        <pc:sldMkLst>
          <pc:docMk/>
          <pc:sldMk cId="1540841745" sldId="344"/>
        </pc:sldMkLst>
      </pc:sldChg>
      <pc:sldChg chg="addSp modSp mod ord">
        <pc:chgData name="Paolo Coppi" userId="dea7d6d0795aacb4" providerId="LiveId" clId="{7D39AEBC-3511-49B5-8584-AAC2CAE7538A}" dt="2023-06-24T22:58:09.739" v="3394"/>
        <pc:sldMkLst>
          <pc:docMk/>
          <pc:sldMk cId="1329933054" sldId="348"/>
        </pc:sldMkLst>
        <pc:spChg chg="add mod">
          <ac:chgData name="Paolo Coppi" userId="dea7d6d0795aacb4" providerId="LiveId" clId="{7D39AEBC-3511-49B5-8584-AAC2CAE7538A}" dt="2023-06-24T21:29:36.913" v="363" actId="207"/>
          <ac:spMkLst>
            <pc:docMk/>
            <pc:sldMk cId="1329933054" sldId="348"/>
            <ac:spMk id="7" creationId="{F7C21805-E254-380D-8C96-527E4FF8D29E}"/>
          </ac:spMkLst>
        </pc:spChg>
        <pc:spChg chg="add mod">
          <ac:chgData name="Paolo Coppi" userId="dea7d6d0795aacb4" providerId="LiveId" clId="{7D39AEBC-3511-49B5-8584-AAC2CAE7538A}" dt="2023-06-24T21:31:23.865" v="454" actId="207"/>
          <ac:spMkLst>
            <pc:docMk/>
            <pc:sldMk cId="1329933054" sldId="348"/>
            <ac:spMk id="8" creationId="{E94ACE29-133A-C66D-6EF3-8E290C779667}"/>
          </ac:spMkLst>
        </pc:spChg>
        <pc:spChg chg="mod">
          <ac:chgData name="Paolo Coppi" userId="dea7d6d0795aacb4" providerId="LiveId" clId="{7D39AEBC-3511-49B5-8584-AAC2CAE7538A}" dt="2023-06-24T21:31:11.093" v="453" actId="1035"/>
          <ac:spMkLst>
            <pc:docMk/>
            <pc:sldMk cId="1329933054" sldId="348"/>
            <ac:spMk id="487429" creationId="{00000000-0000-0000-0000-000000000000}"/>
          </ac:spMkLst>
        </pc:spChg>
        <pc:cxnChg chg="add mod">
          <ac:chgData name="Paolo Coppi" userId="dea7d6d0795aacb4" providerId="LiveId" clId="{7D39AEBC-3511-49B5-8584-AAC2CAE7538A}" dt="2023-06-24T21:27:27.654" v="319" actId="11529"/>
          <ac:cxnSpMkLst>
            <pc:docMk/>
            <pc:sldMk cId="1329933054" sldId="348"/>
            <ac:cxnSpMk id="6" creationId="{0240211B-670D-DAFD-D85D-6D01023F9178}"/>
          </ac:cxnSpMkLst>
        </pc:cxnChg>
      </pc:sldChg>
      <pc:sldChg chg="addSp modSp mod ord modAnim">
        <pc:chgData name="Paolo Coppi" userId="dea7d6d0795aacb4" providerId="LiveId" clId="{7D39AEBC-3511-49B5-8584-AAC2CAE7538A}" dt="2023-06-25T00:32:08.022" v="4478" actId="207"/>
        <pc:sldMkLst>
          <pc:docMk/>
          <pc:sldMk cId="0" sldId="354"/>
        </pc:sldMkLst>
        <pc:spChg chg="add mod">
          <ac:chgData name="Paolo Coppi" userId="dea7d6d0795aacb4" providerId="LiveId" clId="{7D39AEBC-3511-49B5-8584-AAC2CAE7538A}" dt="2023-06-25T00:32:08.022" v="4478" actId="207"/>
          <ac:spMkLst>
            <pc:docMk/>
            <pc:sldMk cId="0" sldId="354"/>
            <ac:spMk id="2" creationId="{58A43656-8723-16B2-49E6-DAD401935B6C}"/>
          </ac:spMkLst>
        </pc:spChg>
        <pc:spChg chg="mod">
          <ac:chgData name="Paolo Coppi" userId="dea7d6d0795aacb4" providerId="LiveId" clId="{7D39AEBC-3511-49B5-8584-AAC2CAE7538A}" dt="2023-06-25T00:31:08.769" v="4447" actId="313"/>
          <ac:spMkLst>
            <pc:docMk/>
            <pc:sldMk cId="0" sldId="354"/>
            <ac:spMk id="7" creationId="{00000000-0000-0000-0000-000000000000}"/>
          </ac:spMkLst>
        </pc:spChg>
        <pc:picChg chg="mod">
          <ac:chgData name="Paolo Coppi" userId="dea7d6d0795aacb4" providerId="LiveId" clId="{7D39AEBC-3511-49B5-8584-AAC2CAE7538A}" dt="2023-06-25T00:28:20.881" v="4348" actId="1076"/>
          <ac:picMkLst>
            <pc:docMk/>
            <pc:sldMk cId="0" sldId="354"/>
            <ac:picMk id="20482" creationId="{00000000-0000-0000-0000-000000000000}"/>
          </ac:picMkLst>
        </pc:picChg>
      </pc:sldChg>
      <pc:sldChg chg="ord">
        <pc:chgData name="Paolo Coppi" userId="dea7d6d0795aacb4" providerId="LiveId" clId="{7D39AEBC-3511-49B5-8584-AAC2CAE7538A}" dt="2023-06-25T00:00:05.918" v="4077"/>
        <pc:sldMkLst>
          <pc:docMk/>
          <pc:sldMk cId="1431371257" sldId="363"/>
        </pc:sldMkLst>
      </pc:sldChg>
      <pc:sldChg chg="addSp modSp mod ord">
        <pc:chgData name="Paolo Coppi" userId="dea7d6d0795aacb4" providerId="LiveId" clId="{7D39AEBC-3511-49B5-8584-AAC2CAE7538A}" dt="2023-06-25T00:01:29.589" v="4135" actId="1076"/>
        <pc:sldMkLst>
          <pc:docMk/>
          <pc:sldMk cId="115964484" sldId="364"/>
        </pc:sldMkLst>
        <pc:spChg chg="mod">
          <ac:chgData name="Paolo Coppi" userId="dea7d6d0795aacb4" providerId="LiveId" clId="{7D39AEBC-3511-49B5-8584-AAC2CAE7538A}" dt="2023-06-25T00:01:00.667" v="4133" actId="20577"/>
          <ac:spMkLst>
            <pc:docMk/>
            <pc:sldMk cId="115964484" sldId="364"/>
            <ac:spMk id="3" creationId="{00000000-0000-0000-0000-000000000000}"/>
          </ac:spMkLst>
        </pc:spChg>
        <pc:spChg chg="add mod">
          <ac:chgData name="Paolo Coppi" userId="dea7d6d0795aacb4" providerId="LiveId" clId="{7D39AEBC-3511-49B5-8584-AAC2CAE7538A}" dt="2023-06-25T00:01:29.589" v="4135" actId="1076"/>
          <ac:spMkLst>
            <pc:docMk/>
            <pc:sldMk cId="115964484" sldId="364"/>
            <ac:spMk id="4" creationId="{89830CB5-0EF8-42ED-D902-131AA89C843A}"/>
          </ac:spMkLst>
        </pc:spChg>
      </pc:sldChg>
      <pc:sldChg chg="ord">
        <pc:chgData name="Paolo Coppi" userId="dea7d6d0795aacb4" providerId="LiveId" clId="{7D39AEBC-3511-49B5-8584-AAC2CAE7538A}" dt="2023-06-25T00:03:46.952" v="4141"/>
        <pc:sldMkLst>
          <pc:docMk/>
          <pc:sldMk cId="3468650013" sldId="367"/>
        </pc:sldMkLst>
      </pc:sldChg>
      <pc:sldChg chg="addSp modSp mod ord setBg">
        <pc:chgData name="Paolo Coppi" userId="dea7d6d0795aacb4" providerId="LiveId" clId="{7D39AEBC-3511-49B5-8584-AAC2CAE7538A}" dt="2023-06-24T23:45:51.702" v="3776" actId="1076"/>
        <pc:sldMkLst>
          <pc:docMk/>
          <pc:sldMk cId="0" sldId="493"/>
        </pc:sldMkLst>
        <pc:spChg chg="add mod">
          <ac:chgData name="Paolo Coppi" userId="dea7d6d0795aacb4" providerId="LiveId" clId="{7D39AEBC-3511-49B5-8584-AAC2CAE7538A}" dt="2023-06-24T23:45:51.702" v="3776" actId="1076"/>
          <ac:spMkLst>
            <pc:docMk/>
            <pc:sldMk cId="0" sldId="493"/>
            <ac:spMk id="3" creationId="{0BB61B30-2DDE-5564-8545-572E101463E5}"/>
          </ac:spMkLst>
        </pc:spChg>
        <pc:spChg chg="mod">
          <ac:chgData name="Paolo Coppi" userId="dea7d6d0795aacb4" providerId="LiveId" clId="{7D39AEBC-3511-49B5-8584-AAC2CAE7538A}" dt="2023-06-24T22:47:28.716" v="3276" actId="207"/>
          <ac:spMkLst>
            <pc:docMk/>
            <pc:sldMk cId="0" sldId="493"/>
            <ac:spMk id="515074" creationId="{B481903F-6CD4-40AC-AB66-2AEFE774474F}"/>
          </ac:spMkLst>
        </pc:spChg>
        <pc:spChg chg="mod">
          <ac:chgData name="Paolo Coppi" userId="dea7d6d0795aacb4" providerId="LiveId" clId="{7D39AEBC-3511-49B5-8584-AAC2CAE7538A}" dt="2023-06-24T22:47:29.291" v="3277" actId="207"/>
          <ac:spMkLst>
            <pc:docMk/>
            <pc:sldMk cId="0" sldId="493"/>
            <ac:spMk id="515075" creationId="{3854504C-30DA-4228-9545-F9019122282E}"/>
          </ac:spMkLst>
        </pc:spChg>
        <pc:spChg chg="mod">
          <ac:chgData name="Paolo Coppi" userId="dea7d6d0795aacb4" providerId="LiveId" clId="{7D39AEBC-3511-49B5-8584-AAC2CAE7538A}" dt="2023-06-24T22:50:46.926" v="3324" actId="20577"/>
          <ac:spMkLst>
            <pc:docMk/>
            <pc:sldMk cId="0" sldId="493"/>
            <ac:spMk id="515079" creationId="{68DE46B5-E127-465F-A2BD-F81BEB955264}"/>
          </ac:spMkLst>
        </pc:spChg>
      </pc:sldChg>
      <pc:sldChg chg="addSp modSp ord modAnim">
        <pc:chgData name="Paolo Coppi" userId="dea7d6d0795aacb4" providerId="LiveId" clId="{7D39AEBC-3511-49B5-8584-AAC2CAE7538A}" dt="2023-06-24T23:08:42.381" v="3499"/>
        <pc:sldMkLst>
          <pc:docMk/>
          <pc:sldMk cId="2359986327" sldId="604"/>
        </pc:sldMkLst>
        <pc:picChg chg="add mod">
          <ac:chgData name="Paolo Coppi" userId="dea7d6d0795aacb4" providerId="LiveId" clId="{7D39AEBC-3511-49B5-8584-AAC2CAE7538A}" dt="2023-06-24T23:08:42.381" v="3499"/>
          <ac:picMkLst>
            <pc:docMk/>
            <pc:sldMk cId="2359986327" sldId="604"/>
            <ac:picMk id="2" creationId="{6432066A-E125-3BD8-C3BC-898841D26059}"/>
          </ac:picMkLst>
        </pc:picChg>
      </pc:sldChg>
      <pc:sldChg chg="delSp modSp mod ord">
        <pc:chgData name="Paolo Coppi" userId="dea7d6d0795aacb4" providerId="LiveId" clId="{7D39AEBC-3511-49B5-8584-AAC2CAE7538A}" dt="2023-06-24T23:44:02.467" v="3690"/>
        <pc:sldMkLst>
          <pc:docMk/>
          <pc:sldMk cId="0" sldId="635"/>
        </pc:sldMkLst>
        <pc:spChg chg="mod">
          <ac:chgData name="Paolo Coppi" userId="dea7d6d0795aacb4" providerId="LiveId" clId="{7D39AEBC-3511-49B5-8584-AAC2CAE7538A}" dt="2023-06-24T22:14:25.697" v="1707" actId="14100"/>
          <ac:spMkLst>
            <pc:docMk/>
            <pc:sldMk cId="0" sldId="635"/>
            <ac:spMk id="2" creationId="{00000000-0000-0000-0000-000000000000}"/>
          </ac:spMkLst>
        </pc:spChg>
        <pc:spChg chg="del mod">
          <ac:chgData name="Paolo Coppi" userId="dea7d6d0795aacb4" providerId="LiveId" clId="{7D39AEBC-3511-49B5-8584-AAC2CAE7538A}" dt="2023-06-24T22:12:00.540" v="1615" actId="478"/>
          <ac:spMkLst>
            <pc:docMk/>
            <pc:sldMk cId="0" sldId="635"/>
            <ac:spMk id="5" creationId="{00000000-0000-0000-0000-000000000000}"/>
          </ac:spMkLst>
        </pc:spChg>
        <pc:spChg chg="del">
          <ac:chgData name="Paolo Coppi" userId="dea7d6d0795aacb4" providerId="LiveId" clId="{7D39AEBC-3511-49B5-8584-AAC2CAE7538A}" dt="2023-06-24T22:12:10.206" v="1617" actId="478"/>
          <ac:spMkLst>
            <pc:docMk/>
            <pc:sldMk cId="0" sldId="635"/>
            <ac:spMk id="7" creationId="{00000000-0000-0000-0000-000000000000}"/>
          </ac:spMkLst>
        </pc:spChg>
        <pc:spChg chg="del">
          <ac:chgData name="Paolo Coppi" userId="dea7d6d0795aacb4" providerId="LiveId" clId="{7D39AEBC-3511-49B5-8584-AAC2CAE7538A}" dt="2023-06-24T22:12:15.085" v="1618" actId="478"/>
          <ac:spMkLst>
            <pc:docMk/>
            <pc:sldMk cId="0" sldId="635"/>
            <ac:spMk id="8" creationId="{00000000-0000-0000-0000-000000000000}"/>
          </ac:spMkLst>
        </pc:spChg>
        <pc:spChg chg="del">
          <ac:chgData name="Paolo Coppi" userId="dea7d6d0795aacb4" providerId="LiveId" clId="{7D39AEBC-3511-49B5-8584-AAC2CAE7538A}" dt="2023-06-24T22:12:06.867" v="1616" actId="478"/>
          <ac:spMkLst>
            <pc:docMk/>
            <pc:sldMk cId="0" sldId="635"/>
            <ac:spMk id="12" creationId="{00000000-0000-0000-0000-000000000000}"/>
          </ac:spMkLst>
        </pc:spChg>
        <pc:spChg chg="mod">
          <ac:chgData name="Paolo Coppi" userId="dea7d6d0795aacb4" providerId="LiveId" clId="{7D39AEBC-3511-49B5-8584-AAC2CAE7538A}" dt="2023-06-24T22:38:11.230" v="3170" actId="20577"/>
          <ac:spMkLst>
            <pc:docMk/>
            <pc:sldMk cId="0" sldId="635"/>
            <ac:spMk id="404483" creationId="{00000000-0000-0000-0000-000000000000}"/>
          </ac:spMkLst>
        </pc:spChg>
        <pc:cxnChg chg="del">
          <ac:chgData name="Paolo Coppi" userId="dea7d6d0795aacb4" providerId="LiveId" clId="{7D39AEBC-3511-49B5-8584-AAC2CAE7538A}" dt="2023-06-24T22:12:18.525" v="1619" actId="478"/>
          <ac:cxnSpMkLst>
            <pc:docMk/>
            <pc:sldMk cId="0" sldId="635"/>
            <ac:cxnSpMk id="10" creationId="{00000000-0000-0000-0000-000000000000}"/>
          </ac:cxnSpMkLst>
        </pc:cxnChg>
      </pc:sldChg>
      <pc:sldChg chg="addSp modSp mod ord modAnim">
        <pc:chgData name="Paolo Coppi" userId="dea7d6d0795aacb4" providerId="LiveId" clId="{7D39AEBC-3511-49B5-8584-AAC2CAE7538A}" dt="2023-06-25T00:17:55.170" v="4341" actId="20577"/>
        <pc:sldMkLst>
          <pc:docMk/>
          <pc:sldMk cId="0" sldId="639"/>
        </pc:sldMkLst>
        <pc:spChg chg="add mod">
          <ac:chgData name="Paolo Coppi" userId="dea7d6d0795aacb4" providerId="LiveId" clId="{7D39AEBC-3511-49B5-8584-AAC2CAE7538A}" dt="2023-06-25T00:17:48.089" v="4300" actId="20577"/>
          <ac:spMkLst>
            <pc:docMk/>
            <pc:sldMk cId="0" sldId="639"/>
            <ac:spMk id="3" creationId="{2AFE1DC2-086B-D285-3763-FC0494E8B973}"/>
          </ac:spMkLst>
        </pc:spChg>
        <pc:spChg chg="add mod">
          <ac:chgData name="Paolo Coppi" userId="dea7d6d0795aacb4" providerId="LiveId" clId="{7D39AEBC-3511-49B5-8584-AAC2CAE7538A}" dt="2023-06-25T00:17:55.170" v="4341" actId="20577"/>
          <ac:spMkLst>
            <pc:docMk/>
            <pc:sldMk cId="0" sldId="639"/>
            <ac:spMk id="5" creationId="{CC610E2D-7781-2799-548A-20D089F598CF}"/>
          </ac:spMkLst>
        </pc:spChg>
        <pc:grpChg chg="add mod">
          <ac:chgData name="Paolo Coppi" userId="dea7d6d0795aacb4" providerId="LiveId" clId="{7D39AEBC-3511-49B5-8584-AAC2CAE7538A}" dt="2023-06-25T00:17:48.089" v="4300" actId="20577"/>
          <ac:grpSpMkLst>
            <pc:docMk/>
            <pc:sldMk cId="0" sldId="639"/>
            <ac:grpSpMk id="4" creationId="{68DFBCAC-72CD-9C10-B21A-AA3079E5757F}"/>
          </ac:grpSpMkLst>
        </pc:grpChg>
        <pc:grpChg chg="add mod">
          <ac:chgData name="Paolo Coppi" userId="dea7d6d0795aacb4" providerId="LiveId" clId="{7D39AEBC-3511-49B5-8584-AAC2CAE7538A}" dt="2023-06-25T00:17:48.089" v="4300" actId="20577"/>
          <ac:grpSpMkLst>
            <pc:docMk/>
            <pc:sldMk cId="0" sldId="639"/>
            <ac:grpSpMk id="6" creationId="{FF260BED-D62B-F16D-F32E-6DF8E326A062}"/>
          </ac:grpSpMkLst>
        </pc:grpChg>
        <pc:picChg chg="add mod">
          <ac:chgData name="Paolo Coppi" userId="dea7d6d0795aacb4" providerId="LiveId" clId="{7D39AEBC-3511-49B5-8584-AAC2CAE7538A}" dt="2023-06-25T00:17:48.089" v="4300" actId="20577"/>
          <ac:picMkLst>
            <pc:docMk/>
            <pc:sldMk cId="0" sldId="639"/>
            <ac:picMk id="2" creationId="{E36B6CF1-631F-05FE-85BD-F224776C9625}"/>
          </ac:picMkLst>
        </pc:picChg>
      </pc:sldChg>
      <pc:sldChg chg="ord">
        <pc:chgData name="Paolo Coppi" userId="dea7d6d0795aacb4" providerId="LiveId" clId="{7D39AEBC-3511-49B5-8584-AAC2CAE7538A}" dt="2023-06-24T23:02:33.496" v="3461"/>
        <pc:sldMkLst>
          <pc:docMk/>
          <pc:sldMk cId="4192707450" sldId="711"/>
        </pc:sldMkLst>
      </pc:sldChg>
      <pc:sldChg chg="modSp mod ord">
        <pc:chgData name="Paolo Coppi" userId="dea7d6d0795aacb4" providerId="LiveId" clId="{7D39AEBC-3511-49B5-8584-AAC2CAE7538A}" dt="2023-06-24T23:49:40.726" v="4050" actId="20577"/>
        <pc:sldMkLst>
          <pc:docMk/>
          <pc:sldMk cId="0" sldId="716"/>
        </pc:sldMkLst>
        <pc:spChg chg="mod">
          <ac:chgData name="Paolo Coppi" userId="dea7d6d0795aacb4" providerId="LiveId" clId="{7D39AEBC-3511-49B5-8584-AAC2CAE7538A}" dt="2023-06-24T23:49:40.726" v="4050" actId="20577"/>
          <ac:spMkLst>
            <pc:docMk/>
            <pc:sldMk cId="0" sldId="716"/>
            <ac:spMk id="335875" creationId="{D806D8C9-0374-4D27-9DF4-A3AD7404699A}"/>
          </ac:spMkLst>
        </pc:spChg>
      </pc:sldChg>
      <pc:sldChg chg="modSp ord">
        <pc:chgData name="Paolo Coppi" userId="dea7d6d0795aacb4" providerId="LiveId" clId="{7D39AEBC-3511-49B5-8584-AAC2CAE7538A}" dt="2023-06-24T23:46:18.599" v="3777" actId="1076"/>
        <pc:sldMkLst>
          <pc:docMk/>
          <pc:sldMk cId="0" sldId="717"/>
        </pc:sldMkLst>
        <pc:picChg chg="mod">
          <ac:chgData name="Paolo Coppi" userId="dea7d6d0795aacb4" providerId="LiveId" clId="{7D39AEBC-3511-49B5-8584-AAC2CAE7538A}" dt="2023-06-24T23:46:18.599" v="3777" actId="1076"/>
          <ac:picMkLst>
            <pc:docMk/>
            <pc:sldMk cId="0" sldId="717"/>
            <ac:picMk id="338946" creationId="{769D5EC3-4924-4280-98D6-F6D09982AF70}"/>
          </ac:picMkLst>
        </pc:picChg>
      </pc:sldChg>
      <pc:sldChg chg="addSp delSp modSp mod modAnim">
        <pc:chgData name="Paolo Coppi" userId="dea7d6d0795aacb4" providerId="LiveId" clId="{7D39AEBC-3511-49B5-8584-AAC2CAE7538A}" dt="2023-06-24T21:57:37.051" v="1074" actId="1076"/>
        <pc:sldMkLst>
          <pc:docMk/>
          <pc:sldMk cId="3552601633" sldId="718"/>
        </pc:sldMkLst>
        <pc:spChg chg="mod">
          <ac:chgData name="Paolo Coppi" userId="dea7d6d0795aacb4" providerId="LiveId" clId="{7D39AEBC-3511-49B5-8584-AAC2CAE7538A}" dt="2023-06-24T21:39:24.861" v="720" actId="20577"/>
          <ac:spMkLst>
            <pc:docMk/>
            <pc:sldMk cId="3552601633" sldId="718"/>
            <ac:spMk id="2" creationId="{EB03CC3E-0D6F-8194-45F6-0A39251BD89D}"/>
          </ac:spMkLst>
        </pc:spChg>
        <pc:spChg chg="mod">
          <ac:chgData name="Paolo Coppi" userId="dea7d6d0795aacb4" providerId="LiveId" clId="{7D39AEBC-3511-49B5-8584-AAC2CAE7538A}" dt="2023-06-24T21:57:29.886" v="1073" actId="1076"/>
          <ac:spMkLst>
            <pc:docMk/>
            <pc:sldMk cId="3552601633" sldId="718"/>
            <ac:spMk id="11" creationId="{85790148-1F5C-9E48-EFCB-E7B1240F1658}"/>
          </ac:spMkLst>
        </pc:spChg>
        <pc:spChg chg="mod">
          <ac:chgData name="Paolo Coppi" userId="dea7d6d0795aacb4" providerId="LiveId" clId="{7D39AEBC-3511-49B5-8584-AAC2CAE7538A}" dt="2023-06-24T21:47:59.273" v="1033" actId="20577"/>
          <ac:spMkLst>
            <pc:docMk/>
            <pc:sldMk cId="3552601633" sldId="718"/>
            <ac:spMk id="12" creationId="{E0485FC7-6978-A9F2-CA88-55D40CDBD989}"/>
          </ac:spMkLst>
        </pc:spChg>
        <pc:spChg chg="add">
          <ac:chgData name="Paolo Coppi" userId="dea7d6d0795aacb4" providerId="LiveId" clId="{7D39AEBC-3511-49B5-8584-AAC2CAE7538A}" dt="2023-06-24T21:52:21.238" v="1046" actId="11529"/>
          <ac:spMkLst>
            <pc:docMk/>
            <pc:sldMk cId="3552601633" sldId="718"/>
            <ac:spMk id="22" creationId="{80EE3D95-FDE0-5BC0-F838-D99A59FF8501}"/>
          </ac:spMkLst>
        </pc:spChg>
        <pc:spChg chg="add mod">
          <ac:chgData name="Paolo Coppi" userId="dea7d6d0795aacb4" providerId="LiveId" clId="{7D39AEBC-3511-49B5-8584-AAC2CAE7538A}" dt="2023-06-24T21:57:37.051" v="1074" actId="1076"/>
          <ac:spMkLst>
            <pc:docMk/>
            <pc:sldMk cId="3552601633" sldId="718"/>
            <ac:spMk id="25" creationId="{25503675-DD37-38E3-ABF0-A2209D8BD8C5}"/>
          </ac:spMkLst>
        </pc:spChg>
        <pc:grpChg chg="add mod">
          <ac:chgData name="Paolo Coppi" userId="dea7d6d0795aacb4" providerId="LiveId" clId="{7D39AEBC-3511-49B5-8584-AAC2CAE7538A}" dt="2023-06-24T21:50:20.512" v="1041" actId="164"/>
          <ac:grpSpMkLst>
            <pc:docMk/>
            <pc:sldMk cId="3552601633" sldId="718"/>
            <ac:grpSpMk id="20" creationId="{C044F61A-E816-D7A1-497E-A8E73C5752C9}"/>
          </ac:grpSpMkLst>
        </pc:grpChg>
        <pc:picChg chg="add mod">
          <ac:chgData name="Paolo Coppi" userId="dea7d6d0795aacb4" providerId="LiveId" clId="{7D39AEBC-3511-49B5-8584-AAC2CAE7538A}" dt="2023-06-24T21:42:17.794" v="726" actId="1076"/>
          <ac:picMkLst>
            <pc:docMk/>
            <pc:sldMk cId="3552601633" sldId="718"/>
            <ac:picMk id="9" creationId="{0B258608-C3AC-2799-F218-50044A43C9DA}"/>
          </ac:picMkLst>
        </pc:picChg>
        <pc:picChg chg="mod">
          <ac:chgData name="Paolo Coppi" userId="dea7d6d0795aacb4" providerId="LiveId" clId="{7D39AEBC-3511-49B5-8584-AAC2CAE7538A}" dt="2023-06-24T21:39:42.549" v="722" actId="1076"/>
          <ac:picMkLst>
            <pc:docMk/>
            <pc:sldMk cId="3552601633" sldId="718"/>
            <ac:picMk id="10" creationId="{FBA89C1E-98EE-0701-9199-99FB650CB8F3}"/>
          </ac:picMkLst>
        </pc:picChg>
        <pc:picChg chg="add mod">
          <ac:chgData name="Paolo Coppi" userId="dea7d6d0795aacb4" providerId="LiveId" clId="{7D39AEBC-3511-49B5-8584-AAC2CAE7538A}" dt="2023-06-24T21:51:19.696" v="1045" actId="1076"/>
          <ac:picMkLst>
            <pc:docMk/>
            <pc:sldMk cId="3552601633" sldId="718"/>
            <ac:picMk id="21" creationId="{2D4DF8E3-2972-671A-23A0-A6F1BF560C7E}"/>
          </ac:picMkLst>
        </pc:picChg>
        <pc:picChg chg="add del mod">
          <ac:chgData name="Paolo Coppi" userId="dea7d6d0795aacb4" providerId="LiveId" clId="{7D39AEBC-3511-49B5-8584-AAC2CAE7538A}" dt="2023-06-24T21:54:53.430" v="1050"/>
          <ac:picMkLst>
            <pc:docMk/>
            <pc:sldMk cId="3552601633" sldId="718"/>
            <ac:picMk id="23" creationId="{76EC1942-3CE4-B4FE-2B9F-13E26033883D}"/>
          </ac:picMkLst>
        </pc:picChg>
        <pc:picChg chg="add mod ord">
          <ac:chgData name="Paolo Coppi" userId="dea7d6d0795aacb4" providerId="LiveId" clId="{7D39AEBC-3511-49B5-8584-AAC2CAE7538A}" dt="2023-06-24T21:56:01.451" v="1061" actId="14100"/>
          <ac:picMkLst>
            <pc:docMk/>
            <pc:sldMk cId="3552601633" sldId="718"/>
            <ac:picMk id="24" creationId="{5E897AAE-9C40-5E90-2527-74D193F882B8}"/>
          </ac:picMkLst>
        </pc:picChg>
        <pc:picChg chg="add mod">
          <ac:chgData name="Paolo Coppi" userId="dea7d6d0795aacb4" providerId="LiveId" clId="{7D39AEBC-3511-49B5-8584-AAC2CAE7538A}" dt="2023-06-24T21:56:11.099" v="1063" actId="1076"/>
          <ac:picMkLst>
            <pc:docMk/>
            <pc:sldMk cId="3552601633" sldId="718"/>
            <ac:picMk id="26" creationId="{E6E5ABDF-DA68-E4F4-DCEB-6379972B3745}"/>
          </ac:picMkLst>
        </pc:picChg>
        <pc:picChg chg="add mod">
          <ac:chgData name="Paolo Coppi" userId="dea7d6d0795aacb4" providerId="LiveId" clId="{7D39AEBC-3511-49B5-8584-AAC2CAE7538A}" dt="2023-06-24T21:57:06.049" v="1070" actId="1076"/>
          <ac:picMkLst>
            <pc:docMk/>
            <pc:sldMk cId="3552601633" sldId="718"/>
            <ac:picMk id="27" creationId="{1E79549F-5CE6-155C-8A7E-0C115C511C18}"/>
          </ac:picMkLst>
        </pc:picChg>
        <pc:cxnChg chg="add mod">
          <ac:chgData name="Paolo Coppi" userId="dea7d6d0795aacb4" providerId="LiveId" clId="{7D39AEBC-3511-49B5-8584-AAC2CAE7538A}" dt="2023-06-24T21:50:20.512" v="1041" actId="164"/>
          <ac:cxnSpMkLst>
            <pc:docMk/>
            <pc:sldMk cId="3552601633" sldId="718"/>
            <ac:cxnSpMk id="15" creationId="{0F0D9B82-81AD-A4EF-4B82-F3B98D23C7B4}"/>
          </ac:cxnSpMkLst>
        </pc:cxnChg>
        <pc:cxnChg chg="add mod">
          <ac:chgData name="Paolo Coppi" userId="dea7d6d0795aacb4" providerId="LiveId" clId="{7D39AEBC-3511-49B5-8584-AAC2CAE7538A}" dt="2023-06-24T21:50:20.512" v="1041" actId="164"/>
          <ac:cxnSpMkLst>
            <pc:docMk/>
            <pc:sldMk cId="3552601633" sldId="718"/>
            <ac:cxnSpMk id="16" creationId="{327DE070-1C1A-64D5-5DC3-ADE5B33042DE}"/>
          </ac:cxnSpMkLst>
        </pc:cxnChg>
      </pc:sldChg>
      <pc:sldChg chg="ord">
        <pc:chgData name="Paolo Coppi" userId="dea7d6d0795aacb4" providerId="LiveId" clId="{7D39AEBC-3511-49B5-8584-AAC2CAE7538A}" dt="2023-06-24T23:02:33.496" v="3461"/>
        <pc:sldMkLst>
          <pc:docMk/>
          <pc:sldMk cId="2827482663" sldId="721"/>
        </pc:sldMkLst>
      </pc:sldChg>
      <pc:sldChg chg="ord">
        <pc:chgData name="Paolo Coppi" userId="dea7d6d0795aacb4" providerId="LiveId" clId="{7D39AEBC-3511-49B5-8584-AAC2CAE7538A}" dt="2023-06-24T23:58:18.368" v="4073"/>
        <pc:sldMkLst>
          <pc:docMk/>
          <pc:sldMk cId="969898168" sldId="723"/>
        </pc:sldMkLst>
      </pc:sldChg>
      <pc:sldChg chg="ord">
        <pc:chgData name="Paolo Coppi" userId="dea7d6d0795aacb4" providerId="LiveId" clId="{7D39AEBC-3511-49B5-8584-AAC2CAE7538A}" dt="2023-06-24T23:53:56.787" v="4065"/>
        <pc:sldMkLst>
          <pc:docMk/>
          <pc:sldMk cId="3645239547" sldId="724"/>
        </pc:sldMkLst>
      </pc:sldChg>
      <pc:sldChg chg="delSp mod ord delAnim">
        <pc:chgData name="Paolo Coppi" userId="dea7d6d0795aacb4" providerId="LiveId" clId="{7D39AEBC-3511-49B5-8584-AAC2CAE7538A}" dt="2023-06-24T23:08:26.539" v="3498" actId="21"/>
        <pc:sldMkLst>
          <pc:docMk/>
          <pc:sldMk cId="0" sldId="726"/>
        </pc:sldMkLst>
        <pc:picChg chg="del">
          <ac:chgData name="Paolo Coppi" userId="dea7d6d0795aacb4" providerId="LiveId" clId="{7D39AEBC-3511-49B5-8584-AAC2CAE7538A}" dt="2023-06-24T23:08:26.539" v="3498" actId="21"/>
          <ac:picMkLst>
            <pc:docMk/>
            <pc:sldMk cId="0" sldId="726"/>
            <ac:picMk id="2" creationId="{C1DDA9FE-E168-439F-9759-E38C16F1F2CD}"/>
          </ac:picMkLst>
        </pc:picChg>
      </pc:sldChg>
      <pc:sldChg chg="addSp modSp mod ord modAnim">
        <pc:chgData name="Paolo Coppi" userId="dea7d6d0795aacb4" providerId="LiveId" clId="{7D39AEBC-3511-49B5-8584-AAC2CAE7538A}" dt="2023-06-24T23:38:43.664" v="3642"/>
        <pc:sldMkLst>
          <pc:docMk/>
          <pc:sldMk cId="3278472226" sldId="727"/>
        </pc:sldMkLst>
        <pc:spChg chg="add mod">
          <ac:chgData name="Paolo Coppi" userId="dea7d6d0795aacb4" providerId="LiveId" clId="{7D39AEBC-3511-49B5-8584-AAC2CAE7538A}" dt="2023-06-24T23:38:32.728" v="3641" actId="113"/>
          <ac:spMkLst>
            <pc:docMk/>
            <pc:sldMk cId="3278472226" sldId="727"/>
            <ac:spMk id="2" creationId="{50EC9936-7BAE-DFF3-CC21-DD76A3B6AB12}"/>
          </ac:spMkLst>
        </pc:spChg>
      </pc:sldChg>
      <pc:sldChg chg="addSp modSp mod ord modAnim">
        <pc:chgData name="Paolo Coppi" userId="dea7d6d0795aacb4" providerId="LiveId" clId="{7D39AEBC-3511-49B5-8584-AAC2CAE7538A}" dt="2023-06-24T23:43:30.892" v="3688"/>
        <pc:sldMkLst>
          <pc:docMk/>
          <pc:sldMk cId="1978367590" sldId="728"/>
        </pc:sldMkLst>
        <pc:spChg chg="add mod">
          <ac:chgData name="Paolo Coppi" userId="dea7d6d0795aacb4" providerId="LiveId" clId="{7D39AEBC-3511-49B5-8584-AAC2CAE7538A}" dt="2023-06-24T23:42:13.147" v="3685" actId="1076"/>
          <ac:spMkLst>
            <pc:docMk/>
            <pc:sldMk cId="1978367590" sldId="728"/>
            <ac:spMk id="2" creationId="{716F1AB4-4240-6E61-336F-919F760A128E}"/>
          </ac:spMkLst>
        </pc:spChg>
      </pc:sldChg>
      <pc:sldChg chg="ord">
        <pc:chgData name="Paolo Coppi" userId="dea7d6d0795aacb4" providerId="LiveId" clId="{7D39AEBC-3511-49B5-8584-AAC2CAE7538A}" dt="2023-06-24T23:50:53.047" v="4054"/>
        <pc:sldMkLst>
          <pc:docMk/>
          <pc:sldMk cId="3740521607" sldId="729"/>
        </pc:sldMkLst>
      </pc:sldChg>
      <pc:sldChg chg="ord">
        <pc:chgData name="Paolo Coppi" userId="dea7d6d0795aacb4" providerId="LiveId" clId="{7D39AEBC-3511-49B5-8584-AAC2CAE7538A}" dt="2023-06-25T00:03:16.553" v="4139"/>
        <pc:sldMkLst>
          <pc:docMk/>
          <pc:sldMk cId="3013801098" sldId="731"/>
        </pc:sldMkLst>
      </pc:sldChg>
      <pc:sldChg chg="ord">
        <pc:chgData name="Paolo Coppi" userId="dea7d6d0795aacb4" providerId="LiveId" clId="{7D39AEBC-3511-49B5-8584-AAC2CAE7538A}" dt="2023-06-24T23:50:18.011" v="4052"/>
        <pc:sldMkLst>
          <pc:docMk/>
          <pc:sldMk cId="902717128" sldId="733"/>
        </pc:sldMkLst>
      </pc:sldChg>
      <pc:sldChg chg="ord">
        <pc:chgData name="Paolo Coppi" userId="dea7d6d0795aacb4" providerId="LiveId" clId="{7D39AEBC-3511-49B5-8584-AAC2CAE7538A}" dt="2023-06-25T00:25:52.585" v="4343"/>
        <pc:sldMkLst>
          <pc:docMk/>
          <pc:sldMk cId="1658703549" sldId="734"/>
        </pc:sldMkLst>
      </pc:sldChg>
      <pc:sldChg chg="addSp modSp new mod ord setBg modAnim">
        <pc:chgData name="Paolo Coppi" userId="dea7d6d0795aacb4" providerId="LiveId" clId="{7D39AEBC-3511-49B5-8584-AAC2CAE7538A}" dt="2023-06-25T00:06:28.987" v="4229" actId="20577"/>
        <pc:sldMkLst>
          <pc:docMk/>
          <pc:sldMk cId="589502947" sldId="735"/>
        </pc:sldMkLst>
        <pc:spChg chg="add mod">
          <ac:chgData name="Paolo Coppi" userId="dea7d6d0795aacb4" providerId="LiveId" clId="{7D39AEBC-3511-49B5-8584-AAC2CAE7538A}" dt="2023-06-25T00:06:28.987" v="4229" actId="20577"/>
          <ac:spMkLst>
            <pc:docMk/>
            <pc:sldMk cId="589502947" sldId="735"/>
            <ac:spMk id="2" creationId="{A97FAE69-D1E5-9D45-1D6A-2FCC2BDE1913}"/>
          </ac:spMkLst>
        </pc:spChg>
        <pc:picChg chg="add mod">
          <ac:chgData name="Paolo Coppi" userId="dea7d6d0795aacb4" providerId="LiveId" clId="{7D39AEBC-3511-49B5-8584-AAC2CAE7538A}" dt="2023-06-24T23:04:25.839" v="3484" actId="1076"/>
          <ac:picMkLst>
            <pc:docMk/>
            <pc:sldMk cId="589502947" sldId="735"/>
            <ac:picMk id="3" creationId="{A344C830-9C97-A123-0E10-24A7760BC4C5}"/>
          </ac:picMkLst>
        </pc:picChg>
      </pc:sldChg>
      <pc:sldChg chg="addSp modSp new mod">
        <pc:chgData name="Paolo Coppi" userId="dea7d6d0795aacb4" providerId="LiveId" clId="{7D39AEBC-3511-49B5-8584-AAC2CAE7538A}" dt="2023-06-25T00:46:13.308" v="6130" actId="1076"/>
        <pc:sldMkLst>
          <pc:docMk/>
          <pc:sldMk cId="4253955495" sldId="736"/>
        </pc:sldMkLst>
        <pc:spChg chg="add mod">
          <ac:chgData name="Paolo Coppi" userId="dea7d6d0795aacb4" providerId="LiveId" clId="{7D39AEBC-3511-49B5-8584-AAC2CAE7538A}" dt="2023-06-25T00:46:13.308" v="6130" actId="1076"/>
          <ac:spMkLst>
            <pc:docMk/>
            <pc:sldMk cId="4253955495" sldId="736"/>
            <ac:spMk id="2" creationId="{A5BAD209-2D49-BADE-40FE-1F18BC5893D1}"/>
          </ac:spMkLst>
        </pc:spChg>
      </pc:sldChg>
      <pc:sldChg chg="addSp modSp new mod">
        <pc:chgData name="Paolo Coppi" userId="dea7d6d0795aacb4" providerId="LiveId" clId="{7D39AEBC-3511-49B5-8584-AAC2CAE7538A}" dt="2023-06-25T00:49:37.721" v="6213" actId="1076"/>
        <pc:sldMkLst>
          <pc:docMk/>
          <pc:sldMk cId="1302960152" sldId="737"/>
        </pc:sldMkLst>
        <pc:spChg chg="add mod">
          <ac:chgData name="Paolo Coppi" userId="dea7d6d0795aacb4" providerId="LiveId" clId="{7D39AEBC-3511-49B5-8584-AAC2CAE7538A}" dt="2023-06-25T00:48:22.945" v="6168" actId="1076"/>
          <ac:spMkLst>
            <pc:docMk/>
            <pc:sldMk cId="1302960152" sldId="737"/>
            <ac:spMk id="4" creationId="{53D310B4-60F8-AB79-8128-172D2F8662C0}"/>
          </ac:spMkLst>
        </pc:spChg>
        <pc:spChg chg="add mod">
          <ac:chgData name="Paolo Coppi" userId="dea7d6d0795aacb4" providerId="LiveId" clId="{7D39AEBC-3511-49B5-8584-AAC2CAE7538A}" dt="2023-06-25T00:49:37.721" v="6213" actId="1076"/>
          <ac:spMkLst>
            <pc:docMk/>
            <pc:sldMk cId="1302960152" sldId="737"/>
            <ac:spMk id="7" creationId="{86B9568E-3BF8-1CA0-00CF-CEFA27199B3E}"/>
          </ac:spMkLst>
        </pc:spChg>
        <pc:picChg chg="add mod">
          <ac:chgData name="Paolo Coppi" userId="dea7d6d0795aacb4" providerId="LiveId" clId="{7D39AEBC-3511-49B5-8584-AAC2CAE7538A}" dt="2023-06-25T00:47:45.930" v="6133" actId="1076"/>
          <ac:picMkLst>
            <pc:docMk/>
            <pc:sldMk cId="1302960152" sldId="737"/>
            <ac:picMk id="3" creationId="{705DD291-4593-3F87-A9C3-7E8DCC27645F}"/>
          </ac:picMkLst>
        </pc:picChg>
        <pc:cxnChg chg="add mod">
          <ac:chgData name="Paolo Coppi" userId="dea7d6d0795aacb4" providerId="LiveId" clId="{7D39AEBC-3511-49B5-8584-AAC2CAE7538A}" dt="2023-06-25T00:49:19.099" v="6175" actId="692"/>
          <ac:cxnSpMkLst>
            <pc:docMk/>
            <pc:sldMk cId="1302960152" sldId="737"/>
            <ac:cxnSpMk id="6" creationId="{8755A3C5-208F-F8E1-25F3-0ABA36C196A8}"/>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644473-EB05-4C67-839D-3CE0C3224564}" type="datetimeFigureOut">
              <a:rPr lang="en-US" smtClean="0"/>
              <a:t>6/25/23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219149-CD80-4FFE-9E59-F3A435FAEF2C}" type="slidenum">
              <a:rPr lang="en-US" smtClean="0"/>
              <a:t>‹#›</a:t>
            </a:fld>
            <a:endParaRPr lang="en-US"/>
          </a:p>
        </p:txBody>
      </p:sp>
    </p:spTree>
    <p:extLst>
      <p:ext uri="{BB962C8B-B14F-4D97-AF65-F5344CB8AC3E}">
        <p14:creationId xmlns:p14="http://schemas.microsoft.com/office/powerpoint/2010/main" val="353659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14392-B786-4A55-9288-22CF4F7F4C3C}" type="slidenum">
              <a:rPr lang="en-US"/>
              <a:pPr/>
              <a:t>29</a:t>
            </a:fld>
            <a:endParaRPr lang="en-US"/>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130700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19149-CD80-4FFE-9E59-F3A435FAEF2C}" type="slidenum">
              <a:rPr lang="en-US" smtClean="0"/>
              <a:t>34</a:t>
            </a:fld>
            <a:endParaRPr lang="en-US"/>
          </a:p>
        </p:txBody>
      </p:sp>
    </p:spTree>
    <p:extLst>
      <p:ext uri="{BB962C8B-B14F-4D97-AF65-F5344CB8AC3E}">
        <p14:creationId xmlns:p14="http://schemas.microsoft.com/office/powerpoint/2010/main" val="22917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219149-CD80-4FFE-9E59-F3A435FAEF2C}" type="slidenum">
              <a:rPr lang="en-US" smtClean="0"/>
              <a:t>35</a:t>
            </a:fld>
            <a:endParaRPr lang="en-US"/>
          </a:p>
        </p:txBody>
      </p:sp>
    </p:spTree>
    <p:extLst>
      <p:ext uri="{BB962C8B-B14F-4D97-AF65-F5344CB8AC3E}">
        <p14:creationId xmlns:p14="http://schemas.microsoft.com/office/powerpoint/2010/main" val="255182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995BA5-10CE-FEA2-A1F1-78D2B0EDAF0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2D8D55-9A56-4B78-BCCD-668FCAA0E7F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86" name="Rectangle 2">
            <a:extLst>
              <a:ext uri="{FF2B5EF4-FFF2-40B4-BE49-F238E27FC236}">
                <a16:creationId xmlns:a16="http://schemas.microsoft.com/office/drawing/2014/main" id="{701C448C-DBBA-39F2-6C0D-FAC80E84D3E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6AAF61F2-6505-CC64-E78A-004790D94B4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14392-B786-4A55-9288-22CF4F7F4C3C}" type="slidenum">
              <a:rPr lang="en-US"/>
              <a:pPr/>
              <a:t>67</a:t>
            </a:fld>
            <a:endParaRPr lang="en-US"/>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130700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14392-B786-4A55-9288-22CF4F7F4C3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103499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B80D0-B570-483C-BBB6-2074C233F176}" type="slidenum">
              <a:rPr lang="en-US"/>
              <a:pPr/>
              <a:t>113</a:t>
            </a:fld>
            <a:endParaRPr lang="en-US"/>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08999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2EA32C-E5DD-4FCD-8769-684B4F039A6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3DE9F7-D22C-4904-B7D9-ECFB278B5AA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E4C1264-F01E-42A6-BA70-A330B63C0789}" type="slidenum">
              <a:rPr lang="en-US"/>
              <a:pPr/>
              <a:t>‹#›</a:t>
            </a:fld>
            <a:endParaRPr lang="en-US"/>
          </a:p>
        </p:txBody>
      </p:sp>
    </p:spTree>
    <p:extLst>
      <p:ext uri="{BB962C8B-B14F-4D97-AF65-F5344CB8AC3E}">
        <p14:creationId xmlns:p14="http://schemas.microsoft.com/office/powerpoint/2010/main" val="9542032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0DE7D2F-03D1-4A19-85D2-B870F45E91A5}" type="slidenum">
              <a:rPr lang="en-US"/>
              <a:pPr/>
              <a:t>‹#›</a:t>
            </a:fld>
            <a:endParaRPr lang="en-US"/>
          </a:p>
        </p:txBody>
      </p:sp>
    </p:spTree>
    <p:extLst>
      <p:ext uri="{BB962C8B-B14F-4D97-AF65-F5344CB8AC3E}">
        <p14:creationId xmlns:p14="http://schemas.microsoft.com/office/powerpoint/2010/main" val="8062892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B84A80B-14C8-4637-8D9B-E674E39DE5CD}" type="slidenum">
              <a:rPr lang="en-US"/>
              <a:pPr/>
              <a:t>‹#›</a:t>
            </a:fld>
            <a:endParaRPr lang="en-US"/>
          </a:p>
        </p:txBody>
      </p:sp>
    </p:spTree>
    <p:extLst>
      <p:ext uri="{BB962C8B-B14F-4D97-AF65-F5344CB8AC3E}">
        <p14:creationId xmlns:p14="http://schemas.microsoft.com/office/powerpoint/2010/main" val="5902604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363D07-4FF6-4255-A456-61A7EF074522}" type="slidenum">
              <a:rPr lang="en-US"/>
              <a:pPr/>
              <a:t>‹#›</a:t>
            </a:fld>
            <a:endParaRPr lang="en-US"/>
          </a:p>
        </p:txBody>
      </p:sp>
    </p:spTree>
    <p:extLst>
      <p:ext uri="{BB962C8B-B14F-4D97-AF65-F5344CB8AC3E}">
        <p14:creationId xmlns:p14="http://schemas.microsoft.com/office/powerpoint/2010/main" val="34578504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ACE661A-A0D0-462E-B521-AA6F8845C75D}" type="slidenum">
              <a:rPr lang="en-US"/>
              <a:pPr/>
              <a:t>‹#›</a:t>
            </a:fld>
            <a:endParaRPr lang="en-US"/>
          </a:p>
        </p:txBody>
      </p:sp>
    </p:spTree>
    <p:extLst>
      <p:ext uri="{BB962C8B-B14F-4D97-AF65-F5344CB8AC3E}">
        <p14:creationId xmlns:p14="http://schemas.microsoft.com/office/powerpoint/2010/main" val="38308763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011B34A-282F-499D-8D2D-0AEDBE6C492D}" type="slidenum">
              <a:rPr lang="en-US"/>
              <a:pPr/>
              <a:t>‹#›</a:t>
            </a:fld>
            <a:endParaRPr lang="en-US"/>
          </a:p>
        </p:txBody>
      </p:sp>
    </p:spTree>
    <p:extLst>
      <p:ext uri="{BB962C8B-B14F-4D97-AF65-F5344CB8AC3E}">
        <p14:creationId xmlns:p14="http://schemas.microsoft.com/office/powerpoint/2010/main" val="41039287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A7FE226-8865-46B4-AE90-CCB3B8681573}" type="slidenum">
              <a:rPr lang="en-US"/>
              <a:pPr/>
              <a:t>‹#›</a:t>
            </a:fld>
            <a:endParaRPr lang="en-US"/>
          </a:p>
        </p:txBody>
      </p:sp>
    </p:spTree>
    <p:extLst>
      <p:ext uri="{BB962C8B-B14F-4D97-AF65-F5344CB8AC3E}">
        <p14:creationId xmlns:p14="http://schemas.microsoft.com/office/powerpoint/2010/main" val="41343603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5A37F5B-363E-4BAC-8FF4-CF0746421875}" type="slidenum">
              <a:rPr lang="en-US"/>
              <a:pPr/>
              <a:t>‹#›</a:t>
            </a:fld>
            <a:endParaRPr lang="en-US"/>
          </a:p>
        </p:txBody>
      </p:sp>
    </p:spTree>
    <p:extLst>
      <p:ext uri="{BB962C8B-B14F-4D97-AF65-F5344CB8AC3E}">
        <p14:creationId xmlns:p14="http://schemas.microsoft.com/office/powerpoint/2010/main" val="3549336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BDAB6D-A15F-4945-8F15-09CF9CC7E878}" type="slidenum">
              <a:rPr lang="en-US"/>
              <a:pPr/>
              <a:t>‹#›</a:t>
            </a:fld>
            <a:endParaRPr lang="en-US"/>
          </a:p>
        </p:txBody>
      </p:sp>
    </p:spTree>
    <p:extLst>
      <p:ext uri="{BB962C8B-B14F-4D97-AF65-F5344CB8AC3E}">
        <p14:creationId xmlns:p14="http://schemas.microsoft.com/office/powerpoint/2010/main" val="4833696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043F911-CF43-4704-B5B3-4F85432F7998}" type="slidenum">
              <a:rPr lang="en-US"/>
              <a:pPr/>
              <a:t>‹#›</a:t>
            </a:fld>
            <a:endParaRPr lang="en-US"/>
          </a:p>
        </p:txBody>
      </p:sp>
    </p:spTree>
    <p:extLst>
      <p:ext uri="{BB962C8B-B14F-4D97-AF65-F5344CB8AC3E}">
        <p14:creationId xmlns:p14="http://schemas.microsoft.com/office/powerpoint/2010/main" val="154092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839827-2F67-40F0-A1AD-8142A6BDD02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7B6E9C4-79BF-4470-BAA7-A13B8E35F15B}" type="slidenum">
              <a:rPr lang="en-US"/>
              <a:pPr/>
              <a:t>‹#›</a:t>
            </a:fld>
            <a:endParaRPr lang="en-US"/>
          </a:p>
        </p:txBody>
      </p:sp>
    </p:spTree>
    <p:extLst>
      <p:ext uri="{BB962C8B-B14F-4D97-AF65-F5344CB8AC3E}">
        <p14:creationId xmlns:p14="http://schemas.microsoft.com/office/powerpoint/2010/main" val="31269663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E4C1264-F01E-42A6-BA70-A330B63C0789}" type="slidenum">
              <a:rPr lang="en-US"/>
              <a:pPr/>
              <a:t>‹#›</a:t>
            </a:fld>
            <a:endParaRPr lang="en-US"/>
          </a:p>
        </p:txBody>
      </p:sp>
    </p:spTree>
    <p:extLst>
      <p:ext uri="{BB962C8B-B14F-4D97-AF65-F5344CB8AC3E}">
        <p14:creationId xmlns:p14="http://schemas.microsoft.com/office/powerpoint/2010/main" val="31293572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9072E54-478B-4855-A8A8-14D709AD06D5}"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26932895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72E54-478B-4855-A8A8-14D709AD06D5}"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14247212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072E54-478B-4855-A8A8-14D709AD06D5}"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12901206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072E54-478B-4855-A8A8-14D709AD06D5}"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40187933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072E54-478B-4855-A8A8-14D709AD06D5}" type="datetimeFigureOut">
              <a:rPr lang="en-US" smtClean="0"/>
              <a:t>6/25/23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31378697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072E54-478B-4855-A8A8-14D709AD06D5}" type="datetimeFigureOut">
              <a:rPr lang="en-US" smtClean="0"/>
              <a:t>6/25/23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24764698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72E54-478B-4855-A8A8-14D709AD06D5}" type="datetimeFigureOut">
              <a:rPr lang="en-US" smtClean="0"/>
              <a:t>6/25/23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15851925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072E54-478B-4855-A8A8-14D709AD06D5}"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4098272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2EA32C-E5DD-4FCD-8769-684B4F039A6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072E54-478B-4855-A8A8-14D709AD06D5}"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42528279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72E54-478B-4855-A8A8-14D709AD06D5}"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786387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72E54-478B-4855-A8A8-14D709AD06D5}"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FEF7A-3081-41DC-AD7A-9130B86B243B}" type="slidenum">
              <a:rPr lang="en-US" smtClean="0"/>
              <a:t>‹#›</a:t>
            </a:fld>
            <a:endParaRPr lang="en-US"/>
          </a:p>
        </p:txBody>
      </p:sp>
    </p:spTree>
    <p:extLst>
      <p:ext uri="{BB962C8B-B14F-4D97-AF65-F5344CB8AC3E}">
        <p14:creationId xmlns:p14="http://schemas.microsoft.com/office/powerpoint/2010/main" val="38537663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2EA32C-E5DD-4FCD-8769-684B4F039A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7812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17E4B1-34AC-4E76-8E31-BDDF66BA0B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06931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0F6212-06A8-4959-94B3-432BB03996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0006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758B88-1294-4DA5-B3E5-DE2A24E1DF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7004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36B0CB3-2204-4041-A6BA-C86788C15C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55473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0BEC079-E88B-413B-A9AA-2956C2B229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8311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211B4E0-0626-4526-A713-74A529D84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103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17E4B1-34AC-4E76-8E31-BDDF66BA0B1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4B01C1-AE7E-48EB-876E-C90D242692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58816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48255D-CADC-4B18-9153-261DD30E08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1592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3DE9F7-D22C-4904-B7D9-ECFB278B5A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9276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839827-2F67-40F0-A1AD-8142A6BDD0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45189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986A9-A6F5-634A-AE1B-68B23056413E}"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9567592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986A9-A6F5-634A-AE1B-68B23056413E}"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32382512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986A9-A6F5-634A-AE1B-68B23056413E}"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7352433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986A9-A6F5-634A-AE1B-68B23056413E}"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16256332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986A9-A6F5-634A-AE1B-68B23056413E}" type="datetimeFigureOut">
              <a:rPr lang="en-US" smtClean="0"/>
              <a:t>6/25/23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25355504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986A9-A6F5-634A-AE1B-68B23056413E}" type="datetimeFigureOut">
              <a:rPr lang="en-US" smtClean="0"/>
              <a:t>6/25/23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889798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0F6212-06A8-4959-94B3-432BB03996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986A9-A6F5-634A-AE1B-68B23056413E}" type="datetimeFigureOut">
              <a:rPr lang="en-US" smtClean="0"/>
              <a:t>6/25/23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39324210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D986A9-A6F5-634A-AE1B-68B23056413E}"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28105253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D986A9-A6F5-634A-AE1B-68B23056413E}"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29275001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986A9-A6F5-634A-AE1B-68B23056413E}"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39974717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986A9-A6F5-634A-AE1B-68B23056413E}"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5A2C2-80D6-7741-B4F4-E3A23120C49C}" type="slidenum">
              <a:rPr lang="en-US" smtClean="0"/>
              <a:t>‹#›</a:t>
            </a:fld>
            <a:endParaRPr lang="en-US"/>
          </a:p>
        </p:txBody>
      </p:sp>
    </p:spTree>
    <p:extLst>
      <p:ext uri="{BB962C8B-B14F-4D97-AF65-F5344CB8AC3E}">
        <p14:creationId xmlns:p14="http://schemas.microsoft.com/office/powerpoint/2010/main" val="26707991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003EA6-29DB-4F55-AC0A-00C0C14FA784}"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25145533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003EA6-29DB-4F55-AC0A-00C0C14FA784}"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35746705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003EA6-29DB-4F55-AC0A-00C0C14FA784}"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411333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003EA6-29DB-4F55-AC0A-00C0C14FA784}"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18017744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003EA6-29DB-4F55-AC0A-00C0C14FA784}" type="datetimeFigureOut">
              <a:rPr lang="en-US" smtClean="0"/>
              <a:t>6/25/23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111253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758B88-1294-4DA5-B3E5-DE2A24E1DFB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003EA6-29DB-4F55-AC0A-00C0C14FA784}" type="datetimeFigureOut">
              <a:rPr lang="en-US" smtClean="0"/>
              <a:t>6/25/23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2490338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03EA6-29DB-4F55-AC0A-00C0C14FA784}" type="datetimeFigureOut">
              <a:rPr lang="en-US" smtClean="0"/>
              <a:t>6/25/23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13954472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003EA6-29DB-4F55-AC0A-00C0C14FA784}"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29113239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003EA6-29DB-4F55-AC0A-00C0C14FA784}" type="datetimeFigureOut">
              <a:rPr lang="en-US" smtClean="0"/>
              <a:t>6/25/23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28267167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003EA6-29DB-4F55-AC0A-00C0C14FA784}"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828661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003EA6-29DB-4F55-AC0A-00C0C14FA784}" type="datetimeFigureOut">
              <a:rPr lang="en-US" smtClean="0"/>
              <a:t>6/25/23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E8DA6-9268-467A-8F6F-158547E125D8}" type="slidenum">
              <a:rPr lang="en-US" smtClean="0"/>
              <a:t>‹#›</a:t>
            </a:fld>
            <a:endParaRPr lang="en-US"/>
          </a:p>
        </p:txBody>
      </p:sp>
    </p:spTree>
    <p:extLst>
      <p:ext uri="{BB962C8B-B14F-4D97-AF65-F5344CB8AC3E}">
        <p14:creationId xmlns:p14="http://schemas.microsoft.com/office/powerpoint/2010/main" val="24154719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E0A90D-D4F8-4262-A535-20915591AC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02390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8696F0-3DC8-4096-AF98-8859FE27AA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17478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7E1651-ED60-4462-82FD-C38E553836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4100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861147-714C-4582-9848-E9BF8AB4F6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8143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36B0CB3-2204-4041-A6BA-C86788C15CB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0FD84D-FD16-44C5-B619-F8669E39E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9891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2C1BA51-6C59-4B97-98B7-363C8F6E8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95784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D540143-695A-4C2C-9CC9-FEDCBD2F89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2906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D94B8F-2851-4E87-822A-437657B07E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3486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EA5823E-5AAD-432D-AB55-E6796F879F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71693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EFF785-F628-4336-BF77-14D4240D78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2090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3356BC-CB93-4D41-8B15-4574E4FF60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59983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75DA5-2F3B-2868-ECB7-A802AE2024F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033DC8-4FD9-ABE0-A9D2-5C13B208C4F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5B140B-45DB-ED98-0E6F-2840C220ACE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AF59A36-D1BD-7EAC-D20C-D5713679D7E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5D04E33-F107-DE5C-3BDA-FAFCFDCC8BE0}"/>
              </a:ext>
            </a:extLst>
          </p:cNvPr>
          <p:cNvSpPr>
            <a:spLocks noGrp="1"/>
          </p:cNvSpPr>
          <p:nvPr>
            <p:ph type="sldNum" sz="quarter" idx="12"/>
          </p:nvPr>
        </p:nvSpPr>
        <p:spPr/>
        <p:txBody>
          <a:bodyPr/>
          <a:lstStyle>
            <a:lvl1pPr>
              <a:defRPr/>
            </a:lvl1pPr>
          </a:lstStyle>
          <a:p>
            <a:fld id="{A048C7C8-1845-47C0-B95B-957085F80645}" type="slidenum">
              <a:rPr lang="en-US" altLang="en-US"/>
              <a:pPr/>
              <a:t>‹#›</a:t>
            </a:fld>
            <a:endParaRPr lang="en-US" altLang="en-US"/>
          </a:p>
        </p:txBody>
      </p:sp>
    </p:spTree>
    <p:extLst>
      <p:ext uri="{BB962C8B-B14F-4D97-AF65-F5344CB8AC3E}">
        <p14:creationId xmlns:p14="http://schemas.microsoft.com/office/powerpoint/2010/main" val="5005484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8089-6368-42D8-2E9C-992901B368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093DAD-5228-6EFD-5443-5AD9595C96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5482F-B828-6CC9-D8F4-AF0408319F0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367A73-03F7-64BA-BE69-B75F4948596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D61665-B0BC-2D16-790E-CE4FF71AE95D}"/>
              </a:ext>
            </a:extLst>
          </p:cNvPr>
          <p:cNvSpPr>
            <a:spLocks noGrp="1"/>
          </p:cNvSpPr>
          <p:nvPr>
            <p:ph type="sldNum" sz="quarter" idx="12"/>
          </p:nvPr>
        </p:nvSpPr>
        <p:spPr/>
        <p:txBody>
          <a:bodyPr/>
          <a:lstStyle>
            <a:lvl1pPr>
              <a:defRPr/>
            </a:lvl1pPr>
          </a:lstStyle>
          <a:p>
            <a:fld id="{97F1139A-EA96-49F3-B52C-CDCF5C826D6E}" type="slidenum">
              <a:rPr lang="en-US" altLang="en-US"/>
              <a:pPr/>
              <a:t>‹#›</a:t>
            </a:fld>
            <a:endParaRPr lang="en-US" altLang="en-US"/>
          </a:p>
        </p:txBody>
      </p:sp>
    </p:spTree>
    <p:extLst>
      <p:ext uri="{BB962C8B-B14F-4D97-AF65-F5344CB8AC3E}">
        <p14:creationId xmlns:p14="http://schemas.microsoft.com/office/powerpoint/2010/main" val="12880426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1980-F89F-C8B9-7F59-CB2E30B57CC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5A8938-2A28-12CF-D164-39B6C7E2F56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60353A2-BE4B-325B-7723-7100DE8B4C2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1D9DEFD-35F1-4760-38AF-72D0B35A4F0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2532241-EFDB-0D36-C14E-90D43B6622A0}"/>
              </a:ext>
            </a:extLst>
          </p:cNvPr>
          <p:cNvSpPr>
            <a:spLocks noGrp="1"/>
          </p:cNvSpPr>
          <p:nvPr>
            <p:ph type="sldNum" sz="quarter" idx="12"/>
          </p:nvPr>
        </p:nvSpPr>
        <p:spPr/>
        <p:txBody>
          <a:bodyPr/>
          <a:lstStyle>
            <a:lvl1pPr>
              <a:defRPr/>
            </a:lvl1pPr>
          </a:lstStyle>
          <a:p>
            <a:fld id="{F33E32D8-6A20-4F02-A385-E89ED6FB0F21}" type="slidenum">
              <a:rPr lang="en-US" altLang="en-US"/>
              <a:pPr/>
              <a:t>‹#›</a:t>
            </a:fld>
            <a:endParaRPr lang="en-US" altLang="en-US"/>
          </a:p>
        </p:txBody>
      </p:sp>
    </p:spTree>
    <p:extLst>
      <p:ext uri="{BB962C8B-B14F-4D97-AF65-F5344CB8AC3E}">
        <p14:creationId xmlns:p14="http://schemas.microsoft.com/office/powerpoint/2010/main" val="2416979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0BEC079-E88B-413B-A9AA-2956C2B229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CD24-6639-4170-E176-FDB60D317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DA1A0-3792-8B81-918C-148AAB02AE0B}"/>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961A1B-1B56-578F-E985-24CD191B6140}"/>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2055D5-D8F7-C765-E88C-6A2AF4F64A4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5B0C950-4E2A-4D29-B211-21DC3CA66FE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6F7DD61-33B0-9934-D305-6B634472A7A0}"/>
              </a:ext>
            </a:extLst>
          </p:cNvPr>
          <p:cNvSpPr>
            <a:spLocks noGrp="1"/>
          </p:cNvSpPr>
          <p:nvPr>
            <p:ph type="sldNum" sz="quarter" idx="12"/>
          </p:nvPr>
        </p:nvSpPr>
        <p:spPr/>
        <p:txBody>
          <a:bodyPr/>
          <a:lstStyle>
            <a:lvl1pPr>
              <a:defRPr/>
            </a:lvl1pPr>
          </a:lstStyle>
          <a:p>
            <a:fld id="{35C4F6AA-D7F2-46B4-B0A5-686AD1AF8275}" type="slidenum">
              <a:rPr lang="en-US" altLang="en-US"/>
              <a:pPr/>
              <a:t>‹#›</a:t>
            </a:fld>
            <a:endParaRPr lang="en-US" altLang="en-US"/>
          </a:p>
        </p:txBody>
      </p:sp>
    </p:spTree>
    <p:extLst>
      <p:ext uri="{BB962C8B-B14F-4D97-AF65-F5344CB8AC3E}">
        <p14:creationId xmlns:p14="http://schemas.microsoft.com/office/powerpoint/2010/main" val="989630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D53A-E2AD-2078-C2DA-82BE4CAA7DC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40AD5C-51C4-5E49-4FA9-C87089E54A7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9743B1-E0F0-8961-8D16-7D423AC4E36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667025-10E4-D95A-3972-57020A52C04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C91B5-126E-111D-CDCD-D24D7D5EE47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EE4F77-DFFA-ECDB-89EF-C0DA17120B0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D7C1402-BB5F-6B03-9528-EBD5D0EA448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6A550FF-65FB-8AE4-0CE4-26A1E86FE129}"/>
              </a:ext>
            </a:extLst>
          </p:cNvPr>
          <p:cNvSpPr>
            <a:spLocks noGrp="1"/>
          </p:cNvSpPr>
          <p:nvPr>
            <p:ph type="sldNum" sz="quarter" idx="12"/>
          </p:nvPr>
        </p:nvSpPr>
        <p:spPr/>
        <p:txBody>
          <a:bodyPr/>
          <a:lstStyle>
            <a:lvl1pPr>
              <a:defRPr/>
            </a:lvl1pPr>
          </a:lstStyle>
          <a:p>
            <a:fld id="{FD77E71D-C4C4-430E-BC1C-DEEBB72C1925}" type="slidenum">
              <a:rPr lang="en-US" altLang="en-US"/>
              <a:pPr/>
              <a:t>‹#›</a:t>
            </a:fld>
            <a:endParaRPr lang="en-US" altLang="en-US"/>
          </a:p>
        </p:txBody>
      </p:sp>
    </p:spTree>
    <p:extLst>
      <p:ext uri="{BB962C8B-B14F-4D97-AF65-F5344CB8AC3E}">
        <p14:creationId xmlns:p14="http://schemas.microsoft.com/office/powerpoint/2010/main" val="24515016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DE24-6BFB-B518-C1F8-CF8DC29728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0D2D4C-298D-CA29-324E-AF8453C43ED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CD3967B-EAC5-725D-0951-5D2BA020923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B06A0A1-57D9-E839-8AD8-EEF5AD03F01C}"/>
              </a:ext>
            </a:extLst>
          </p:cNvPr>
          <p:cNvSpPr>
            <a:spLocks noGrp="1"/>
          </p:cNvSpPr>
          <p:nvPr>
            <p:ph type="sldNum" sz="quarter" idx="12"/>
          </p:nvPr>
        </p:nvSpPr>
        <p:spPr/>
        <p:txBody>
          <a:bodyPr/>
          <a:lstStyle>
            <a:lvl1pPr>
              <a:defRPr/>
            </a:lvl1pPr>
          </a:lstStyle>
          <a:p>
            <a:fld id="{76895057-52A5-45F8-8540-B22660EDB0CE}" type="slidenum">
              <a:rPr lang="en-US" altLang="en-US"/>
              <a:pPr/>
              <a:t>‹#›</a:t>
            </a:fld>
            <a:endParaRPr lang="en-US" altLang="en-US"/>
          </a:p>
        </p:txBody>
      </p:sp>
    </p:spTree>
    <p:extLst>
      <p:ext uri="{BB962C8B-B14F-4D97-AF65-F5344CB8AC3E}">
        <p14:creationId xmlns:p14="http://schemas.microsoft.com/office/powerpoint/2010/main" val="2716685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B4A20-D501-6F55-3E8F-3AC73629F42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695DB31-2BB3-4559-B6F8-F578DAC2C9D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4E607EA-A492-8DA4-F573-C7E814AEEE71}"/>
              </a:ext>
            </a:extLst>
          </p:cNvPr>
          <p:cNvSpPr>
            <a:spLocks noGrp="1"/>
          </p:cNvSpPr>
          <p:nvPr>
            <p:ph type="sldNum" sz="quarter" idx="12"/>
          </p:nvPr>
        </p:nvSpPr>
        <p:spPr/>
        <p:txBody>
          <a:bodyPr/>
          <a:lstStyle>
            <a:lvl1pPr>
              <a:defRPr/>
            </a:lvl1pPr>
          </a:lstStyle>
          <a:p>
            <a:fld id="{F2A9B837-9235-4B34-8B10-C26D210B0C00}" type="slidenum">
              <a:rPr lang="en-US" altLang="en-US"/>
              <a:pPr/>
              <a:t>‹#›</a:t>
            </a:fld>
            <a:endParaRPr lang="en-US" altLang="en-US"/>
          </a:p>
        </p:txBody>
      </p:sp>
    </p:spTree>
    <p:extLst>
      <p:ext uri="{BB962C8B-B14F-4D97-AF65-F5344CB8AC3E}">
        <p14:creationId xmlns:p14="http://schemas.microsoft.com/office/powerpoint/2010/main" val="1123611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405AA-F506-956F-0717-FF77F19E2AE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EE3061-5443-0D81-AA5E-092EA64C662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31F2EB-5290-18C7-BC11-9B30CAB525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6E7A5-A90C-C69C-A481-271C1A2311D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033878-3AC4-EEA7-E56D-5842B5D2070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2BB2AF8-78DE-852F-D3DE-CEA07633C3FD}"/>
              </a:ext>
            </a:extLst>
          </p:cNvPr>
          <p:cNvSpPr>
            <a:spLocks noGrp="1"/>
          </p:cNvSpPr>
          <p:nvPr>
            <p:ph type="sldNum" sz="quarter" idx="12"/>
          </p:nvPr>
        </p:nvSpPr>
        <p:spPr/>
        <p:txBody>
          <a:bodyPr/>
          <a:lstStyle>
            <a:lvl1pPr>
              <a:defRPr/>
            </a:lvl1pPr>
          </a:lstStyle>
          <a:p>
            <a:fld id="{F830A576-5521-438B-9A94-9DB43D1BB8CF}" type="slidenum">
              <a:rPr lang="en-US" altLang="en-US"/>
              <a:pPr/>
              <a:t>‹#›</a:t>
            </a:fld>
            <a:endParaRPr lang="en-US" altLang="en-US"/>
          </a:p>
        </p:txBody>
      </p:sp>
    </p:spTree>
    <p:extLst>
      <p:ext uri="{BB962C8B-B14F-4D97-AF65-F5344CB8AC3E}">
        <p14:creationId xmlns:p14="http://schemas.microsoft.com/office/powerpoint/2010/main" val="27719640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5CD0-1000-DEEE-B7A2-FAC3F3B59B0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FE2D9E-C218-1ADC-4C09-F0F919936ED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3FBD5F-79AD-F005-72B3-C18A062E37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489399-EC8C-750B-05C3-DBC83CC0D67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1423BC1-DA8E-F45E-EEAF-6F2C5CDCB7F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ECD8E8-DA63-1EE8-DC63-5B045BF9E779}"/>
              </a:ext>
            </a:extLst>
          </p:cNvPr>
          <p:cNvSpPr>
            <a:spLocks noGrp="1"/>
          </p:cNvSpPr>
          <p:nvPr>
            <p:ph type="sldNum" sz="quarter" idx="12"/>
          </p:nvPr>
        </p:nvSpPr>
        <p:spPr/>
        <p:txBody>
          <a:bodyPr/>
          <a:lstStyle>
            <a:lvl1pPr>
              <a:defRPr/>
            </a:lvl1pPr>
          </a:lstStyle>
          <a:p>
            <a:fld id="{EA60E67D-8068-492C-9883-1B9D501B8046}" type="slidenum">
              <a:rPr lang="en-US" altLang="en-US"/>
              <a:pPr/>
              <a:t>‹#›</a:t>
            </a:fld>
            <a:endParaRPr lang="en-US" altLang="en-US"/>
          </a:p>
        </p:txBody>
      </p:sp>
    </p:spTree>
    <p:extLst>
      <p:ext uri="{BB962C8B-B14F-4D97-AF65-F5344CB8AC3E}">
        <p14:creationId xmlns:p14="http://schemas.microsoft.com/office/powerpoint/2010/main" val="15888810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0E2C-54D7-ACE0-3756-A70916D79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49966C-E639-FEA0-AC27-3496D1E100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8FE0B-1D32-8FBC-492B-1DBF8268888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3D1ACC7-E8E5-07BF-61F5-E7A2B337DBE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C6C7BD-D809-99E6-4398-48469F01EB8B}"/>
              </a:ext>
            </a:extLst>
          </p:cNvPr>
          <p:cNvSpPr>
            <a:spLocks noGrp="1"/>
          </p:cNvSpPr>
          <p:nvPr>
            <p:ph type="sldNum" sz="quarter" idx="12"/>
          </p:nvPr>
        </p:nvSpPr>
        <p:spPr/>
        <p:txBody>
          <a:bodyPr/>
          <a:lstStyle>
            <a:lvl1pPr>
              <a:defRPr/>
            </a:lvl1pPr>
          </a:lstStyle>
          <a:p>
            <a:fld id="{DA96BEDD-D226-42E0-9978-1754F101063A}" type="slidenum">
              <a:rPr lang="en-US" altLang="en-US"/>
              <a:pPr/>
              <a:t>‹#›</a:t>
            </a:fld>
            <a:endParaRPr lang="en-US" altLang="en-US"/>
          </a:p>
        </p:txBody>
      </p:sp>
    </p:spTree>
    <p:extLst>
      <p:ext uri="{BB962C8B-B14F-4D97-AF65-F5344CB8AC3E}">
        <p14:creationId xmlns:p14="http://schemas.microsoft.com/office/powerpoint/2010/main" val="18130090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53E42E-86E8-3115-143C-F3D97F9C15DB}"/>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F5DA0F-DEAA-A70E-DF02-2055C60F6569}"/>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70CBA-E586-E7BC-CDEA-50B95E5F3CF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169D78D-9C04-D556-B463-80306D897A9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A81CA35-8B00-181E-3DFB-7C1365179A6B}"/>
              </a:ext>
            </a:extLst>
          </p:cNvPr>
          <p:cNvSpPr>
            <a:spLocks noGrp="1"/>
          </p:cNvSpPr>
          <p:nvPr>
            <p:ph type="sldNum" sz="quarter" idx="12"/>
          </p:nvPr>
        </p:nvSpPr>
        <p:spPr/>
        <p:txBody>
          <a:bodyPr/>
          <a:lstStyle>
            <a:lvl1pPr>
              <a:defRPr/>
            </a:lvl1pPr>
          </a:lstStyle>
          <a:p>
            <a:fld id="{2514CEE9-6ED6-411E-9199-7B7D527736E0}" type="slidenum">
              <a:rPr lang="en-US" altLang="en-US"/>
              <a:pPr/>
              <a:t>‹#›</a:t>
            </a:fld>
            <a:endParaRPr lang="en-US" altLang="en-US"/>
          </a:p>
        </p:txBody>
      </p:sp>
    </p:spTree>
    <p:extLst>
      <p:ext uri="{BB962C8B-B14F-4D97-AF65-F5344CB8AC3E}">
        <p14:creationId xmlns:p14="http://schemas.microsoft.com/office/powerpoint/2010/main" val="16780712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744A3E-1C76-4351-BC3F-7123AF2A8B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41299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BECD8E-A575-488A-8CAE-EA1E905D1E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3260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211B4E0-0626-4526-A713-74A529D845A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8768B5-3E25-4A07-90FB-C5DD84B970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91660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6ECC0E-07B5-45AB-8B27-1E22030BC6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16154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AADB9FD-D82F-478A-BD9F-FFE6F50BA5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80106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827D6FC-6BDA-42B1-8990-8FCC6DE246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09416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B18DC34-42F3-405D-8C2E-43EB634CD7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0555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0F0FBE-616D-4C1D-B7AA-8620555385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2480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E18B85-5F8E-485A-826B-8C360962EF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75775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3F89AB-E2E7-4C03-A36D-F5DB3EEE63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27777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B34E3E-846A-45C5-99B2-FC613400C0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14017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AB14D5E-DC6B-4F8C-8889-A9DF6D408D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5613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4B01C1-AE7E-48EB-876E-C90D2426926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4EFC-AD1E-4E58-93AC-25DE087466E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839738-1AC3-47EE-B441-170D94ABB97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884A39-CF14-4E8F-B405-3586CDB83CB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A14D6B9-CCDA-4D84-8B6E-6AA09BC2C6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B777911-A78E-4F28-946D-456D00B34B49}"/>
              </a:ext>
            </a:extLst>
          </p:cNvPr>
          <p:cNvSpPr>
            <a:spLocks noGrp="1"/>
          </p:cNvSpPr>
          <p:nvPr>
            <p:ph type="sldNum" sz="quarter" idx="12"/>
          </p:nvPr>
        </p:nvSpPr>
        <p:spPr/>
        <p:txBody>
          <a:bodyPr/>
          <a:lstStyle>
            <a:lvl1pPr>
              <a:defRPr/>
            </a:lvl1pPr>
          </a:lstStyle>
          <a:p>
            <a:fld id="{506A5442-8309-45C8-987E-6403E4DC2B3A}" type="slidenum">
              <a:rPr lang="en-US" altLang="en-US"/>
              <a:pPr/>
              <a:t>‹#›</a:t>
            </a:fld>
            <a:endParaRPr lang="en-US" altLang="en-US"/>
          </a:p>
        </p:txBody>
      </p:sp>
    </p:spTree>
    <p:extLst>
      <p:ext uri="{BB962C8B-B14F-4D97-AF65-F5344CB8AC3E}">
        <p14:creationId xmlns:p14="http://schemas.microsoft.com/office/powerpoint/2010/main" val="5834359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5E9D-3366-434A-860C-16594345C4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ECEF0B-28A5-4BC7-83A8-28AF62061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A1A62-BDC3-4285-BB6E-EA7C628C19C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FB22C5-17AF-4728-839A-5AC5BFE1B3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1F3E64-0B6D-4AF6-9637-7D3E01B70AF7}"/>
              </a:ext>
            </a:extLst>
          </p:cNvPr>
          <p:cNvSpPr>
            <a:spLocks noGrp="1"/>
          </p:cNvSpPr>
          <p:nvPr>
            <p:ph type="sldNum" sz="quarter" idx="12"/>
          </p:nvPr>
        </p:nvSpPr>
        <p:spPr/>
        <p:txBody>
          <a:bodyPr/>
          <a:lstStyle>
            <a:lvl1pPr>
              <a:defRPr/>
            </a:lvl1pPr>
          </a:lstStyle>
          <a:p>
            <a:fld id="{2235033F-7597-4468-99C2-2D0E26AA3AFB}" type="slidenum">
              <a:rPr lang="en-US" altLang="en-US"/>
              <a:pPr/>
              <a:t>‹#›</a:t>
            </a:fld>
            <a:endParaRPr lang="en-US" altLang="en-US"/>
          </a:p>
        </p:txBody>
      </p:sp>
    </p:spTree>
    <p:extLst>
      <p:ext uri="{BB962C8B-B14F-4D97-AF65-F5344CB8AC3E}">
        <p14:creationId xmlns:p14="http://schemas.microsoft.com/office/powerpoint/2010/main" val="21268889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07FB-2A29-4951-ABB6-72C6A1230BB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79FC7-0F05-4A60-B271-D56BBF5330D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279E182-8D31-4227-BB0F-E78D7B45543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F76901-96F0-4355-80CA-91461736EAE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75F8DCB-0BBC-4330-8CBE-C5A01D8E0E22}"/>
              </a:ext>
            </a:extLst>
          </p:cNvPr>
          <p:cNvSpPr>
            <a:spLocks noGrp="1"/>
          </p:cNvSpPr>
          <p:nvPr>
            <p:ph type="sldNum" sz="quarter" idx="12"/>
          </p:nvPr>
        </p:nvSpPr>
        <p:spPr/>
        <p:txBody>
          <a:bodyPr/>
          <a:lstStyle>
            <a:lvl1pPr>
              <a:defRPr/>
            </a:lvl1pPr>
          </a:lstStyle>
          <a:p>
            <a:fld id="{7FD07250-77B7-4EDE-A9E5-DDCB4CE76125}" type="slidenum">
              <a:rPr lang="en-US" altLang="en-US"/>
              <a:pPr/>
              <a:t>‹#›</a:t>
            </a:fld>
            <a:endParaRPr lang="en-US" altLang="en-US"/>
          </a:p>
        </p:txBody>
      </p:sp>
    </p:spTree>
    <p:extLst>
      <p:ext uri="{BB962C8B-B14F-4D97-AF65-F5344CB8AC3E}">
        <p14:creationId xmlns:p14="http://schemas.microsoft.com/office/powerpoint/2010/main" val="23553558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411-5646-4631-A5F8-80BA8B1743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E0635-8862-4C4C-BF97-2337F38B9EAE}"/>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C0193A-CF37-440C-BE6E-3BF5F5543D54}"/>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EFD89F-A1B2-4123-B661-12877303EF7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A85468B-0999-4971-A124-EF1FC405CC5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AC770D-99D9-44A6-AB10-8CC551CB2ACF}"/>
              </a:ext>
            </a:extLst>
          </p:cNvPr>
          <p:cNvSpPr>
            <a:spLocks noGrp="1"/>
          </p:cNvSpPr>
          <p:nvPr>
            <p:ph type="sldNum" sz="quarter" idx="12"/>
          </p:nvPr>
        </p:nvSpPr>
        <p:spPr/>
        <p:txBody>
          <a:bodyPr/>
          <a:lstStyle>
            <a:lvl1pPr>
              <a:defRPr/>
            </a:lvl1pPr>
          </a:lstStyle>
          <a:p>
            <a:fld id="{DCFDF4C2-60FA-4F05-B6F2-FF498970E37F}" type="slidenum">
              <a:rPr lang="en-US" altLang="en-US"/>
              <a:pPr/>
              <a:t>‹#›</a:t>
            </a:fld>
            <a:endParaRPr lang="en-US" altLang="en-US"/>
          </a:p>
        </p:txBody>
      </p:sp>
    </p:spTree>
    <p:extLst>
      <p:ext uri="{BB962C8B-B14F-4D97-AF65-F5344CB8AC3E}">
        <p14:creationId xmlns:p14="http://schemas.microsoft.com/office/powerpoint/2010/main" val="19396706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753D-D623-4C97-BFBA-1E199C6AFEA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4BCF0B-98D5-4F58-8DAB-07E9B3405A5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2B6D93-A91B-441A-832F-6652030BF42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1F86D1-EFD8-4E66-9E9C-395899AE38D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842A3-E1BB-4DBA-9640-801FF4D2EC0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1A2064-297E-417B-99C3-AC2D9C8D5E0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272359-C742-473B-B611-B3D7E97B532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0331B70-559C-4664-AB44-34FA7A6B993E}"/>
              </a:ext>
            </a:extLst>
          </p:cNvPr>
          <p:cNvSpPr>
            <a:spLocks noGrp="1"/>
          </p:cNvSpPr>
          <p:nvPr>
            <p:ph type="sldNum" sz="quarter" idx="12"/>
          </p:nvPr>
        </p:nvSpPr>
        <p:spPr/>
        <p:txBody>
          <a:bodyPr/>
          <a:lstStyle>
            <a:lvl1pPr>
              <a:defRPr/>
            </a:lvl1pPr>
          </a:lstStyle>
          <a:p>
            <a:fld id="{DF24E736-DD9F-4A72-8A79-E2B90312A627}" type="slidenum">
              <a:rPr lang="en-US" altLang="en-US"/>
              <a:pPr/>
              <a:t>‹#›</a:t>
            </a:fld>
            <a:endParaRPr lang="en-US" altLang="en-US"/>
          </a:p>
        </p:txBody>
      </p:sp>
    </p:spTree>
    <p:extLst>
      <p:ext uri="{BB962C8B-B14F-4D97-AF65-F5344CB8AC3E}">
        <p14:creationId xmlns:p14="http://schemas.microsoft.com/office/powerpoint/2010/main" val="31873703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11FBE-F53B-4F24-AB14-441BAC442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E0B60A-460F-4112-93DA-634BD7021A9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26B7491-5483-4FCE-A373-94BCA03D7D3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83A5A56-6AC2-4956-A634-8F4404C05BC2}"/>
              </a:ext>
            </a:extLst>
          </p:cNvPr>
          <p:cNvSpPr>
            <a:spLocks noGrp="1"/>
          </p:cNvSpPr>
          <p:nvPr>
            <p:ph type="sldNum" sz="quarter" idx="12"/>
          </p:nvPr>
        </p:nvSpPr>
        <p:spPr/>
        <p:txBody>
          <a:bodyPr/>
          <a:lstStyle>
            <a:lvl1pPr>
              <a:defRPr/>
            </a:lvl1pPr>
          </a:lstStyle>
          <a:p>
            <a:fld id="{2D12F507-327C-4A84-8A79-E20129EF653E}" type="slidenum">
              <a:rPr lang="en-US" altLang="en-US"/>
              <a:pPr/>
              <a:t>‹#›</a:t>
            </a:fld>
            <a:endParaRPr lang="en-US" altLang="en-US"/>
          </a:p>
        </p:txBody>
      </p:sp>
    </p:spTree>
    <p:extLst>
      <p:ext uri="{BB962C8B-B14F-4D97-AF65-F5344CB8AC3E}">
        <p14:creationId xmlns:p14="http://schemas.microsoft.com/office/powerpoint/2010/main" val="16710643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3877C-BA7C-401E-A2AE-32CFE1902AE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0DA0618-308F-4405-947C-FA891576239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12AD8D1-0E83-4248-9528-B7EF3C61A3EA}"/>
              </a:ext>
            </a:extLst>
          </p:cNvPr>
          <p:cNvSpPr>
            <a:spLocks noGrp="1"/>
          </p:cNvSpPr>
          <p:nvPr>
            <p:ph type="sldNum" sz="quarter" idx="12"/>
          </p:nvPr>
        </p:nvSpPr>
        <p:spPr/>
        <p:txBody>
          <a:bodyPr/>
          <a:lstStyle>
            <a:lvl1pPr>
              <a:defRPr/>
            </a:lvl1pPr>
          </a:lstStyle>
          <a:p>
            <a:fld id="{F5201344-BC53-4F96-88EA-760588D836CC}" type="slidenum">
              <a:rPr lang="en-US" altLang="en-US"/>
              <a:pPr/>
              <a:t>‹#›</a:t>
            </a:fld>
            <a:endParaRPr lang="en-US" altLang="en-US"/>
          </a:p>
        </p:txBody>
      </p:sp>
    </p:spTree>
    <p:extLst>
      <p:ext uri="{BB962C8B-B14F-4D97-AF65-F5344CB8AC3E}">
        <p14:creationId xmlns:p14="http://schemas.microsoft.com/office/powerpoint/2010/main" val="12809591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1B6C-35A5-4091-A479-345E5B4796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31420-0375-4ECA-888D-B630D704281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254655-9D8D-4E36-AB14-60DC4E867F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E1D0F-05C8-4468-959A-4750B468B38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966DE2-AAF7-4F7F-B82E-10B738D0D92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2AD93A-28CB-4D13-9BB1-B5DCFAE077D3}"/>
              </a:ext>
            </a:extLst>
          </p:cNvPr>
          <p:cNvSpPr>
            <a:spLocks noGrp="1"/>
          </p:cNvSpPr>
          <p:nvPr>
            <p:ph type="sldNum" sz="quarter" idx="12"/>
          </p:nvPr>
        </p:nvSpPr>
        <p:spPr/>
        <p:txBody>
          <a:bodyPr/>
          <a:lstStyle>
            <a:lvl1pPr>
              <a:defRPr/>
            </a:lvl1pPr>
          </a:lstStyle>
          <a:p>
            <a:fld id="{BB11E8E4-C8AC-4BE3-8AEC-4023D10BA0F9}" type="slidenum">
              <a:rPr lang="en-US" altLang="en-US"/>
              <a:pPr/>
              <a:t>‹#›</a:t>
            </a:fld>
            <a:endParaRPr lang="en-US" altLang="en-US"/>
          </a:p>
        </p:txBody>
      </p:sp>
    </p:spTree>
    <p:extLst>
      <p:ext uri="{BB962C8B-B14F-4D97-AF65-F5344CB8AC3E}">
        <p14:creationId xmlns:p14="http://schemas.microsoft.com/office/powerpoint/2010/main" val="39497116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AFCB-EB76-4B72-8261-1B93DACA97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E4FF17-DBCC-4B6C-95AE-DD242019F71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B7FB11-95C4-45B2-B118-754E89F8A3F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1AAAE-D758-4328-B356-31E23199E51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8F6914C-77C6-4D56-B744-5ED465421E9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0558304-464F-4F49-B4B4-8431FC7338A2}"/>
              </a:ext>
            </a:extLst>
          </p:cNvPr>
          <p:cNvSpPr>
            <a:spLocks noGrp="1"/>
          </p:cNvSpPr>
          <p:nvPr>
            <p:ph type="sldNum" sz="quarter" idx="12"/>
          </p:nvPr>
        </p:nvSpPr>
        <p:spPr/>
        <p:txBody>
          <a:bodyPr/>
          <a:lstStyle>
            <a:lvl1pPr>
              <a:defRPr/>
            </a:lvl1pPr>
          </a:lstStyle>
          <a:p>
            <a:fld id="{9AA2B11C-205B-4071-A29D-EC965A53AC1F}" type="slidenum">
              <a:rPr lang="en-US" altLang="en-US"/>
              <a:pPr/>
              <a:t>‹#›</a:t>
            </a:fld>
            <a:endParaRPr lang="en-US" altLang="en-US"/>
          </a:p>
        </p:txBody>
      </p:sp>
    </p:spTree>
    <p:extLst>
      <p:ext uri="{BB962C8B-B14F-4D97-AF65-F5344CB8AC3E}">
        <p14:creationId xmlns:p14="http://schemas.microsoft.com/office/powerpoint/2010/main" val="5335035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4089-3409-41B8-8831-C872F700C7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2206E9-7C08-4F43-B134-23B98C2AB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964A65-76BE-4E88-B5E9-84859470FD0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8ED7A9F-3F40-4D96-9547-3DAA86EF3ED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F67B463-1EC3-49CC-8416-3DDA9F634319}"/>
              </a:ext>
            </a:extLst>
          </p:cNvPr>
          <p:cNvSpPr>
            <a:spLocks noGrp="1"/>
          </p:cNvSpPr>
          <p:nvPr>
            <p:ph type="sldNum" sz="quarter" idx="12"/>
          </p:nvPr>
        </p:nvSpPr>
        <p:spPr/>
        <p:txBody>
          <a:bodyPr/>
          <a:lstStyle>
            <a:lvl1pPr>
              <a:defRPr/>
            </a:lvl1pPr>
          </a:lstStyle>
          <a:p>
            <a:fld id="{1B44997A-CBEB-4824-9CF9-963B8804F2AB}" type="slidenum">
              <a:rPr lang="en-US" altLang="en-US"/>
              <a:pPr/>
              <a:t>‹#›</a:t>
            </a:fld>
            <a:endParaRPr lang="en-US" altLang="en-US"/>
          </a:p>
        </p:txBody>
      </p:sp>
    </p:spTree>
    <p:extLst>
      <p:ext uri="{BB962C8B-B14F-4D97-AF65-F5344CB8AC3E}">
        <p14:creationId xmlns:p14="http://schemas.microsoft.com/office/powerpoint/2010/main" val="55694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17E4B1-34AC-4E76-8E31-BDDF66BA0B1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48255D-CADC-4B18-9153-261DD30E08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E104E6-B7A7-4AE5-8B05-94DB436F4C88}"/>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A2F9E3-210D-432B-98E4-BA3D5E3BE4A7}"/>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826E1-22F2-4AC7-90E9-3E808AD26CA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9CECF71-95EA-4209-9E0B-E78DB2755A3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DC4B96B-12E9-45E9-BAA8-030A1E60582C}"/>
              </a:ext>
            </a:extLst>
          </p:cNvPr>
          <p:cNvSpPr>
            <a:spLocks noGrp="1"/>
          </p:cNvSpPr>
          <p:nvPr>
            <p:ph type="sldNum" sz="quarter" idx="12"/>
          </p:nvPr>
        </p:nvSpPr>
        <p:spPr/>
        <p:txBody>
          <a:bodyPr/>
          <a:lstStyle>
            <a:lvl1pPr>
              <a:defRPr/>
            </a:lvl1pPr>
          </a:lstStyle>
          <a:p>
            <a:fld id="{506EB662-88F1-4252-BDCD-EABE259A5B0D}" type="slidenum">
              <a:rPr lang="en-US" altLang="en-US"/>
              <a:pPr/>
              <a:t>‹#›</a:t>
            </a:fld>
            <a:endParaRPr lang="en-US" altLang="en-US"/>
          </a:p>
        </p:txBody>
      </p:sp>
    </p:spTree>
    <p:extLst>
      <p:ext uri="{BB962C8B-B14F-4D97-AF65-F5344CB8AC3E}">
        <p14:creationId xmlns:p14="http://schemas.microsoft.com/office/powerpoint/2010/main" val="3208034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0E6E-F3A6-44B5-8800-BF1E3764BBD5}"/>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5E0069-A67F-4985-9FE0-B35C08E9AD80}"/>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CBBC692E-D31B-446F-9D48-E7183A878FA0}"/>
              </a:ext>
            </a:extLst>
          </p:cNvPr>
          <p:cNvSpPr>
            <a:spLocks noGrp="1"/>
          </p:cNvSpPr>
          <p:nvPr>
            <p:ph type="chart" sz="half" idx="2"/>
          </p:nvPr>
        </p:nvSpPr>
        <p:spPr>
          <a:xfrm>
            <a:off x="4648200" y="1981200"/>
            <a:ext cx="3810000" cy="4114800"/>
          </a:xfrm>
        </p:spPr>
        <p:txBody>
          <a:bodyPr/>
          <a:lstStyle/>
          <a:p>
            <a:endParaRPr lang="en-US"/>
          </a:p>
        </p:txBody>
      </p:sp>
      <p:sp>
        <p:nvSpPr>
          <p:cNvPr id="5" name="Date Placeholder 4">
            <a:extLst>
              <a:ext uri="{FF2B5EF4-FFF2-40B4-BE49-F238E27FC236}">
                <a16:creationId xmlns:a16="http://schemas.microsoft.com/office/drawing/2014/main" id="{DAE82ADC-12D5-426B-9ECB-B84580B7290D}"/>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183B443-D837-4FBB-A25C-1B3F527E3049}"/>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0789866-9F28-4501-9A3F-B1F4B0429D9E}"/>
              </a:ext>
            </a:extLst>
          </p:cNvPr>
          <p:cNvSpPr>
            <a:spLocks noGrp="1"/>
          </p:cNvSpPr>
          <p:nvPr>
            <p:ph type="sldNum" sz="quarter" idx="12"/>
          </p:nvPr>
        </p:nvSpPr>
        <p:spPr>
          <a:xfrm>
            <a:off x="6553200" y="6248400"/>
            <a:ext cx="1905000" cy="457200"/>
          </a:xfrm>
        </p:spPr>
        <p:txBody>
          <a:bodyPr/>
          <a:lstStyle>
            <a:lvl1pPr>
              <a:defRPr/>
            </a:lvl1pPr>
          </a:lstStyle>
          <a:p>
            <a:fld id="{9ECACD09-D8A5-4142-8DC3-44AB8A57CF0B}" type="slidenum">
              <a:rPr lang="en-US" altLang="en-US"/>
              <a:pPr/>
              <a:t>‹#›</a:t>
            </a:fld>
            <a:endParaRPr lang="en-US" altLang="en-US"/>
          </a:p>
        </p:txBody>
      </p:sp>
    </p:spTree>
    <p:extLst>
      <p:ext uri="{BB962C8B-B14F-4D97-AF65-F5344CB8AC3E}">
        <p14:creationId xmlns:p14="http://schemas.microsoft.com/office/powerpoint/2010/main" val="28194896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197469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836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860058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0675" y="1295400"/>
            <a:ext cx="416877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295400"/>
            <a:ext cx="417036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939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3728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42601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215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7845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3DE9F7-D22C-4904-B7D9-ECFB278B5AA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90671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8673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285750"/>
            <a:ext cx="2122488"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0675" y="285750"/>
            <a:ext cx="621665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547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839827-2F67-40F0-A1AD-8142A6BDD02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4229CC-5672-4290-B00D-F621D3CDFE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7246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DEEE8E-9FB5-40E3-949B-4EF35DB390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6914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9B0BDC-9BBD-4FFB-B51C-0A6B0A244C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45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5F57AC-8EC1-4F7C-9276-31345C5834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3322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688D28C-CBCD-48FA-9982-7E8250D04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0544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10FF135-73CD-4AB2-A3C9-47CE0C59D9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5988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D4D6412-8669-4029-923B-6D6CF6CEC0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6580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0F6212-06A8-4959-94B3-432BB03996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AC2EF9-9FC5-4E31-A9DE-1CB743CB2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1066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93812F-892E-4531-B349-B552A21A30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6006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D5CDBE-862C-4038-BEB0-80202C26A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77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6EC23B-17E3-41ED-879C-466EA6F301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2700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D11DC24-4F69-48F1-B622-92683C6E18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79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977C67-34E8-4680-940A-430C27A51F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495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95F330-482D-47CD-A3D8-FE0C9CF6F0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2457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EC9DBD-E0E2-491E-A77B-5CC507E4E5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0685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C3EB564-3A84-4296-A332-BA9938C24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458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BDEEAD0-EE5B-4E45-B65A-BF485A370B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567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758B88-1294-4DA5-B3E5-DE2A24E1DFB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25C3A0F-21A8-4ECD-8E55-1D4CEC0FD4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7919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A435F8F-1D7D-4849-9498-70D4A13AE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016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71AFA5A-4F0C-4289-B707-95D16DF6FB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182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93B00CA-433E-4B8E-BB76-2F475F0AC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508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44BB01-0F96-41BE-854C-B1F2A50EE3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7698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0DE7D2F-03D1-4A19-85D2-B870F45E91A5}" type="slidenum">
              <a:rPr lang="en-US"/>
              <a:pPr/>
              <a:t>‹#›</a:t>
            </a:fld>
            <a:endParaRPr lang="en-US"/>
          </a:p>
        </p:txBody>
      </p:sp>
    </p:spTree>
    <p:extLst>
      <p:ext uri="{BB962C8B-B14F-4D97-AF65-F5344CB8AC3E}">
        <p14:creationId xmlns:p14="http://schemas.microsoft.com/office/powerpoint/2010/main" val="3475008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B84A80B-14C8-4637-8D9B-E674E39DE5CD}" type="slidenum">
              <a:rPr lang="en-US"/>
              <a:pPr/>
              <a:t>‹#›</a:t>
            </a:fld>
            <a:endParaRPr lang="en-US"/>
          </a:p>
        </p:txBody>
      </p:sp>
    </p:spTree>
    <p:extLst>
      <p:ext uri="{BB962C8B-B14F-4D97-AF65-F5344CB8AC3E}">
        <p14:creationId xmlns:p14="http://schemas.microsoft.com/office/powerpoint/2010/main" val="1461030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363D07-4FF6-4255-A456-61A7EF074522}" type="slidenum">
              <a:rPr lang="en-US"/>
              <a:pPr/>
              <a:t>‹#›</a:t>
            </a:fld>
            <a:endParaRPr lang="en-US"/>
          </a:p>
        </p:txBody>
      </p:sp>
    </p:spTree>
    <p:extLst>
      <p:ext uri="{BB962C8B-B14F-4D97-AF65-F5344CB8AC3E}">
        <p14:creationId xmlns:p14="http://schemas.microsoft.com/office/powerpoint/2010/main" val="2820609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ACE661A-A0D0-462E-B521-AA6F8845C75D}" type="slidenum">
              <a:rPr lang="en-US"/>
              <a:pPr/>
              <a:t>‹#›</a:t>
            </a:fld>
            <a:endParaRPr lang="en-US"/>
          </a:p>
        </p:txBody>
      </p:sp>
    </p:spTree>
    <p:extLst>
      <p:ext uri="{BB962C8B-B14F-4D97-AF65-F5344CB8AC3E}">
        <p14:creationId xmlns:p14="http://schemas.microsoft.com/office/powerpoint/2010/main" val="4035416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011B34A-282F-499D-8D2D-0AEDBE6C492D}" type="slidenum">
              <a:rPr lang="en-US"/>
              <a:pPr/>
              <a:t>‹#›</a:t>
            </a:fld>
            <a:endParaRPr lang="en-US"/>
          </a:p>
        </p:txBody>
      </p:sp>
    </p:spTree>
    <p:extLst>
      <p:ext uri="{BB962C8B-B14F-4D97-AF65-F5344CB8AC3E}">
        <p14:creationId xmlns:p14="http://schemas.microsoft.com/office/powerpoint/2010/main" val="3949365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36B0CB3-2204-4041-A6BA-C86788C15CB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A7FE226-8865-46B4-AE90-CCB3B8681573}" type="slidenum">
              <a:rPr lang="en-US"/>
              <a:pPr/>
              <a:t>‹#›</a:t>
            </a:fld>
            <a:endParaRPr lang="en-US"/>
          </a:p>
        </p:txBody>
      </p:sp>
    </p:spTree>
    <p:extLst>
      <p:ext uri="{BB962C8B-B14F-4D97-AF65-F5344CB8AC3E}">
        <p14:creationId xmlns:p14="http://schemas.microsoft.com/office/powerpoint/2010/main" val="2274845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5A37F5B-363E-4BAC-8FF4-CF0746421875}" type="slidenum">
              <a:rPr lang="en-US"/>
              <a:pPr/>
              <a:t>‹#›</a:t>
            </a:fld>
            <a:endParaRPr lang="en-US"/>
          </a:p>
        </p:txBody>
      </p:sp>
    </p:spTree>
    <p:extLst>
      <p:ext uri="{BB962C8B-B14F-4D97-AF65-F5344CB8AC3E}">
        <p14:creationId xmlns:p14="http://schemas.microsoft.com/office/powerpoint/2010/main" val="41494884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BDAB6D-A15F-4945-8F15-09CF9CC7E878}" type="slidenum">
              <a:rPr lang="en-US"/>
              <a:pPr/>
              <a:t>‹#›</a:t>
            </a:fld>
            <a:endParaRPr lang="en-US"/>
          </a:p>
        </p:txBody>
      </p:sp>
    </p:spTree>
    <p:extLst>
      <p:ext uri="{BB962C8B-B14F-4D97-AF65-F5344CB8AC3E}">
        <p14:creationId xmlns:p14="http://schemas.microsoft.com/office/powerpoint/2010/main" val="28650793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043F911-CF43-4704-B5B3-4F85432F7998}" type="slidenum">
              <a:rPr lang="en-US"/>
              <a:pPr/>
              <a:t>‹#›</a:t>
            </a:fld>
            <a:endParaRPr lang="en-US"/>
          </a:p>
        </p:txBody>
      </p:sp>
    </p:spTree>
    <p:extLst>
      <p:ext uri="{BB962C8B-B14F-4D97-AF65-F5344CB8AC3E}">
        <p14:creationId xmlns:p14="http://schemas.microsoft.com/office/powerpoint/2010/main" val="15555820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7B6E9C4-79BF-4470-BAA7-A13B8E35F15B}" type="slidenum">
              <a:rPr lang="en-US"/>
              <a:pPr/>
              <a:t>‹#›</a:t>
            </a:fld>
            <a:endParaRPr lang="en-US"/>
          </a:p>
        </p:txBody>
      </p:sp>
    </p:spTree>
    <p:extLst>
      <p:ext uri="{BB962C8B-B14F-4D97-AF65-F5344CB8AC3E}">
        <p14:creationId xmlns:p14="http://schemas.microsoft.com/office/powerpoint/2010/main" val="1852038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E4C1264-F01E-42A6-BA70-A330B63C0789}" type="slidenum">
              <a:rPr lang="en-US"/>
              <a:pPr/>
              <a:t>‹#›</a:t>
            </a:fld>
            <a:endParaRPr lang="en-US"/>
          </a:p>
        </p:txBody>
      </p:sp>
    </p:spTree>
    <p:extLst>
      <p:ext uri="{BB962C8B-B14F-4D97-AF65-F5344CB8AC3E}">
        <p14:creationId xmlns:p14="http://schemas.microsoft.com/office/powerpoint/2010/main" val="3823188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0DE7D2F-03D1-4A19-85D2-B870F45E91A5}" type="slidenum">
              <a:rPr lang="en-US"/>
              <a:pPr/>
              <a:t>‹#›</a:t>
            </a:fld>
            <a:endParaRPr lang="en-US"/>
          </a:p>
        </p:txBody>
      </p:sp>
    </p:spTree>
    <p:extLst>
      <p:ext uri="{BB962C8B-B14F-4D97-AF65-F5344CB8AC3E}">
        <p14:creationId xmlns:p14="http://schemas.microsoft.com/office/powerpoint/2010/main" val="526867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B84A80B-14C8-4637-8D9B-E674E39DE5CD}" type="slidenum">
              <a:rPr lang="en-US"/>
              <a:pPr/>
              <a:t>‹#›</a:t>
            </a:fld>
            <a:endParaRPr lang="en-US"/>
          </a:p>
        </p:txBody>
      </p:sp>
    </p:spTree>
    <p:extLst>
      <p:ext uri="{BB962C8B-B14F-4D97-AF65-F5344CB8AC3E}">
        <p14:creationId xmlns:p14="http://schemas.microsoft.com/office/powerpoint/2010/main" val="3994835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363D07-4FF6-4255-A456-61A7EF074522}" type="slidenum">
              <a:rPr lang="en-US"/>
              <a:pPr/>
              <a:t>‹#›</a:t>
            </a:fld>
            <a:endParaRPr lang="en-US"/>
          </a:p>
        </p:txBody>
      </p:sp>
    </p:spTree>
    <p:extLst>
      <p:ext uri="{BB962C8B-B14F-4D97-AF65-F5344CB8AC3E}">
        <p14:creationId xmlns:p14="http://schemas.microsoft.com/office/powerpoint/2010/main" val="168835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ACE661A-A0D0-462E-B521-AA6F8845C75D}" type="slidenum">
              <a:rPr lang="en-US"/>
              <a:pPr/>
              <a:t>‹#›</a:t>
            </a:fld>
            <a:endParaRPr lang="en-US"/>
          </a:p>
        </p:txBody>
      </p:sp>
    </p:spTree>
    <p:extLst>
      <p:ext uri="{BB962C8B-B14F-4D97-AF65-F5344CB8AC3E}">
        <p14:creationId xmlns:p14="http://schemas.microsoft.com/office/powerpoint/2010/main" val="421675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0BEC079-E88B-413B-A9AA-2956C2B229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011B34A-282F-499D-8D2D-0AEDBE6C492D}" type="slidenum">
              <a:rPr lang="en-US"/>
              <a:pPr/>
              <a:t>‹#›</a:t>
            </a:fld>
            <a:endParaRPr lang="en-US"/>
          </a:p>
        </p:txBody>
      </p:sp>
    </p:spTree>
    <p:extLst>
      <p:ext uri="{BB962C8B-B14F-4D97-AF65-F5344CB8AC3E}">
        <p14:creationId xmlns:p14="http://schemas.microsoft.com/office/powerpoint/2010/main" val="2500410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A7FE226-8865-46B4-AE90-CCB3B8681573}" type="slidenum">
              <a:rPr lang="en-US"/>
              <a:pPr/>
              <a:t>‹#›</a:t>
            </a:fld>
            <a:endParaRPr lang="en-US"/>
          </a:p>
        </p:txBody>
      </p:sp>
    </p:spTree>
    <p:extLst>
      <p:ext uri="{BB962C8B-B14F-4D97-AF65-F5344CB8AC3E}">
        <p14:creationId xmlns:p14="http://schemas.microsoft.com/office/powerpoint/2010/main" val="5545588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5A37F5B-363E-4BAC-8FF4-CF0746421875}" type="slidenum">
              <a:rPr lang="en-US"/>
              <a:pPr/>
              <a:t>‹#›</a:t>
            </a:fld>
            <a:endParaRPr lang="en-US"/>
          </a:p>
        </p:txBody>
      </p:sp>
    </p:spTree>
    <p:extLst>
      <p:ext uri="{BB962C8B-B14F-4D97-AF65-F5344CB8AC3E}">
        <p14:creationId xmlns:p14="http://schemas.microsoft.com/office/powerpoint/2010/main" val="21076802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BDAB6D-A15F-4945-8F15-09CF9CC7E878}" type="slidenum">
              <a:rPr lang="en-US"/>
              <a:pPr/>
              <a:t>‹#›</a:t>
            </a:fld>
            <a:endParaRPr lang="en-US"/>
          </a:p>
        </p:txBody>
      </p:sp>
    </p:spTree>
    <p:extLst>
      <p:ext uri="{BB962C8B-B14F-4D97-AF65-F5344CB8AC3E}">
        <p14:creationId xmlns:p14="http://schemas.microsoft.com/office/powerpoint/2010/main" val="1262905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043F911-CF43-4704-B5B3-4F85432F7998}" type="slidenum">
              <a:rPr lang="en-US"/>
              <a:pPr/>
              <a:t>‹#›</a:t>
            </a:fld>
            <a:endParaRPr lang="en-US"/>
          </a:p>
        </p:txBody>
      </p:sp>
    </p:spTree>
    <p:extLst>
      <p:ext uri="{BB962C8B-B14F-4D97-AF65-F5344CB8AC3E}">
        <p14:creationId xmlns:p14="http://schemas.microsoft.com/office/powerpoint/2010/main" val="2393089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7B6E9C4-79BF-4470-BAA7-A13B8E35F15B}" type="slidenum">
              <a:rPr lang="en-US"/>
              <a:pPr/>
              <a:t>‹#›</a:t>
            </a:fld>
            <a:endParaRPr lang="en-US"/>
          </a:p>
        </p:txBody>
      </p:sp>
    </p:spTree>
    <p:extLst>
      <p:ext uri="{BB962C8B-B14F-4D97-AF65-F5344CB8AC3E}">
        <p14:creationId xmlns:p14="http://schemas.microsoft.com/office/powerpoint/2010/main" val="29407624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E4C1264-F01E-42A6-BA70-A330B63C0789}" type="slidenum">
              <a:rPr lang="en-US"/>
              <a:pPr/>
              <a:t>‹#›</a:t>
            </a:fld>
            <a:endParaRPr lang="en-US"/>
          </a:p>
        </p:txBody>
      </p:sp>
    </p:spTree>
    <p:extLst>
      <p:ext uri="{BB962C8B-B14F-4D97-AF65-F5344CB8AC3E}">
        <p14:creationId xmlns:p14="http://schemas.microsoft.com/office/powerpoint/2010/main" val="3323758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fld id="{9CC57B59-B74E-4303-BE14-0610888052BE}" type="datetime1">
              <a:rPr lang="en-US"/>
              <a:pPr/>
              <a:t>6/25/23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4A4F88E-A609-49EF-A91D-D548CACB31EE}" type="slidenum">
              <a:rPr lang="en-US"/>
              <a:pPr/>
              <a:t>‹#›</a:t>
            </a:fld>
            <a:endParaRPr lang="en-US"/>
          </a:p>
        </p:txBody>
      </p:sp>
    </p:spTree>
    <p:extLst>
      <p:ext uri="{BB962C8B-B14F-4D97-AF65-F5344CB8AC3E}">
        <p14:creationId xmlns:p14="http://schemas.microsoft.com/office/powerpoint/2010/main" val="25983022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fld id="{92C0CD24-CB2C-450E-9735-82A4FFC0CA21}" type="datetime1">
              <a:rPr lang="en-US"/>
              <a:pPr/>
              <a:t>6/25/23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6353B148-F422-4E65-A17D-4DA0AA871ECF}" type="slidenum">
              <a:rPr lang="en-US"/>
              <a:pPr/>
              <a:t>‹#›</a:t>
            </a:fld>
            <a:endParaRPr lang="en-US"/>
          </a:p>
        </p:txBody>
      </p:sp>
    </p:spTree>
    <p:extLst>
      <p:ext uri="{BB962C8B-B14F-4D97-AF65-F5344CB8AC3E}">
        <p14:creationId xmlns:p14="http://schemas.microsoft.com/office/powerpoint/2010/main" val="11173319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fld id="{5631CF86-9ABE-4D15-9FB0-3A0E27B8F4D3}" type="datetime1">
              <a:rPr lang="en-US"/>
              <a:pPr/>
              <a:t>6/25/23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46CC0D59-2DB5-44B8-8C1C-87945080CCCD}" type="slidenum">
              <a:rPr lang="en-US"/>
              <a:pPr/>
              <a:t>‹#›</a:t>
            </a:fld>
            <a:endParaRPr lang="en-US"/>
          </a:p>
        </p:txBody>
      </p:sp>
    </p:spTree>
    <p:extLst>
      <p:ext uri="{BB962C8B-B14F-4D97-AF65-F5344CB8AC3E}">
        <p14:creationId xmlns:p14="http://schemas.microsoft.com/office/powerpoint/2010/main" val="405453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211B4E0-0626-4526-A713-74A529D845A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fld id="{2E73131A-2F9D-4079-ADF7-4CDE80EDFF09}" type="datetime1">
              <a:rPr lang="en-US"/>
              <a:pPr/>
              <a:t>6/25/23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DFBC372A-A06D-4453-9C0D-F51E341DA0DB}" type="slidenum">
              <a:rPr lang="en-US"/>
              <a:pPr/>
              <a:t>‹#›</a:t>
            </a:fld>
            <a:endParaRPr lang="en-US"/>
          </a:p>
        </p:txBody>
      </p:sp>
    </p:spTree>
    <p:extLst>
      <p:ext uri="{BB962C8B-B14F-4D97-AF65-F5344CB8AC3E}">
        <p14:creationId xmlns:p14="http://schemas.microsoft.com/office/powerpoint/2010/main" val="15341463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fld id="{E82536E9-FC36-46C3-B8BC-6DC552C4F5F6}" type="datetime1">
              <a:rPr lang="en-US"/>
              <a:pPr/>
              <a:t>6/25/23</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5B92B629-1879-4D9E-8831-E68BC4A89CD3}" type="slidenum">
              <a:rPr lang="en-US"/>
              <a:pPr/>
              <a:t>‹#›</a:t>
            </a:fld>
            <a:endParaRPr lang="en-US"/>
          </a:p>
        </p:txBody>
      </p:sp>
    </p:spTree>
    <p:extLst>
      <p:ext uri="{BB962C8B-B14F-4D97-AF65-F5344CB8AC3E}">
        <p14:creationId xmlns:p14="http://schemas.microsoft.com/office/powerpoint/2010/main" val="890523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fld id="{C8F34C8E-D23E-47E6-A662-54D29264A0D8}" type="datetime1">
              <a:rPr lang="en-US"/>
              <a:pPr/>
              <a:t>6/25/23</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8DC84C57-BF42-4B78-A01D-726C177349F6}" type="slidenum">
              <a:rPr lang="en-US"/>
              <a:pPr/>
              <a:t>‹#›</a:t>
            </a:fld>
            <a:endParaRPr lang="en-US"/>
          </a:p>
        </p:txBody>
      </p:sp>
    </p:spTree>
    <p:extLst>
      <p:ext uri="{BB962C8B-B14F-4D97-AF65-F5344CB8AC3E}">
        <p14:creationId xmlns:p14="http://schemas.microsoft.com/office/powerpoint/2010/main" val="22404304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9F3D5252-F87D-4423-8406-DFB3F830D769}" type="datetime1">
              <a:rPr lang="en-US"/>
              <a:pPr/>
              <a:t>6/25/23</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EF37DA06-2F94-4C98-9BE6-2362CC4D40A4}" type="slidenum">
              <a:rPr lang="en-US"/>
              <a:pPr/>
              <a:t>‹#›</a:t>
            </a:fld>
            <a:endParaRPr lang="en-US"/>
          </a:p>
        </p:txBody>
      </p:sp>
    </p:spTree>
    <p:extLst>
      <p:ext uri="{BB962C8B-B14F-4D97-AF65-F5344CB8AC3E}">
        <p14:creationId xmlns:p14="http://schemas.microsoft.com/office/powerpoint/2010/main" val="14887909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fld id="{435D5417-8A8F-45B5-B8AF-1B28ED60994A}" type="datetime1">
              <a:rPr lang="en-US"/>
              <a:pPr/>
              <a:t>6/25/23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DBBD40F-4020-475D-9EC5-7568CEF8D4C3}" type="slidenum">
              <a:rPr lang="en-US"/>
              <a:pPr/>
              <a:t>‹#›</a:t>
            </a:fld>
            <a:endParaRPr lang="en-US"/>
          </a:p>
        </p:txBody>
      </p:sp>
    </p:spTree>
    <p:extLst>
      <p:ext uri="{BB962C8B-B14F-4D97-AF65-F5344CB8AC3E}">
        <p14:creationId xmlns:p14="http://schemas.microsoft.com/office/powerpoint/2010/main" val="2076622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fld id="{93C5E72C-A28F-467C-9675-339DF4081A90}" type="datetime1">
              <a:rPr lang="en-US"/>
              <a:pPr/>
              <a:t>6/25/23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48D2D57-EA0B-4B45-8D0C-2D948B513CB3}" type="slidenum">
              <a:rPr lang="en-US"/>
              <a:pPr/>
              <a:t>‹#›</a:t>
            </a:fld>
            <a:endParaRPr lang="en-US"/>
          </a:p>
        </p:txBody>
      </p:sp>
    </p:spTree>
    <p:extLst>
      <p:ext uri="{BB962C8B-B14F-4D97-AF65-F5344CB8AC3E}">
        <p14:creationId xmlns:p14="http://schemas.microsoft.com/office/powerpoint/2010/main" val="1245064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fld id="{B161E33A-6056-4A4A-B849-9B2580EC2794}" type="datetime1">
              <a:rPr lang="en-US"/>
              <a:pPr/>
              <a:t>6/25/23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38876A6C-5B5C-41D3-B973-F17546B350AA}" type="slidenum">
              <a:rPr lang="en-US"/>
              <a:pPr/>
              <a:t>‹#›</a:t>
            </a:fld>
            <a:endParaRPr lang="en-US"/>
          </a:p>
        </p:txBody>
      </p:sp>
    </p:spTree>
    <p:extLst>
      <p:ext uri="{BB962C8B-B14F-4D97-AF65-F5344CB8AC3E}">
        <p14:creationId xmlns:p14="http://schemas.microsoft.com/office/powerpoint/2010/main" val="712419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fld id="{B503B5F5-3800-48FF-8A9B-A96287D2700A}" type="datetime1">
              <a:rPr lang="en-US"/>
              <a:pPr/>
              <a:t>6/25/23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81A2D85-7737-42DC-99BB-2A9B47FD139F}" type="slidenum">
              <a:rPr lang="en-US"/>
              <a:pPr/>
              <a:t>‹#›</a:t>
            </a:fld>
            <a:endParaRPr lang="en-US"/>
          </a:p>
        </p:txBody>
      </p:sp>
    </p:spTree>
    <p:extLst>
      <p:ext uri="{BB962C8B-B14F-4D97-AF65-F5344CB8AC3E}">
        <p14:creationId xmlns:p14="http://schemas.microsoft.com/office/powerpoint/2010/main" val="24070337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914400">
              <a:defRPr/>
            </a:lvl1pPr>
          </a:lstStyle>
          <a:p>
            <a:endParaRPr lang="en-US"/>
          </a:p>
        </p:txBody>
      </p:sp>
      <p:sp>
        <p:nvSpPr>
          <p:cNvPr id="7" name="Rectangle 5"/>
          <p:cNvSpPr>
            <a:spLocks noGrp="1" noChangeArrowheads="1"/>
          </p:cNvSpPr>
          <p:nvPr>
            <p:ph type="ftr" sz="quarter" idx="11"/>
          </p:nvPr>
        </p:nvSpPr>
        <p:spPr/>
        <p:txBody>
          <a:bodyPr/>
          <a:lstStyle>
            <a:lvl1pPr defTabSz="914400">
              <a:defRPr/>
            </a:lvl1pPr>
          </a:lstStyle>
          <a:p>
            <a:endParaRPr lang="en-US"/>
          </a:p>
        </p:txBody>
      </p:sp>
      <p:sp>
        <p:nvSpPr>
          <p:cNvPr id="8" name="Rectangle 6"/>
          <p:cNvSpPr>
            <a:spLocks noGrp="1" noChangeArrowheads="1"/>
          </p:cNvSpPr>
          <p:nvPr>
            <p:ph type="sldNum" sz="quarter" idx="12"/>
          </p:nvPr>
        </p:nvSpPr>
        <p:spPr/>
        <p:txBody>
          <a:bodyPr/>
          <a:lstStyle>
            <a:lvl1pPr defTabSz="914400">
              <a:defRPr/>
            </a:lvl1pPr>
          </a:lstStyle>
          <a:p>
            <a:fld id="{A536EFC8-64A9-4B15-9A61-EA6CD6D91FF6}" type="slidenum">
              <a:rPr lang="it-IT"/>
              <a:pPr/>
              <a:t>‹#›</a:t>
            </a:fld>
            <a:endParaRPr lang="it-IT"/>
          </a:p>
        </p:txBody>
      </p:sp>
    </p:spTree>
    <p:extLst>
      <p:ext uri="{BB962C8B-B14F-4D97-AF65-F5344CB8AC3E}">
        <p14:creationId xmlns:p14="http://schemas.microsoft.com/office/powerpoint/2010/main" val="40829953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0DE7D2F-03D1-4A19-85D2-B870F45E91A5}" type="slidenum">
              <a:rPr lang="en-US"/>
              <a:pPr/>
              <a:t>‹#›</a:t>
            </a:fld>
            <a:endParaRPr lang="en-US"/>
          </a:p>
        </p:txBody>
      </p:sp>
    </p:spTree>
    <p:extLst>
      <p:ext uri="{BB962C8B-B14F-4D97-AF65-F5344CB8AC3E}">
        <p14:creationId xmlns:p14="http://schemas.microsoft.com/office/powerpoint/2010/main" val="4083910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4B01C1-AE7E-48EB-876E-C90D2426926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B84A80B-14C8-4637-8D9B-E674E39DE5CD}" type="slidenum">
              <a:rPr lang="en-US"/>
              <a:pPr/>
              <a:t>‹#›</a:t>
            </a:fld>
            <a:endParaRPr lang="en-US"/>
          </a:p>
        </p:txBody>
      </p:sp>
    </p:spTree>
    <p:extLst>
      <p:ext uri="{BB962C8B-B14F-4D97-AF65-F5344CB8AC3E}">
        <p14:creationId xmlns:p14="http://schemas.microsoft.com/office/powerpoint/2010/main" val="20177672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363D07-4FF6-4255-A456-61A7EF074522}" type="slidenum">
              <a:rPr lang="en-US"/>
              <a:pPr/>
              <a:t>‹#›</a:t>
            </a:fld>
            <a:endParaRPr lang="en-US"/>
          </a:p>
        </p:txBody>
      </p:sp>
    </p:spTree>
    <p:extLst>
      <p:ext uri="{BB962C8B-B14F-4D97-AF65-F5344CB8AC3E}">
        <p14:creationId xmlns:p14="http://schemas.microsoft.com/office/powerpoint/2010/main" val="26554843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ACE661A-A0D0-462E-B521-AA6F8845C75D}" type="slidenum">
              <a:rPr lang="en-US"/>
              <a:pPr/>
              <a:t>‹#›</a:t>
            </a:fld>
            <a:endParaRPr lang="en-US"/>
          </a:p>
        </p:txBody>
      </p:sp>
    </p:spTree>
    <p:extLst>
      <p:ext uri="{BB962C8B-B14F-4D97-AF65-F5344CB8AC3E}">
        <p14:creationId xmlns:p14="http://schemas.microsoft.com/office/powerpoint/2010/main" val="28602005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011B34A-282F-499D-8D2D-0AEDBE6C492D}" type="slidenum">
              <a:rPr lang="en-US"/>
              <a:pPr/>
              <a:t>‹#›</a:t>
            </a:fld>
            <a:endParaRPr lang="en-US"/>
          </a:p>
        </p:txBody>
      </p:sp>
    </p:spTree>
    <p:extLst>
      <p:ext uri="{BB962C8B-B14F-4D97-AF65-F5344CB8AC3E}">
        <p14:creationId xmlns:p14="http://schemas.microsoft.com/office/powerpoint/2010/main" val="19083726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A7FE226-8865-46B4-AE90-CCB3B8681573}" type="slidenum">
              <a:rPr lang="en-US"/>
              <a:pPr/>
              <a:t>‹#›</a:t>
            </a:fld>
            <a:endParaRPr lang="en-US"/>
          </a:p>
        </p:txBody>
      </p:sp>
    </p:spTree>
    <p:extLst>
      <p:ext uri="{BB962C8B-B14F-4D97-AF65-F5344CB8AC3E}">
        <p14:creationId xmlns:p14="http://schemas.microsoft.com/office/powerpoint/2010/main" val="2245326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5A37F5B-363E-4BAC-8FF4-CF0746421875}" type="slidenum">
              <a:rPr lang="en-US"/>
              <a:pPr/>
              <a:t>‹#›</a:t>
            </a:fld>
            <a:endParaRPr lang="en-US"/>
          </a:p>
        </p:txBody>
      </p:sp>
    </p:spTree>
    <p:extLst>
      <p:ext uri="{BB962C8B-B14F-4D97-AF65-F5344CB8AC3E}">
        <p14:creationId xmlns:p14="http://schemas.microsoft.com/office/powerpoint/2010/main" val="22623844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BDAB6D-A15F-4945-8F15-09CF9CC7E878}" type="slidenum">
              <a:rPr lang="en-US"/>
              <a:pPr/>
              <a:t>‹#›</a:t>
            </a:fld>
            <a:endParaRPr lang="en-US"/>
          </a:p>
        </p:txBody>
      </p:sp>
    </p:spTree>
    <p:extLst>
      <p:ext uri="{BB962C8B-B14F-4D97-AF65-F5344CB8AC3E}">
        <p14:creationId xmlns:p14="http://schemas.microsoft.com/office/powerpoint/2010/main" val="1957543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043F911-CF43-4704-B5B3-4F85432F7998}" type="slidenum">
              <a:rPr lang="en-US"/>
              <a:pPr/>
              <a:t>‹#›</a:t>
            </a:fld>
            <a:endParaRPr lang="en-US"/>
          </a:p>
        </p:txBody>
      </p:sp>
    </p:spTree>
    <p:extLst>
      <p:ext uri="{BB962C8B-B14F-4D97-AF65-F5344CB8AC3E}">
        <p14:creationId xmlns:p14="http://schemas.microsoft.com/office/powerpoint/2010/main" val="31177051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7B6E9C4-79BF-4470-BAA7-A13B8E35F15B}" type="slidenum">
              <a:rPr lang="en-US"/>
              <a:pPr/>
              <a:t>‹#›</a:t>
            </a:fld>
            <a:endParaRPr lang="en-US"/>
          </a:p>
        </p:txBody>
      </p:sp>
    </p:spTree>
    <p:extLst>
      <p:ext uri="{BB962C8B-B14F-4D97-AF65-F5344CB8AC3E}">
        <p14:creationId xmlns:p14="http://schemas.microsoft.com/office/powerpoint/2010/main" val="17048632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E4C1264-F01E-42A6-BA70-A330B63C0789}" type="slidenum">
              <a:rPr lang="en-US"/>
              <a:pPr/>
              <a:t>‹#›</a:t>
            </a:fld>
            <a:endParaRPr lang="en-US"/>
          </a:p>
        </p:txBody>
      </p:sp>
    </p:spTree>
    <p:extLst>
      <p:ext uri="{BB962C8B-B14F-4D97-AF65-F5344CB8AC3E}">
        <p14:creationId xmlns:p14="http://schemas.microsoft.com/office/powerpoint/2010/main" val="324497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48255D-CADC-4B18-9153-261DD30E08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0DE7D2F-03D1-4A19-85D2-B870F45E91A5}" type="slidenum">
              <a:rPr lang="en-US"/>
              <a:pPr/>
              <a:t>‹#›</a:t>
            </a:fld>
            <a:endParaRPr lang="en-US"/>
          </a:p>
        </p:txBody>
      </p:sp>
    </p:spTree>
    <p:extLst>
      <p:ext uri="{BB962C8B-B14F-4D97-AF65-F5344CB8AC3E}">
        <p14:creationId xmlns:p14="http://schemas.microsoft.com/office/powerpoint/2010/main" val="35972814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B84A80B-14C8-4637-8D9B-E674E39DE5CD}" type="slidenum">
              <a:rPr lang="en-US"/>
              <a:pPr/>
              <a:t>‹#›</a:t>
            </a:fld>
            <a:endParaRPr lang="en-US"/>
          </a:p>
        </p:txBody>
      </p:sp>
    </p:spTree>
    <p:extLst>
      <p:ext uri="{BB962C8B-B14F-4D97-AF65-F5344CB8AC3E}">
        <p14:creationId xmlns:p14="http://schemas.microsoft.com/office/powerpoint/2010/main" val="8460931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F363D07-4FF6-4255-A456-61A7EF074522}" type="slidenum">
              <a:rPr lang="en-US"/>
              <a:pPr/>
              <a:t>‹#›</a:t>
            </a:fld>
            <a:endParaRPr lang="en-US"/>
          </a:p>
        </p:txBody>
      </p:sp>
    </p:spTree>
    <p:extLst>
      <p:ext uri="{BB962C8B-B14F-4D97-AF65-F5344CB8AC3E}">
        <p14:creationId xmlns:p14="http://schemas.microsoft.com/office/powerpoint/2010/main" val="6493912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ACE661A-A0D0-462E-B521-AA6F8845C75D}" type="slidenum">
              <a:rPr lang="en-US"/>
              <a:pPr/>
              <a:t>‹#›</a:t>
            </a:fld>
            <a:endParaRPr lang="en-US"/>
          </a:p>
        </p:txBody>
      </p:sp>
    </p:spTree>
    <p:extLst>
      <p:ext uri="{BB962C8B-B14F-4D97-AF65-F5344CB8AC3E}">
        <p14:creationId xmlns:p14="http://schemas.microsoft.com/office/powerpoint/2010/main" val="283710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011B34A-282F-499D-8D2D-0AEDBE6C492D}" type="slidenum">
              <a:rPr lang="en-US"/>
              <a:pPr/>
              <a:t>‹#›</a:t>
            </a:fld>
            <a:endParaRPr lang="en-US"/>
          </a:p>
        </p:txBody>
      </p:sp>
    </p:spTree>
    <p:extLst>
      <p:ext uri="{BB962C8B-B14F-4D97-AF65-F5344CB8AC3E}">
        <p14:creationId xmlns:p14="http://schemas.microsoft.com/office/powerpoint/2010/main" val="14019841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A7FE226-8865-46B4-AE90-CCB3B8681573}" type="slidenum">
              <a:rPr lang="en-US"/>
              <a:pPr/>
              <a:t>‹#›</a:t>
            </a:fld>
            <a:endParaRPr lang="en-US"/>
          </a:p>
        </p:txBody>
      </p:sp>
    </p:spTree>
    <p:extLst>
      <p:ext uri="{BB962C8B-B14F-4D97-AF65-F5344CB8AC3E}">
        <p14:creationId xmlns:p14="http://schemas.microsoft.com/office/powerpoint/2010/main" val="1240065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5A37F5B-363E-4BAC-8FF4-CF0746421875}" type="slidenum">
              <a:rPr lang="en-US"/>
              <a:pPr/>
              <a:t>‹#›</a:t>
            </a:fld>
            <a:endParaRPr lang="en-US"/>
          </a:p>
        </p:txBody>
      </p:sp>
    </p:spTree>
    <p:extLst>
      <p:ext uri="{BB962C8B-B14F-4D97-AF65-F5344CB8AC3E}">
        <p14:creationId xmlns:p14="http://schemas.microsoft.com/office/powerpoint/2010/main" val="6336300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BDAB6D-A15F-4945-8F15-09CF9CC7E878}" type="slidenum">
              <a:rPr lang="en-US"/>
              <a:pPr/>
              <a:t>‹#›</a:t>
            </a:fld>
            <a:endParaRPr lang="en-US"/>
          </a:p>
        </p:txBody>
      </p:sp>
    </p:spTree>
    <p:extLst>
      <p:ext uri="{BB962C8B-B14F-4D97-AF65-F5344CB8AC3E}">
        <p14:creationId xmlns:p14="http://schemas.microsoft.com/office/powerpoint/2010/main" val="36234604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043F911-CF43-4704-B5B3-4F85432F7998}" type="slidenum">
              <a:rPr lang="en-US"/>
              <a:pPr/>
              <a:t>‹#›</a:t>
            </a:fld>
            <a:endParaRPr lang="en-US"/>
          </a:p>
        </p:txBody>
      </p:sp>
    </p:spTree>
    <p:extLst>
      <p:ext uri="{BB962C8B-B14F-4D97-AF65-F5344CB8AC3E}">
        <p14:creationId xmlns:p14="http://schemas.microsoft.com/office/powerpoint/2010/main" val="3722812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7B6E9C4-79BF-4470-BAA7-A13B8E35F15B}" type="slidenum">
              <a:rPr lang="en-US"/>
              <a:pPr/>
              <a:t>‹#›</a:t>
            </a:fld>
            <a:endParaRPr lang="en-US"/>
          </a:p>
        </p:txBody>
      </p:sp>
    </p:spTree>
    <p:extLst>
      <p:ext uri="{BB962C8B-B14F-4D97-AF65-F5344CB8AC3E}">
        <p14:creationId xmlns:p14="http://schemas.microsoft.com/office/powerpoint/2010/main" val="292303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8.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pn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0" fontAlgn="base" hangingPunct="0">
              <a:spcBef>
                <a:spcPct val="0"/>
              </a:spcBef>
              <a:spcAft>
                <a:spcPct val="0"/>
              </a:spcAft>
            </a:pPr>
            <a:fld id="{BCFCD1E6-7E09-4A24-9645-C055E1991DA5}"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28" charset="0"/>
        </a:defRPr>
      </a:lvl2pPr>
      <a:lvl3pPr algn="ctr" rtl="0" eaLnBrk="0" fontAlgn="base" hangingPunct="0">
        <a:spcBef>
          <a:spcPct val="0"/>
        </a:spcBef>
        <a:spcAft>
          <a:spcPct val="0"/>
        </a:spcAft>
        <a:defRPr sz="4400">
          <a:solidFill>
            <a:schemeClr val="tx2"/>
          </a:solidFill>
          <a:latin typeface="Times New Roman" pitchFamily="28" charset="0"/>
        </a:defRPr>
      </a:lvl3pPr>
      <a:lvl4pPr algn="ctr" rtl="0" eaLnBrk="0" fontAlgn="base" hangingPunct="0">
        <a:spcBef>
          <a:spcPct val="0"/>
        </a:spcBef>
        <a:spcAft>
          <a:spcPct val="0"/>
        </a:spcAft>
        <a:defRPr sz="4400">
          <a:solidFill>
            <a:schemeClr val="tx2"/>
          </a:solidFill>
          <a:latin typeface="Times New Roman" pitchFamily="28" charset="0"/>
        </a:defRPr>
      </a:lvl4pPr>
      <a:lvl5pPr algn="ctr" rtl="0" eaLnBrk="0" fontAlgn="base" hangingPunct="0">
        <a:spcBef>
          <a:spcPct val="0"/>
        </a:spcBef>
        <a:spcAft>
          <a:spcPct val="0"/>
        </a:spcAft>
        <a:defRPr sz="4400">
          <a:solidFill>
            <a:schemeClr val="tx2"/>
          </a:solidFill>
          <a:latin typeface="Times New Roman" pitchFamily="28" charset="0"/>
        </a:defRPr>
      </a:lvl5pPr>
      <a:lvl6pPr marL="457200" algn="ctr" rtl="0" eaLnBrk="0" fontAlgn="base" hangingPunct="0">
        <a:spcBef>
          <a:spcPct val="0"/>
        </a:spcBef>
        <a:spcAft>
          <a:spcPct val="0"/>
        </a:spcAft>
        <a:defRPr sz="4400">
          <a:solidFill>
            <a:schemeClr val="tx2"/>
          </a:solidFill>
          <a:latin typeface="Times New Roman" pitchFamily="28" charset="0"/>
        </a:defRPr>
      </a:lvl6pPr>
      <a:lvl7pPr marL="914400" algn="ctr" rtl="0" eaLnBrk="0" fontAlgn="base" hangingPunct="0">
        <a:spcBef>
          <a:spcPct val="0"/>
        </a:spcBef>
        <a:spcAft>
          <a:spcPct val="0"/>
        </a:spcAft>
        <a:defRPr sz="4400">
          <a:solidFill>
            <a:schemeClr val="tx2"/>
          </a:solidFill>
          <a:latin typeface="Times New Roman" pitchFamily="28" charset="0"/>
        </a:defRPr>
      </a:lvl7pPr>
      <a:lvl8pPr marL="1371600" algn="ctr" rtl="0" eaLnBrk="0" fontAlgn="base" hangingPunct="0">
        <a:spcBef>
          <a:spcPct val="0"/>
        </a:spcBef>
        <a:spcAft>
          <a:spcPct val="0"/>
        </a:spcAft>
        <a:defRPr sz="4400">
          <a:solidFill>
            <a:schemeClr val="tx2"/>
          </a:solidFill>
          <a:latin typeface="Times New Roman" pitchFamily="28" charset="0"/>
        </a:defRPr>
      </a:lvl8pPr>
      <a:lvl9pPr marL="1828800" algn="ctr" rtl="0" eaLnBrk="0" fontAlgn="base" hangingPunct="0">
        <a:spcBef>
          <a:spcPct val="0"/>
        </a:spcBef>
        <a:spcAft>
          <a:spcPct val="0"/>
        </a:spcAft>
        <a:defRPr sz="4400">
          <a:solidFill>
            <a:schemeClr val="tx2"/>
          </a:solidFill>
          <a:latin typeface="Times New Roman"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C297228E-6FC6-4629-9CDC-233DCD6E9E7D}" type="slidenum">
              <a:rPr lang="en-US" smtClean="0">
                <a:cs typeface="Arial" panose="020B0604020202020204" pitchFamily="34" charset="0"/>
              </a:rPr>
              <a:pPr fontAlgn="base">
                <a:spcBef>
                  <a:spcPct val="0"/>
                </a:spcBef>
                <a:spcAft>
                  <a:spcPct val="0"/>
                </a:spcAft>
              </a:pPr>
              <a:t>‹#›</a:t>
            </a:fld>
            <a:endParaRPr lang="en-US">
              <a:cs typeface="Arial" panose="020B0604020202020204" pitchFamily="34" charset="0"/>
            </a:endParaRPr>
          </a:p>
        </p:txBody>
      </p:sp>
    </p:spTree>
    <p:extLst>
      <p:ext uri="{BB962C8B-B14F-4D97-AF65-F5344CB8AC3E}">
        <p14:creationId xmlns:p14="http://schemas.microsoft.com/office/powerpoint/2010/main" val="398325951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9072E54-478B-4855-A8A8-14D709AD06D5}" type="datetimeFigureOut">
              <a:rPr lang="en-US" smtClean="0"/>
              <a:t>6/25/23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2FEF7A-3081-41DC-AD7A-9130B86B243B}" type="slidenum">
              <a:rPr lang="en-US" smtClean="0"/>
              <a:t>‹#›</a:t>
            </a:fld>
            <a:endParaRPr lang="en-US"/>
          </a:p>
        </p:txBody>
      </p:sp>
    </p:spTree>
    <p:extLst>
      <p:ext uri="{BB962C8B-B14F-4D97-AF65-F5344CB8AC3E}">
        <p14:creationId xmlns:p14="http://schemas.microsoft.com/office/powerpoint/2010/main" val="304224876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chemeClr val="tx1"/>
                </a:solidFill>
                <a:latin typeface="+mn-lt"/>
              </a:defRPr>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chemeClr val="tx1"/>
                </a:solidFill>
                <a:latin typeface="+mn-lt"/>
              </a:defRPr>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chemeClr val="tx1"/>
                </a:solidFill>
                <a:latin typeface="+mn-lt"/>
              </a:defRPr>
            </a:lvl1pPr>
          </a:lstStyle>
          <a:p>
            <a:pPr eaLnBrk="0" fontAlgn="base" hangingPunct="0">
              <a:spcBef>
                <a:spcPct val="0"/>
              </a:spcBef>
              <a:spcAft>
                <a:spcPct val="0"/>
              </a:spcAft>
            </a:pPr>
            <a:fld id="{BCFCD1E6-7E09-4A24-9645-C055E1991DA5}"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21009552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28" charset="0"/>
        </a:defRPr>
      </a:lvl2pPr>
      <a:lvl3pPr algn="ctr" rtl="0" eaLnBrk="0" fontAlgn="base" hangingPunct="0">
        <a:spcBef>
          <a:spcPct val="0"/>
        </a:spcBef>
        <a:spcAft>
          <a:spcPct val="0"/>
        </a:spcAft>
        <a:defRPr sz="3300">
          <a:solidFill>
            <a:schemeClr val="tx2"/>
          </a:solidFill>
          <a:latin typeface="Times New Roman" pitchFamily="28" charset="0"/>
        </a:defRPr>
      </a:lvl3pPr>
      <a:lvl4pPr algn="ctr" rtl="0" eaLnBrk="0" fontAlgn="base" hangingPunct="0">
        <a:spcBef>
          <a:spcPct val="0"/>
        </a:spcBef>
        <a:spcAft>
          <a:spcPct val="0"/>
        </a:spcAft>
        <a:defRPr sz="3300">
          <a:solidFill>
            <a:schemeClr val="tx2"/>
          </a:solidFill>
          <a:latin typeface="Times New Roman" pitchFamily="28" charset="0"/>
        </a:defRPr>
      </a:lvl4pPr>
      <a:lvl5pPr algn="ctr" rtl="0" eaLnBrk="0" fontAlgn="base" hangingPunct="0">
        <a:spcBef>
          <a:spcPct val="0"/>
        </a:spcBef>
        <a:spcAft>
          <a:spcPct val="0"/>
        </a:spcAft>
        <a:defRPr sz="3300">
          <a:solidFill>
            <a:schemeClr val="tx2"/>
          </a:solidFill>
          <a:latin typeface="Times New Roman" pitchFamily="28" charset="0"/>
        </a:defRPr>
      </a:lvl5pPr>
      <a:lvl6pPr marL="342900" algn="ctr" rtl="0" eaLnBrk="0" fontAlgn="base" hangingPunct="0">
        <a:spcBef>
          <a:spcPct val="0"/>
        </a:spcBef>
        <a:spcAft>
          <a:spcPct val="0"/>
        </a:spcAft>
        <a:defRPr sz="3300">
          <a:solidFill>
            <a:schemeClr val="tx2"/>
          </a:solidFill>
          <a:latin typeface="Times New Roman" pitchFamily="28" charset="0"/>
        </a:defRPr>
      </a:lvl6pPr>
      <a:lvl7pPr marL="685800" algn="ctr" rtl="0" eaLnBrk="0" fontAlgn="base" hangingPunct="0">
        <a:spcBef>
          <a:spcPct val="0"/>
        </a:spcBef>
        <a:spcAft>
          <a:spcPct val="0"/>
        </a:spcAft>
        <a:defRPr sz="3300">
          <a:solidFill>
            <a:schemeClr val="tx2"/>
          </a:solidFill>
          <a:latin typeface="Times New Roman" pitchFamily="28" charset="0"/>
        </a:defRPr>
      </a:lvl7pPr>
      <a:lvl8pPr marL="1028700" algn="ctr" rtl="0" eaLnBrk="0" fontAlgn="base" hangingPunct="0">
        <a:spcBef>
          <a:spcPct val="0"/>
        </a:spcBef>
        <a:spcAft>
          <a:spcPct val="0"/>
        </a:spcAft>
        <a:defRPr sz="3300">
          <a:solidFill>
            <a:schemeClr val="tx2"/>
          </a:solidFill>
          <a:latin typeface="Times New Roman" pitchFamily="28" charset="0"/>
        </a:defRPr>
      </a:lvl8pPr>
      <a:lvl9pPr marL="1371600" algn="ctr" rtl="0" eaLnBrk="0" fontAlgn="base" hangingPunct="0">
        <a:spcBef>
          <a:spcPct val="0"/>
        </a:spcBef>
        <a:spcAft>
          <a:spcPct val="0"/>
        </a:spcAft>
        <a:defRPr sz="3300">
          <a:solidFill>
            <a:schemeClr val="tx2"/>
          </a:solidFill>
          <a:latin typeface="Times New Roman" pitchFamily="2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986A9-A6F5-634A-AE1B-68B23056413E}" type="datetimeFigureOut">
              <a:rPr lang="en-US" smtClean="0"/>
              <a:t>6/25/23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5A2C2-80D6-7741-B4F4-E3A23120C49C}" type="slidenum">
              <a:rPr lang="en-US" smtClean="0"/>
              <a:t>‹#›</a:t>
            </a:fld>
            <a:endParaRPr lang="en-US"/>
          </a:p>
        </p:txBody>
      </p:sp>
    </p:spTree>
    <p:extLst>
      <p:ext uri="{BB962C8B-B14F-4D97-AF65-F5344CB8AC3E}">
        <p14:creationId xmlns:p14="http://schemas.microsoft.com/office/powerpoint/2010/main" val="281165891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03EA6-29DB-4F55-AC0A-00C0C14FA784}" type="datetimeFigureOut">
              <a:rPr lang="en-US" smtClean="0"/>
              <a:t>6/25/23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7E8DA6-9268-467A-8F6F-158547E125D8}" type="slidenum">
              <a:rPr lang="en-US" smtClean="0"/>
              <a:t>‹#›</a:t>
            </a:fld>
            <a:endParaRPr lang="en-US"/>
          </a:p>
        </p:txBody>
      </p:sp>
    </p:spTree>
    <p:extLst>
      <p:ext uri="{BB962C8B-B14F-4D97-AF65-F5344CB8AC3E}">
        <p14:creationId xmlns:p14="http://schemas.microsoft.com/office/powerpoint/2010/main" val="71368636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l"/>
            <a:endParaRPr lang="en-US" b="0">
              <a:solidFill>
                <a:srgbClr val="000000"/>
              </a:solidFill>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b="0">
              <a:solidFill>
                <a:srgbClr val="000000"/>
              </a:solidFill>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1B409DC8-12C2-4E14-9E47-6917F694CA36}" type="slidenum">
              <a:rPr lang="en-US" b="0" smtClean="0">
                <a:solidFill>
                  <a:srgbClr val="000000"/>
                </a:solidFill>
                <a:ea typeface="+mn-ea"/>
              </a:rPr>
              <a:pPr/>
              <a:t>‹#›</a:t>
            </a:fld>
            <a:endParaRPr lang="en-US" b="0">
              <a:solidFill>
                <a:srgbClr val="000000"/>
              </a:solidFill>
              <a:ea typeface="+mn-ea"/>
            </a:endParaRPr>
          </a:p>
        </p:txBody>
      </p:sp>
    </p:spTree>
    <p:extLst>
      <p:ext uri="{BB962C8B-B14F-4D97-AF65-F5344CB8AC3E}">
        <p14:creationId xmlns:p14="http://schemas.microsoft.com/office/powerpoint/2010/main" val="399016947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880672-06E8-D0E9-BD9B-4817C37D85A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402A03-C284-36D6-909A-CE39E6A85C0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9771A9B-BB29-420E-A8C1-35172D4F7D8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C4EF3F3D-3D9F-4323-50D7-3535FD708FB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90C1799D-AD5B-874A-C8FA-7DA940F46834}"/>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4E443E-867E-4CA3-9088-02BF5348173F}" type="slidenum">
              <a:rPr lang="en-US" altLang="en-US"/>
              <a:pPr/>
              <a:t>‹#›</a:t>
            </a:fld>
            <a:endParaRPr lang="en-US" altLang="en-US"/>
          </a:p>
        </p:txBody>
      </p:sp>
    </p:spTree>
    <p:extLst>
      <p:ext uri="{BB962C8B-B14F-4D97-AF65-F5344CB8AC3E}">
        <p14:creationId xmlns:p14="http://schemas.microsoft.com/office/powerpoint/2010/main" val="346149578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l"/>
            <a:endParaRPr lang="en-US" b="0">
              <a:solidFill>
                <a:srgbClr val="000000"/>
              </a:solidFill>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b="0">
              <a:solidFill>
                <a:srgbClr val="000000"/>
              </a:solidFill>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37BF570F-3CFD-4D20-83C7-3463D95EB97B}" type="slidenum">
              <a:rPr lang="en-US" b="0" smtClean="0">
                <a:solidFill>
                  <a:srgbClr val="000000"/>
                </a:solidFill>
                <a:ea typeface="+mn-ea"/>
              </a:rPr>
              <a:pPr/>
              <a:t>‹#›</a:t>
            </a:fld>
            <a:endParaRPr lang="en-US" b="0">
              <a:solidFill>
                <a:srgbClr val="000000"/>
              </a:solidFill>
              <a:ea typeface="+mn-ea"/>
            </a:endParaRPr>
          </a:p>
        </p:txBody>
      </p:sp>
    </p:spTree>
    <p:extLst>
      <p:ext uri="{BB962C8B-B14F-4D97-AF65-F5344CB8AC3E}">
        <p14:creationId xmlns:p14="http://schemas.microsoft.com/office/powerpoint/2010/main" val="323273053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9E06869-E60B-4246-B0D3-4FB0C55186F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8C9B13B-D368-4E70-BB74-EC66B9FEB1A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E025FAB-E5FB-4980-8C01-1324C5F32AC3}"/>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ltLang="en-US"/>
          </a:p>
        </p:txBody>
      </p:sp>
      <p:sp>
        <p:nvSpPr>
          <p:cNvPr id="1029" name="Rectangle 5">
            <a:extLst>
              <a:ext uri="{FF2B5EF4-FFF2-40B4-BE49-F238E27FC236}">
                <a16:creationId xmlns:a16="http://schemas.microsoft.com/office/drawing/2014/main" id="{164BABB6-81FD-4161-8D1A-7473933F334F}"/>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ltLang="en-US"/>
          </a:p>
        </p:txBody>
      </p:sp>
      <p:sp>
        <p:nvSpPr>
          <p:cNvPr id="1030" name="Rectangle 6">
            <a:extLst>
              <a:ext uri="{FF2B5EF4-FFF2-40B4-BE49-F238E27FC236}">
                <a16:creationId xmlns:a16="http://schemas.microsoft.com/office/drawing/2014/main" id="{799CB2B5-7156-4E9C-941B-BC6DBDFEA2F7}"/>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83318210-D4F2-4201-B51C-D5B9FADDF470}" type="slidenum">
              <a:rPr lang="en-US" altLang="en-US"/>
              <a:pPr/>
              <a:t>‹#›</a:t>
            </a:fld>
            <a:endParaRPr lang="en-US" altLang="en-US"/>
          </a:p>
        </p:txBody>
      </p:sp>
    </p:spTree>
    <p:extLst>
      <p:ext uri="{BB962C8B-B14F-4D97-AF65-F5344CB8AC3E}">
        <p14:creationId xmlns:p14="http://schemas.microsoft.com/office/powerpoint/2010/main" val="401425923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285750"/>
            <a:ext cx="711676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20675" y="1295400"/>
            <a:ext cx="8491538"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71780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rtl="0" eaLnBrk="0" fontAlgn="base" hangingPunct="0">
        <a:spcBef>
          <a:spcPct val="0"/>
        </a:spcBef>
        <a:spcAft>
          <a:spcPct val="0"/>
        </a:spcAft>
        <a:defRPr sz="3600" b="1">
          <a:solidFill>
            <a:srgbClr val="A50021"/>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600" b="1">
          <a:solidFill>
            <a:srgbClr val="A50021"/>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600" b="1">
          <a:solidFill>
            <a:srgbClr val="A50021"/>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600" b="1">
          <a:solidFill>
            <a:srgbClr val="A50021"/>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600" b="1">
          <a:solidFill>
            <a:srgbClr val="A50021"/>
          </a:solidFill>
          <a:latin typeface="Arial"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3600" b="1">
          <a:solidFill>
            <a:srgbClr val="A50021"/>
          </a:solidFill>
          <a:latin typeface="Arial" pitchFamily="-108" charset="0"/>
        </a:defRPr>
      </a:lvl6pPr>
      <a:lvl7pPr marL="914400" algn="l" rtl="0" eaLnBrk="0" fontAlgn="base" hangingPunct="0">
        <a:spcBef>
          <a:spcPct val="0"/>
        </a:spcBef>
        <a:spcAft>
          <a:spcPct val="0"/>
        </a:spcAft>
        <a:defRPr sz="3600" b="1">
          <a:solidFill>
            <a:srgbClr val="A50021"/>
          </a:solidFill>
          <a:latin typeface="Arial" pitchFamily="-108" charset="0"/>
        </a:defRPr>
      </a:lvl7pPr>
      <a:lvl8pPr marL="1371600" algn="l" rtl="0" eaLnBrk="0" fontAlgn="base" hangingPunct="0">
        <a:spcBef>
          <a:spcPct val="0"/>
        </a:spcBef>
        <a:spcAft>
          <a:spcPct val="0"/>
        </a:spcAft>
        <a:defRPr sz="3600" b="1">
          <a:solidFill>
            <a:srgbClr val="A50021"/>
          </a:solidFill>
          <a:latin typeface="Arial" pitchFamily="-108" charset="0"/>
        </a:defRPr>
      </a:lvl8pPr>
      <a:lvl9pPr marL="1828800" algn="l" rtl="0" eaLnBrk="0" fontAlgn="base" hangingPunct="0">
        <a:spcBef>
          <a:spcPct val="0"/>
        </a:spcBef>
        <a:spcAft>
          <a:spcPct val="0"/>
        </a:spcAft>
        <a:defRPr sz="3600" b="1">
          <a:solidFill>
            <a:srgbClr val="A50021"/>
          </a:solidFill>
          <a:latin typeface="Arial" pitchFamily="-108" charset="0"/>
        </a:defRPr>
      </a:lvl9pPr>
    </p:titleStyle>
    <p:bodyStyle>
      <a:lvl1pPr marL="342900" indent="-342900" algn="l" rtl="0" eaLnBrk="0" fontAlgn="base" hangingPunct="0">
        <a:spcBef>
          <a:spcPct val="20000"/>
        </a:spcBef>
        <a:spcAft>
          <a:spcPct val="0"/>
        </a:spcAft>
        <a:buClr>
          <a:srgbClr val="0000FF"/>
        </a:buClr>
        <a:buFont typeface="Marlett" pitchFamily="2" charset="2"/>
        <a:buBlip>
          <a:blip r:embed="rId13"/>
        </a:buBlip>
        <a:defRPr sz="2800" b="1">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1"/>
        </a:buClr>
        <a:buFont typeface="Wingdings" pitchFamily="2" charset="2"/>
        <a:buBlip>
          <a:blip r:embed="rId14"/>
        </a:buBlip>
        <a:defRPr sz="2400" b="1">
          <a:solidFill>
            <a:srgbClr val="000066"/>
          </a:solidFill>
          <a:latin typeface="+mn-lt"/>
          <a:ea typeface="ＭＳ Ｐゴシック" pitchFamily="-108" charset="-128"/>
        </a:defRPr>
      </a:lvl2pPr>
      <a:lvl3pPr marL="1143000" indent="-228600" algn="l" rtl="0" eaLnBrk="0" fontAlgn="base" hangingPunct="0">
        <a:spcBef>
          <a:spcPct val="20000"/>
        </a:spcBef>
        <a:spcAft>
          <a:spcPct val="0"/>
        </a:spcAft>
        <a:buClr>
          <a:srgbClr val="008000"/>
        </a:buClr>
        <a:buFont typeface="Wingdings" pitchFamily="2" charset="2"/>
        <a:buChar char="v"/>
        <a:defRPr sz="2000">
          <a:solidFill>
            <a:srgbClr val="990033"/>
          </a:solidFill>
          <a:latin typeface="+mn-lt"/>
          <a:ea typeface="ＭＳ Ｐゴシック" pitchFamily="-108" charset="-128"/>
        </a:defRPr>
      </a:lvl3pPr>
      <a:lvl4pPr marL="1600200" indent="-228600" algn="l" rtl="0" eaLnBrk="0" fontAlgn="base" hangingPunct="0">
        <a:spcBef>
          <a:spcPct val="20000"/>
        </a:spcBef>
        <a:spcAft>
          <a:spcPct val="0"/>
        </a:spcAft>
        <a:buClr>
          <a:srgbClr val="8E8E79"/>
        </a:buClr>
        <a:buFont typeface="Wingdings" pitchFamily="2" charset="2"/>
        <a:buChar char="ü"/>
        <a:defRPr sz="1600">
          <a:solidFill>
            <a:schemeClr val="tx1"/>
          </a:solidFill>
          <a:latin typeface="Times New Roman" pitchFamily="-108" charset="0"/>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Times New Roman" pitchFamily="-108" charset="0"/>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Times New Roman" pitchFamily="-108" charset="0"/>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Times New Roman" pitchFamily="-108" charset="0"/>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Times New Roman" pitchFamily="-108" charset="0"/>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Times New Roman" pitchFamily="-108" charset="0"/>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0" fontAlgn="base" hangingPunct="0">
              <a:spcBef>
                <a:spcPct val="0"/>
              </a:spcBef>
              <a:spcAft>
                <a:spcPct val="0"/>
              </a:spcAft>
            </a:pPr>
            <a:fld id="{BCFCD1E6-7E09-4A24-9645-C055E1991DA5}"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28" charset="0"/>
        </a:defRPr>
      </a:lvl2pPr>
      <a:lvl3pPr algn="ctr" rtl="0" eaLnBrk="0" fontAlgn="base" hangingPunct="0">
        <a:spcBef>
          <a:spcPct val="0"/>
        </a:spcBef>
        <a:spcAft>
          <a:spcPct val="0"/>
        </a:spcAft>
        <a:defRPr sz="4400">
          <a:solidFill>
            <a:schemeClr val="tx2"/>
          </a:solidFill>
          <a:latin typeface="Times New Roman" pitchFamily="28" charset="0"/>
        </a:defRPr>
      </a:lvl3pPr>
      <a:lvl4pPr algn="ctr" rtl="0" eaLnBrk="0" fontAlgn="base" hangingPunct="0">
        <a:spcBef>
          <a:spcPct val="0"/>
        </a:spcBef>
        <a:spcAft>
          <a:spcPct val="0"/>
        </a:spcAft>
        <a:defRPr sz="4400">
          <a:solidFill>
            <a:schemeClr val="tx2"/>
          </a:solidFill>
          <a:latin typeface="Times New Roman" pitchFamily="28" charset="0"/>
        </a:defRPr>
      </a:lvl4pPr>
      <a:lvl5pPr algn="ctr" rtl="0" eaLnBrk="0" fontAlgn="base" hangingPunct="0">
        <a:spcBef>
          <a:spcPct val="0"/>
        </a:spcBef>
        <a:spcAft>
          <a:spcPct val="0"/>
        </a:spcAft>
        <a:defRPr sz="4400">
          <a:solidFill>
            <a:schemeClr val="tx2"/>
          </a:solidFill>
          <a:latin typeface="Times New Roman" pitchFamily="28" charset="0"/>
        </a:defRPr>
      </a:lvl5pPr>
      <a:lvl6pPr marL="457200" algn="ctr" rtl="0" eaLnBrk="0" fontAlgn="base" hangingPunct="0">
        <a:spcBef>
          <a:spcPct val="0"/>
        </a:spcBef>
        <a:spcAft>
          <a:spcPct val="0"/>
        </a:spcAft>
        <a:defRPr sz="4400">
          <a:solidFill>
            <a:schemeClr val="tx2"/>
          </a:solidFill>
          <a:latin typeface="Times New Roman" pitchFamily="28" charset="0"/>
        </a:defRPr>
      </a:lvl6pPr>
      <a:lvl7pPr marL="914400" algn="ctr" rtl="0" eaLnBrk="0" fontAlgn="base" hangingPunct="0">
        <a:spcBef>
          <a:spcPct val="0"/>
        </a:spcBef>
        <a:spcAft>
          <a:spcPct val="0"/>
        </a:spcAft>
        <a:defRPr sz="4400">
          <a:solidFill>
            <a:schemeClr val="tx2"/>
          </a:solidFill>
          <a:latin typeface="Times New Roman" pitchFamily="28" charset="0"/>
        </a:defRPr>
      </a:lvl7pPr>
      <a:lvl8pPr marL="1371600" algn="ctr" rtl="0" eaLnBrk="0" fontAlgn="base" hangingPunct="0">
        <a:spcBef>
          <a:spcPct val="0"/>
        </a:spcBef>
        <a:spcAft>
          <a:spcPct val="0"/>
        </a:spcAft>
        <a:defRPr sz="4400">
          <a:solidFill>
            <a:schemeClr val="tx2"/>
          </a:solidFill>
          <a:latin typeface="Times New Roman" pitchFamily="28" charset="0"/>
        </a:defRPr>
      </a:lvl8pPr>
      <a:lvl9pPr marL="1828800" algn="ctr" rtl="0" eaLnBrk="0" fontAlgn="base" hangingPunct="0">
        <a:spcBef>
          <a:spcPct val="0"/>
        </a:spcBef>
        <a:spcAft>
          <a:spcPct val="0"/>
        </a:spcAft>
        <a:defRPr sz="4400">
          <a:solidFill>
            <a:schemeClr val="tx2"/>
          </a:solidFill>
          <a:latin typeface="Times New Roman"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C72CA9C-D3FD-4CDD-BB80-AC78C52D3A35}"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6288116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3CD1461-594C-40A3-84BF-A74EF97EFCAF}"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4568232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C297228E-6FC6-4629-9CDC-233DCD6E9E7D}" type="slidenum">
              <a:rPr lang="en-US" smtClean="0">
                <a:cs typeface="Arial" panose="020B0604020202020204" pitchFamily="34" charset="0"/>
              </a:rPr>
              <a:pPr fontAlgn="base">
                <a:spcBef>
                  <a:spcPct val="0"/>
                </a:spcBef>
                <a:spcAft>
                  <a:spcPct val="0"/>
                </a:spcAft>
              </a:pPr>
              <a:t>‹#›</a:t>
            </a:fld>
            <a:endParaRPr lang="en-US">
              <a:cs typeface="Arial" panose="020B0604020202020204" pitchFamily="34" charset="0"/>
            </a:endParaRPr>
          </a:p>
        </p:txBody>
      </p:sp>
    </p:spTree>
    <p:extLst>
      <p:ext uri="{BB962C8B-B14F-4D97-AF65-F5344CB8AC3E}">
        <p14:creationId xmlns:p14="http://schemas.microsoft.com/office/powerpoint/2010/main" val="337644079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C297228E-6FC6-4629-9CDC-233DCD6E9E7D}" type="slidenum">
              <a:rPr lang="en-US" smtClean="0">
                <a:cs typeface="Arial" panose="020B0604020202020204" pitchFamily="34" charset="0"/>
              </a:rPr>
              <a:pPr fontAlgn="base">
                <a:spcBef>
                  <a:spcPct val="0"/>
                </a:spcBef>
                <a:spcAft>
                  <a:spcPct val="0"/>
                </a:spcAft>
              </a:pPr>
              <a:t>‹#›</a:t>
            </a:fld>
            <a:endParaRPr lang="en-US">
              <a:cs typeface="Arial" panose="020B0604020202020204" pitchFamily="34" charset="0"/>
            </a:endParaRPr>
          </a:p>
        </p:txBody>
      </p:sp>
    </p:spTree>
    <p:extLst>
      <p:ext uri="{BB962C8B-B14F-4D97-AF65-F5344CB8AC3E}">
        <p14:creationId xmlns:p14="http://schemas.microsoft.com/office/powerpoint/2010/main" val="216052935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anose="020F0502020204030204" pitchFamily="34" charset="0"/>
                <a:ea typeface="MS PGothic" panose="020B0600070205080204" pitchFamily="34" charset="-128"/>
              </a:defRPr>
            </a:lvl1pPr>
          </a:lstStyle>
          <a:p>
            <a:pPr fontAlgn="base">
              <a:spcBef>
                <a:spcPct val="0"/>
              </a:spcBef>
              <a:spcAft>
                <a:spcPct val="0"/>
              </a:spcAft>
            </a:pPr>
            <a:fld id="{DEE695D3-8F0F-4958-BC04-2D252F1EF431}" type="datetime1">
              <a:rPr lang="en-US" smtClean="0">
                <a:cs typeface="Arial" panose="020B0604020202020204" pitchFamily="34" charset="0"/>
              </a:rPr>
              <a:pPr fontAlgn="base">
                <a:spcBef>
                  <a:spcPct val="0"/>
                </a:spcBef>
                <a:spcAft>
                  <a:spcPct val="0"/>
                </a:spcAft>
              </a:pPr>
              <a:t>6/25/23</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anose="020F0502020204030204" pitchFamily="34" charset="0"/>
              </a:defRPr>
            </a:lvl1pPr>
          </a:lstStyle>
          <a:p>
            <a:pPr fontAlgn="base">
              <a:spcBef>
                <a:spcPct val="0"/>
              </a:spcBef>
              <a:spcAft>
                <a:spcPct val="0"/>
              </a:spcAft>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anose="020F0502020204030204" pitchFamily="34" charset="0"/>
                <a:ea typeface="MS PGothic" panose="020B0600070205080204" pitchFamily="34" charset="-128"/>
              </a:defRPr>
            </a:lvl1pPr>
          </a:lstStyle>
          <a:p>
            <a:pPr fontAlgn="base">
              <a:spcBef>
                <a:spcPct val="0"/>
              </a:spcBef>
              <a:spcAft>
                <a:spcPct val="0"/>
              </a:spcAft>
            </a:pPr>
            <a:fld id="{8C542144-2571-4101-8BB3-DA9DAF4DE4C3}" type="slidenum">
              <a:rPr lang="en-US" smtClean="0">
                <a:cs typeface="Arial" panose="020B0604020202020204" pitchFamily="34" charset="0"/>
              </a:rPr>
              <a:pPr fontAlgn="base">
                <a:spcBef>
                  <a:spcPct val="0"/>
                </a:spcBef>
                <a:spcAft>
                  <a:spcPct val="0"/>
                </a:spcAft>
              </a:pPr>
              <a:t>‹#›</a:t>
            </a:fld>
            <a:endParaRPr lang="en-US">
              <a:cs typeface="Arial" panose="020B0604020202020204" pitchFamily="34" charset="0"/>
            </a:endParaRPr>
          </a:p>
        </p:txBody>
      </p:sp>
    </p:spTree>
    <p:extLst>
      <p:ext uri="{BB962C8B-B14F-4D97-AF65-F5344CB8AC3E}">
        <p14:creationId xmlns:p14="http://schemas.microsoft.com/office/powerpoint/2010/main" val="165766716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C297228E-6FC6-4629-9CDC-233DCD6E9E7D}" type="slidenum">
              <a:rPr lang="en-US" smtClean="0">
                <a:cs typeface="Arial" panose="020B0604020202020204" pitchFamily="34" charset="0"/>
              </a:rPr>
              <a:pPr fontAlgn="base">
                <a:spcBef>
                  <a:spcPct val="0"/>
                </a:spcBef>
                <a:spcAft>
                  <a:spcPct val="0"/>
                </a:spcAft>
              </a:pPr>
              <a:t>‹#›</a:t>
            </a:fld>
            <a:endParaRPr lang="en-US">
              <a:cs typeface="Arial" panose="020B0604020202020204" pitchFamily="34" charset="0"/>
            </a:endParaRPr>
          </a:p>
        </p:txBody>
      </p:sp>
    </p:spTree>
    <p:extLst>
      <p:ext uri="{BB962C8B-B14F-4D97-AF65-F5344CB8AC3E}">
        <p14:creationId xmlns:p14="http://schemas.microsoft.com/office/powerpoint/2010/main" val="49376580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anose="02020603050405020304" pitchFamily="18" charset="0"/>
              </a:defRPr>
            </a:lvl1pPr>
          </a:lstStyle>
          <a:p>
            <a:pPr fontAlgn="base">
              <a:spcBef>
                <a:spcPct val="0"/>
              </a:spcBef>
              <a:spcAft>
                <a:spcPct val="0"/>
              </a:spcAft>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C297228E-6FC6-4629-9CDC-233DCD6E9E7D}" type="slidenum">
              <a:rPr lang="en-US" smtClean="0">
                <a:cs typeface="Arial" panose="020B0604020202020204" pitchFamily="34" charset="0"/>
              </a:rPr>
              <a:pPr fontAlgn="base">
                <a:spcBef>
                  <a:spcPct val="0"/>
                </a:spcBef>
                <a:spcAft>
                  <a:spcPct val="0"/>
                </a:spcAft>
              </a:pPr>
              <a:t>‹#›</a:t>
            </a:fld>
            <a:endParaRPr lang="en-US">
              <a:cs typeface="Arial" panose="020B0604020202020204" pitchFamily="34" charset="0"/>
            </a:endParaRPr>
          </a:p>
        </p:txBody>
      </p:sp>
    </p:spTree>
    <p:extLst>
      <p:ext uri="{BB962C8B-B14F-4D97-AF65-F5344CB8AC3E}">
        <p14:creationId xmlns:p14="http://schemas.microsoft.com/office/powerpoint/2010/main" val="355802388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6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96.xml"/></Relationships>
</file>

<file path=ppt/slides/_rels/slide103.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9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6.xml"/></Relationships>
</file>

<file path=ppt/slides/_rels/slide10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emf"/><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image" Target="../media/image172.png"/><Relationship Id="rId1" Type="http://schemas.openxmlformats.org/officeDocument/2006/relationships/slideLayout" Target="../slideLayouts/slideLayout7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7.jpeg"/><Relationship Id="rId4" Type="http://schemas.openxmlformats.org/officeDocument/2006/relationships/image" Target="../media/image176.png"/></Relationships>
</file>

<file path=ppt/slides/_rels/slide11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40.xml"/></Relationships>
</file>

<file path=ppt/slides/_rels/slide115.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9.png"/><Relationship Id="rId2" Type="http://schemas.openxmlformats.org/officeDocument/2006/relationships/image" Target="../media/image179.jpeg"/><Relationship Id="rId1" Type="http://schemas.openxmlformats.org/officeDocument/2006/relationships/slideLayout" Target="../slideLayouts/slideLayout40.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81.png"/></Relationships>
</file>

<file path=ppt/slides/_rels/slide11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51.xml"/><Relationship Id="rId4" Type="http://schemas.openxmlformats.org/officeDocument/2006/relationships/image" Target="../media/image184.png"/></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slideLayout" Target="../slideLayouts/slideLayout16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1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7.xml"/><Relationship Id="rId4" Type="http://schemas.openxmlformats.org/officeDocument/2006/relationships/image" Target="../media/image190.png"/></Relationships>
</file>

<file path=ppt/slides/_rels/slide119.xml.rels><?xml version="1.0" encoding="UTF-8" standalone="yes"?>
<Relationships xmlns="http://schemas.openxmlformats.org/package/2006/relationships"><Relationship Id="rId3" Type="http://schemas.openxmlformats.org/officeDocument/2006/relationships/image" Target="../media/image191.wmf"/><Relationship Id="rId7" Type="http://schemas.openxmlformats.org/officeDocument/2006/relationships/image" Target="../media/image192.wmf"/><Relationship Id="rId2" Type="http://schemas.openxmlformats.org/officeDocument/2006/relationships/oleObject" Target="../embeddings/oleObject20.bin"/><Relationship Id="rId1" Type="http://schemas.openxmlformats.org/officeDocument/2006/relationships/slideLayout" Target="../slideLayouts/slideLayout184.xml"/><Relationship Id="rId6" Type="http://schemas.openxmlformats.org/officeDocument/2006/relationships/oleObject" Target="../embeddings/oleObject22.bin"/><Relationship Id="rId5" Type="http://schemas.openxmlformats.org/officeDocument/2006/relationships/image" Target="../media/image122.wmf"/><Relationship Id="rId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6.xml"/></Relationships>
</file>

<file path=ppt/slides/_rels/slide120.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oleObject" Target="../embeddings/oleObject11.bin"/><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5.wmf"/><Relationship Id="rId5" Type="http://schemas.openxmlformats.org/officeDocument/2006/relationships/oleObject" Target="../embeddings/oleObject12.bin"/><Relationship Id="rId4" Type="http://schemas.openxmlformats.org/officeDocument/2006/relationships/image" Target="../media/image34.wmf"/></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https://d.docs.live.net/dea7d6d0795aacb4/astro/hongkongbh2023/SED2.mpg" TargetMode="External"/><Relationship Id="rId1" Type="http://schemas.openxmlformats.org/officeDocument/2006/relationships/video" Target="NULL" TargetMode="External"/><Relationship Id="rId5" Type="http://schemas.openxmlformats.org/officeDocument/2006/relationships/image" Target="../media/image320.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Users\pcopp\OneDrive\astro\fermi2019\SED2.mpg" TargetMode="External"/><Relationship Id="rId1" Type="http://schemas.microsoft.com/office/2007/relationships/media" Target="file:///C:\Users\pcopp\OneDrive\astro\fermi2019\SED2.mpg"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118.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3.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xml"/><Relationship Id="rId1" Type="http://schemas.openxmlformats.org/officeDocument/2006/relationships/slideLayout" Target="../slideLayouts/slideLayout14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146.xml"/><Relationship Id="rId4" Type="http://schemas.openxmlformats.org/officeDocument/2006/relationships/image" Target="../media/image69.emf"/></Relationships>
</file>

<file path=ppt/slides/_rels/slide3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40.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0.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51.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84.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9.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4.xml"/></Relationships>
</file>

<file path=ppt/slides/_rels/slide44.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7.xm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84.xml"/></Relationships>
</file>

<file path=ppt/slides/_rels/slide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0.xml"/></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3.xml"/></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0.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40.xml"/><Relationship Id="rId4" Type="http://schemas.openxmlformats.org/officeDocument/2006/relationships/image" Target="../media/image107.emf"/></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5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wmf"/><Relationship Id="rId7" Type="http://schemas.openxmlformats.org/officeDocument/2006/relationships/image" Target="../media/image20.png"/><Relationship Id="rId2" Type="http://schemas.openxmlformats.org/officeDocument/2006/relationships/oleObject" Target="../embeddings/oleObject1.bin"/><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8.xml"/><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image" Target="../media/image116.wmf"/><Relationship Id="rId7" Type="http://schemas.openxmlformats.org/officeDocument/2006/relationships/image" Target="../media/image118.wmf"/><Relationship Id="rId2" Type="http://schemas.openxmlformats.org/officeDocument/2006/relationships/oleObject" Target="../embeddings/oleObject13.bin"/><Relationship Id="rId1" Type="http://schemas.openxmlformats.org/officeDocument/2006/relationships/slideLayout" Target="../slideLayouts/slideLayout196.xml"/><Relationship Id="rId6" Type="http://schemas.openxmlformats.org/officeDocument/2006/relationships/oleObject" Target="../embeddings/oleObject15.bin"/><Relationship Id="rId5" Type="http://schemas.openxmlformats.org/officeDocument/2006/relationships/image" Target="../media/image117.wmf"/><Relationship Id="rId4" Type="http://schemas.openxmlformats.org/officeDocument/2006/relationships/oleObject" Target="../embeddings/oleObject14.bin"/></Relationships>
</file>

<file path=ppt/slides/_rels/slide6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oleObject" Target="../embeddings/oleObject16.bin"/><Relationship Id="rId1" Type="http://schemas.openxmlformats.org/officeDocument/2006/relationships/slideLayout" Target="../slideLayouts/slideLayout184.xml"/><Relationship Id="rId5" Type="http://schemas.openxmlformats.org/officeDocument/2006/relationships/image" Target="../media/image122.wmf"/><Relationship Id="rId4" Type="http://schemas.openxmlformats.org/officeDocument/2006/relationships/oleObject" Target="../embeddings/oleObject17.bin"/></Relationships>
</file>

<file path=ppt/slides/_rels/slide65.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oleObject" Target="../embeddings/oleObject18.bin"/><Relationship Id="rId1" Type="http://schemas.openxmlformats.org/officeDocument/2006/relationships/slideLayout" Target="../slideLayouts/slideLayout184.xml"/></Relationships>
</file>

<file path=ppt/slides/_rels/slide66.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124.xml"/><Relationship Id="rId4" Type="http://schemas.openxmlformats.org/officeDocument/2006/relationships/image" Target="../media/image69.emf"/></Relationships>
</file>

<file path=ppt/slides/_rels/slide69.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2.wmf"/><Relationship Id="rId12" Type="http://schemas.openxmlformats.org/officeDocument/2006/relationships/oleObject" Target="../embeddings/oleObject8.bin"/><Relationship Id="rId2" Type="http://schemas.openxmlformats.org/officeDocument/2006/relationships/oleObject" Target="../embeddings/oleObject3.bin"/><Relationship Id="rId1" Type="http://schemas.openxmlformats.org/officeDocument/2006/relationships/slideLayout" Target="../slideLayouts/slideLayout18.xml"/><Relationship Id="rId6" Type="http://schemas.openxmlformats.org/officeDocument/2006/relationships/oleObject" Target="../embeddings/oleObject5.bin"/><Relationship Id="rId11" Type="http://schemas.openxmlformats.org/officeDocument/2006/relationships/image" Target="../media/image24.wmf"/><Relationship Id="rId5" Type="http://schemas.openxmlformats.org/officeDocument/2006/relationships/image" Target="../media/image21.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3.wmf"/></Relationships>
</file>

<file path=ppt/slides/_rels/slide7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8.xml"/><Relationship Id="rId5" Type="http://schemas.openxmlformats.org/officeDocument/2006/relationships/image" Target="../media/image136.png"/><Relationship Id="rId4" Type="http://schemas.openxmlformats.org/officeDocument/2006/relationships/image" Target="../media/image135.png"/></Relationships>
</file>

<file path=ppt/slides/_rels/slide76.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118.xml"/></Relationships>
</file>

<file path=ppt/slides/_rels/slide78.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18.xml"/></Relationships>
</file>

<file path=ppt/slides/_rels/slide7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6.xml"/><Relationship Id="rId1" Type="http://schemas.openxmlformats.org/officeDocument/2006/relationships/slideLayout" Target="../slideLayouts/slideLayout124.xml"/></Relationships>
</file>

<file path=ppt/slides/_rels/slide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9.bin"/><Relationship Id="rId1" Type="http://schemas.openxmlformats.org/officeDocument/2006/relationships/slideLayout" Target="../slideLayouts/slideLayout196.xml"/><Relationship Id="rId5" Type="http://schemas.openxmlformats.org/officeDocument/2006/relationships/image" Target="../media/image27.wmf"/><Relationship Id="rId4" Type="http://schemas.openxmlformats.org/officeDocument/2006/relationships/oleObject" Target="../embeddings/oleObject10.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8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40.xml"/></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40.xml"/><Relationship Id="rId4" Type="http://schemas.openxmlformats.org/officeDocument/2006/relationships/image" Target="../media/image143.png"/></Relationships>
</file>

<file path=ppt/slides/_rels/slide8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0.xml"/></Relationships>
</file>

<file path=ppt/slides/_rels/slide8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40.xml"/></Relationships>
</file>

<file path=ppt/slides/_rels/slide8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40.xml"/></Relationships>
</file>

<file path=ppt/slides/_rels/slide8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8.xml"/></Relationships>
</file>

<file path=ppt/slides/_rels/slide9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07.xml"/></Relationships>
</file>

<file path=ppt/slides/_rels/slide9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8.xml"/><Relationship Id="rId5" Type="http://schemas.openxmlformats.org/officeDocument/2006/relationships/image" Target="../media/image156.wmf"/><Relationship Id="rId4" Type="http://schemas.openxmlformats.org/officeDocument/2006/relationships/oleObject" Target="../embeddings/oleObject19.bin"/></Relationships>
</file>

<file path=ppt/slides/_rels/slide9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E897AAE-9C40-5E90-2527-74D193F882B8}"/>
              </a:ext>
            </a:extLst>
          </p:cNvPr>
          <p:cNvPicPr>
            <a:picLocks noChangeAspect="1"/>
          </p:cNvPicPr>
          <p:nvPr/>
        </p:nvPicPr>
        <p:blipFill>
          <a:blip r:embed="rId2"/>
          <a:stretch>
            <a:fillRect/>
          </a:stretch>
        </p:blipFill>
        <p:spPr>
          <a:xfrm>
            <a:off x="1955357" y="2253529"/>
            <a:ext cx="1150177" cy="858209"/>
          </a:xfrm>
          <a:prstGeom prst="rect">
            <a:avLst/>
          </a:prstGeom>
        </p:spPr>
      </p:pic>
      <p:sp>
        <p:nvSpPr>
          <p:cNvPr id="2" name="Text Box 3">
            <a:extLst>
              <a:ext uri="{FF2B5EF4-FFF2-40B4-BE49-F238E27FC236}">
                <a16:creationId xmlns:a16="http://schemas.microsoft.com/office/drawing/2014/main" id="{EB03CC3E-0D6F-8194-45F6-0A39251BD89D}"/>
              </a:ext>
            </a:extLst>
          </p:cNvPr>
          <p:cNvSpPr txBox="1">
            <a:spLocks noChangeArrowheads="1"/>
          </p:cNvSpPr>
          <p:nvPr/>
        </p:nvSpPr>
        <p:spPr bwMode="auto">
          <a:xfrm>
            <a:off x="-152399" y="29570"/>
            <a:ext cx="9296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itchFamily="18" charset="0"/>
                <a:ea typeface="ＭＳ Ｐゴシック" pitchFamily="34" charset="-128"/>
                <a:cs typeface="Times New Roman" pitchFamily="18" charset="0"/>
              </a:rPr>
              <a:t>Looking for physics in the weather: gamma-ray blazars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Times New Roman" pitchFamily="18" charset="0"/>
                <a:ea typeface="ＭＳ Ｐゴシック" pitchFamily="34" charset="-128"/>
                <a:cs typeface="Times New Roman" pitchFamily="18" charset="0"/>
              </a:rPr>
              <a:t>P. Coppi, Yale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chemeClr val="bg1"/>
                </a:solidFill>
                <a:latin typeface="Times New Roman" pitchFamily="18" charset="0"/>
                <a:ea typeface="ＭＳ Ｐゴシック" pitchFamily="34" charset="-128"/>
                <a:cs typeface="Times New Roman" pitchFamily="18" charset="0"/>
              </a:rPr>
              <a:t>[~30 years after the launch of CGRO, have we learned anything?]</a:t>
            </a:r>
          </a:p>
        </p:txBody>
      </p:sp>
      <p:pic>
        <p:nvPicPr>
          <p:cNvPr id="3" name="Picture 2" descr="E:\japan2k\head\black_hole_new.jpg">
            <a:extLst>
              <a:ext uri="{FF2B5EF4-FFF2-40B4-BE49-F238E27FC236}">
                <a16:creationId xmlns:a16="http://schemas.microsoft.com/office/drawing/2014/main" id="{FE7F2E2D-E21D-D78E-5CF9-E153F0FDD9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926" y="3916955"/>
            <a:ext cx="3581400" cy="2911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EB3C47-D5CC-AF60-B2AF-FA557C37A52C}"/>
              </a:ext>
            </a:extLst>
          </p:cNvPr>
          <p:cNvSpPr txBox="1"/>
          <p:nvPr/>
        </p:nvSpPr>
        <p:spPr>
          <a:xfrm>
            <a:off x="242926" y="4059815"/>
            <a:ext cx="3736920" cy="369332"/>
          </a:xfrm>
          <a:prstGeom prst="rect">
            <a:avLst/>
          </a:prstGeom>
          <a:noFill/>
        </p:spPr>
        <p:txBody>
          <a:bodyPr wrap="none" rtlCol="0">
            <a:spAutoFit/>
          </a:bodyPr>
          <a:lstStyle/>
          <a:p>
            <a:r>
              <a:rPr lang="en-US" dirty="0">
                <a:solidFill>
                  <a:schemeClr val="bg1"/>
                </a:solidFill>
              </a:rPr>
              <a:t>Blandford-</a:t>
            </a:r>
            <a:r>
              <a:rPr lang="en-US" dirty="0" err="1">
                <a:solidFill>
                  <a:schemeClr val="bg1"/>
                </a:solidFill>
              </a:rPr>
              <a:t>Znajek</a:t>
            </a:r>
            <a:r>
              <a:rPr lang="en-US" dirty="0">
                <a:solidFill>
                  <a:schemeClr val="bg1"/>
                </a:solidFill>
              </a:rPr>
              <a:t> vs Blandford-Payne</a:t>
            </a:r>
          </a:p>
        </p:txBody>
      </p:sp>
      <p:grpSp>
        <p:nvGrpSpPr>
          <p:cNvPr id="5" name="Group 4">
            <a:extLst>
              <a:ext uri="{FF2B5EF4-FFF2-40B4-BE49-F238E27FC236}">
                <a16:creationId xmlns:a16="http://schemas.microsoft.com/office/drawing/2014/main" id="{245317D3-82CB-089C-6311-14F8E36E8164}"/>
              </a:ext>
            </a:extLst>
          </p:cNvPr>
          <p:cNvGrpSpPr/>
          <p:nvPr/>
        </p:nvGrpSpPr>
        <p:grpSpPr>
          <a:xfrm>
            <a:off x="1253332" y="4624168"/>
            <a:ext cx="1752600" cy="1167298"/>
            <a:chOff x="1447800" y="4896485"/>
            <a:chExt cx="1752600" cy="1167298"/>
          </a:xfrm>
        </p:grpSpPr>
        <p:cxnSp>
          <p:nvCxnSpPr>
            <p:cNvPr id="6" name="Straight Arrow Connector 5">
              <a:extLst>
                <a:ext uri="{FF2B5EF4-FFF2-40B4-BE49-F238E27FC236}">
                  <a16:creationId xmlns:a16="http://schemas.microsoft.com/office/drawing/2014/main" id="{25A9D1ED-B590-EBBA-2B5B-ABBC62F5AFDD}"/>
                </a:ext>
              </a:extLst>
            </p:cNvPr>
            <p:cNvCxnSpPr/>
            <p:nvPr/>
          </p:nvCxnSpPr>
          <p:spPr bwMode="auto">
            <a:xfrm flipH="1" flipV="1">
              <a:off x="1447800" y="4896485"/>
              <a:ext cx="228600" cy="818515"/>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83F171AD-9AF7-2004-3909-6D17A7351254}"/>
                </a:ext>
              </a:extLst>
            </p:cNvPr>
            <p:cNvCxnSpPr/>
            <p:nvPr/>
          </p:nvCxnSpPr>
          <p:spPr bwMode="auto">
            <a:xfrm flipV="1">
              <a:off x="3124200" y="4896485"/>
              <a:ext cx="76200" cy="742315"/>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07D4E8AF-264D-A7AC-424E-97C5188C64E4}"/>
                </a:ext>
              </a:extLst>
            </p:cNvPr>
            <p:cNvCxnSpPr/>
            <p:nvPr/>
          </p:nvCxnSpPr>
          <p:spPr bwMode="auto">
            <a:xfrm flipH="1" flipV="1">
              <a:off x="2219580" y="5328812"/>
              <a:ext cx="169884" cy="734971"/>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 name="Picture 9">
            <a:extLst>
              <a:ext uri="{FF2B5EF4-FFF2-40B4-BE49-F238E27FC236}">
                <a16:creationId xmlns:a16="http://schemas.microsoft.com/office/drawing/2014/main" id="{FBA89C1E-98EE-0701-9199-99FB650CB8F3}"/>
              </a:ext>
            </a:extLst>
          </p:cNvPr>
          <p:cNvPicPr>
            <a:picLocks noChangeAspect="1"/>
          </p:cNvPicPr>
          <p:nvPr/>
        </p:nvPicPr>
        <p:blipFill rotWithShape="1">
          <a:blip r:embed="rId4"/>
          <a:srcRect r="7311" b="16939"/>
          <a:stretch/>
        </p:blipFill>
        <p:spPr>
          <a:xfrm>
            <a:off x="3044936" y="2253529"/>
            <a:ext cx="1869820" cy="1618086"/>
          </a:xfrm>
          <a:prstGeom prst="rect">
            <a:avLst/>
          </a:prstGeom>
        </p:spPr>
      </p:pic>
      <p:sp>
        <p:nvSpPr>
          <p:cNvPr id="11" name="TextBox 10">
            <a:extLst>
              <a:ext uri="{FF2B5EF4-FFF2-40B4-BE49-F238E27FC236}">
                <a16:creationId xmlns:a16="http://schemas.microsoft.com/office/drawing/2014/main" id="{85790148-1F5C-9E48-EFCB-E7B1240F1658}"/>
              </a:ext>
            </a:extLst>
          </p:cNvPr>
          <p:cNvSpPr txBox="1"/>
          <p:nvPr/>
        </p:nvSpPr>
        <p:spPr>
          <a:xfrm>
            <a:off x="1656850" y="3152975"/>
            <a:ext cx="729687" cy="830997"/>
          </a:xfrm>
          <a:prstGeom prst="rect">
            <a:avLst/>
          </a:prstGeom>
          <a:noFill/>
        </p:spPr>
        <p:txBody>
          <a:bodyPr wrap="none" rtlCol="0">
            <a:spAutoFit/>
          </a:bodyPr>
          <a:lstStyle/>
          <a:p>
            <a:r>
              <a:rPr lang="en-US" sz="4800" dirty="0">
                <a:solidFill>
                  <a:srgbClr val="FF0000"/>
                </a:solidFill>
              </a:rPr>
              <a:t>??</a:t>
            </a:r>
          </a:p>
        </p:txBody>
      </p:sp>
      <p:sp>
        <p:nvSpPr>
          <p:cNvPr id="12" name="TextBox 11">
            <a:extLst>
              <a:ext uri="{FF2B5EF4-FFF2-40B4-BE49-F238E27FC236}">
                <a16:creationId xmlns:a16="http://schemas.microsoft.com/office/drawing/2014/main" id="{E0485FC7-6978-A9F2-CA88-55D40CDBD989}"/>
              </a:ext>
            </a:extLst>
          </p:cNvPr>
          <p:cNvSpPr txBox="1"/>
          <p:nvPr/>
        </p:nvSpPr>
        <p:spPr>
          <a:xfrm>
            <a:off x="4191000" y="4766318"/>
            <a:ext cx="4976683" cy="1754326"/>
          </a:xfrm>
          <a:prstGeom prst="rect">
            <a:avLst/>
          </a:prstGeom>
          <a:noFill/>
        </p:spPr>
        <p:txBody>
          <a:bodyPr wrap="none" rtlCol="0">
            <a:spAutoFit/>
          </a:bodyPr>
          <a:lstStyle/>
          <a:p>
            <a:r>
              <a:rPr lang="en-US" dirty="0">
                <a:solidFill>
                  <a:schemeClr val="bg2">
                    <a:lumMod val="20000"/>
                    <a:lumOff val="80000"/>
                  </a:schemeClr>
                </a:solidFill>
              </a:rPr>
              <a:t>1. The standard model right after CGRO</a:t>
            </a:r>
          </a:p>
          <a:p>
            <a:pPr marL="342900" indent="-342900">
              <a:buAutoNum type="arabicPeriod"/>
            </a:pPr>
            <a:endParaRPr lang="en-US" dirty="0">
              <a:solidFill>
                <a:schemeClr val="bg2">
                  <a:lumMod val="20000"/>
                  <a:lumOff val="80000"/>
                </a:schemeClr>
              </a:solidFill>
            </a:endParaRPr>
          </a:p>
          <a:p>
            <a:r>
              <a:rPr lang="en-US" dirty="0">
                <a:solidFill>
                  <a:schemeClr val="bg2">
                    <a:lumMod val="20000"/>
                    <a:lumOff val="80000"/>
                  </a:schemeClr>
                </a:solidFill>
              </a:rPr>
              <a:t>2. Some progress = confusion at a higher level</a:t>
            </a:r>
          </a:p>
          <a:p>
            <a:endParaRPr lang="en-US" dirty="0">
              <a:solidFill>
                <a:schemeClr val="bg2">
                  <a:lumMod val="20000"/>
                  <a:lumOff val="80000"/>
                </a:schemeClr>
              </a:solidFill>
            </a:endParaRPr>
          </a:p>
          <a:p>
            <a:r>
              <a:rPr lang="en-US" dirty="0">
                <a:solidFill>
                  <a:schemeClr val="bg2">
                    <a:lumMod val="20000"/>
                    <a:lumOff val="80000"/>
                  </a:schemeClr>
                </a:solidFill>
              </a:rPr>
              <a:t>3. Things we need to work on and future prospects  </a:t>
            </a:r>
            <a:br>
              <a:rPr lang="en-US" dirty="0">
                <a:solidFill>
                  <a:schemeClr val="bg2">
                    <a:lumMod val="20000"/>
                    <a:lumOff val="80000"/>
                  </a:schemeClr>
                </a:solidFill>
              </a:rPr>
            </a:br>
            <a:r>
              <a:rPr lang="en-US" dirty="0">
                <a:solidFill>
                  <a:schemeClr val="bg2">
                    <a:lumMod val="20000"/>
                    <a:lumOff val="80000"/>
                  </a:schemeClr>
                </a:solidFill>
              </a:rPr>
              <a:t>     </a:t>
            </a:r>
          </a:p>
        </p:txBody>
      </p:sp>
      <p:pic>
        <p:nvPicPr>
          <p:cNvPr id="14" name="Picture 13">
            <a:extLst>
              <a:ext uri="{FF2B5EF4-FFF2-40B4-BE49-F238E27FC236}">
                <a16:creationId xmlns:a16="http://schemas.microsoft.com/office/drawing/2014/main" id="{AE1EFE18-231C-38BF-CB75-308BFABC2E4C}"/>
              </a:ext>
            </a:extLst>
          </p:cNvPr>
          <p:cNvPicPr>
            <a:picLocks noChangeAspect="1"/>
          </p:cNvPicPr>
          <p:nvPr/>
        </p:nvPicPr>
        <p:blipFill rotWithShape="1">
          <a:blip r:embed="rId5"/>
          <a:srcRect l="4023"/>
          <a:stretch/>
        </p:blipFill>
        <p:spPr>
          <a:xfrm>
            <a:off x="5084003" y="1522201"/>
            <a:ext cx="4030910" cy="2906946"/>
          </a:xfrm>
          <a:prstGeom prst="rect">
            <a:avLst/>
          </a:prstGeom>
        </p:spPr>
      </p:pic>
      <p:pic>
        <p:nvPicPr>
          <p:cNvPr id="9" name="Picture 11" descr="5@5">
            <a:extLst>
              <a:ext uri="{FF2B5EF4-FFF2-40B4-BE49-F238E27FC236}">
                <a16:creationId xmlns:a16="http://schemas.microsoft.com/office/drawing/2014/main" id="{0B258608-C3AC-2799-F218-50044A43C9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8920" t="17786" r="14040" b="14148"/>
          <a:stretch>
            <a:fillRect/>
          </a:stretch>
        </p:blipFill>
        <p:spPr bwMode="auto">
          <a:xfrm>
            <a:off x="118061" y="1449913"/>
            <a:ext cx="1725364" cy="112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C044F61A-E816-D7A1-497E-A8E73C5752C9}"/>
              </a:ext>
            </a:extLst>
          </p:cNvPr>
          <p:cNvGrpSpPr/>
          <p:nvPr/>
        </p:nvGrpSpPr>
        <p:grpSpPr>
          <a:xfrm>
            <a:off x="4834732" y="4624168"/>
            <a:ext cx="2328068" cy="649873"/>
            <a:chOff x="4834732" y="4624168"/>
            <a:chExt cx="2328068" cy="649873"/>
          </a:xfrm>
        </p:grpSpPr>
        <p:cxnSp>
          <p:nvCxnSpPr>
            <p:cNvPr id="15" name="Straight Connector 14">
              <a:extLst>
                <a:ext uri="{FF2B5EF4-FFF2-40B4-BE49-F238E27FC236}">
                  <a16:creationId xmlns:a16="http://schemas.microsoft.com/office/drawing/2014/main" id="{0F0D9B82-81AD-A4EF-4B82-F3B98D23C7B4}"/>
                </a:ext>
              </a:extLst>
            </p:cNvPr>
            <p:cNvCxnSpPr/>
            <p:nvPr/>
          </p:nvCxnSpPr>
          <p:spPr bwMode="auto">
            <a:xfrm>
              <a:off x="4914756" y="4624168"/>
              <a:ext cx="2248044" cy="633632"/>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327DE070-1C1A-64D5-5DC3-ADE5B33042DE}"/>
                </a:ext>
              </a:extLst>
            </p:cNvPr>
            <p:cNvCxnSpPr/>
            <p:nvPr/>
          </p:nvCxnSpPr>
          <p:spPr bwMode="auto">
            <a:xfrm flipV="1">
              <a:off x="4834732" y="4716609"/>
              <a:ext cx="2023268" cy="557432"/>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1" name="Picture 20">
            <a:extLst>
              <a:ext uri="{FF2B5EF4-FFF2-40B4-BE49-F238E27FC236}">
                <a16:creationId xmlns:a16="http://schemas.microsoft.com/office/drawing/2014/main" id="{2D4DF8E3-2972-671A-23A0-A6F1BF560C7E}"/>
              </a:ext>
            </a:extLst>
          </p:cNvPr>
          <p:cNvPicPr>
            <a:picLocks noChangeAspect="1"/>
          </p:cNvPicPr>
          <p:nvPr/>
        </p:nvPicPr>
        <p:blipFill>
          <a:blip r:embed="rId7"/>
          <a:stretch>
            <a:fillRect/>
          </a:stretch>
        </p:blipFill>
        <p:spPr>
          <a:xfrm>
            <a:off x="148530" y="2353645"/>
            <a:ext cx="1524132" cy="1810669"/>
          </a:xfrm>
          <a:prstGeom prst="rect">
            <a:avLst/>
          </a:prstGeom>
        </p:spPr>
      </p:pic>
      <p:sp>
        <p:nvSpPr>
          <p:cNvPr id="22" name="Arrow: Down 21">
            <a:extLst>
              <a:ext uri="{FF2B5EF4-FFF2-40B4-BE49-F238E27FC236}">
                <a16:creationId xmlns:a16="http://schemas.microsoft.com/office/drawing/2014/main" id="{80EE3D95-FDE0-5BC0-F838-D99A59FF8501}"/>
              </a:ext>
            </a:extLst>
          </p:cNvPr>
          <p:cNvSpPr/>
          <p:nvPr/>
        </p:nvSpPr>
        <p:spPr bwMode="auto">
          <a:xfrm>
            <a:off x="6400800" y="2693855"/>
            <a:ext cx="76200" cy="582745"/>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FF00"/>
              </a:solidFill>
              <a:effectLst/>
              <a:latin typeface="Helvetica" pitchFamily="1" charset="0"/>
            </a:endParaRPr>
          </a:p>
        </p:txBody>
      </p:sp>
      <p:sp>
        <p:nvSpPr>
          <p:cNvPr id="25" name="TextBox 24">
            <a:extLst>
              <a:ext uri="{FF2B5EF4-FFF2-40B4-BE49-F238E27FC236}">
                <a16:creationId xmlns:a16="http://schemas.microsoft.com/office/drawing/2014/main" id="{25503675-DD37-38E3-ABF0-A2209D8BD8C5}"/>
              </a:ext>
            </a:extLst>
          </p:cNvPr>
          <p:cNvSpPr txBox="1"/>
          <p:nvPr/>
        </p:nvSpPr>
        <p:spPr>
          <a:xfrm>
            <a:off x="2545525" y="3278634"/>
            <a:ext cx="491698" cy="461665"/>
          </a:xfrm>
          <a:prstGeom prst="rect">
            <a:avLst/>
          </a:prstGeom>
          <a:noFill/>
        </p:spPr>
        <p:txBody>
          <a:bodyPr wrap="square" rtlCol="0">
            <a:spAutoFit/>
          </a:bodyPr>
          <a:lstStyle/>
          <a:p>
            <a:r>
              <a:rPr lang="el-GR" sz="2400" dirty="0">
                <a:solidFill>
                  <a:schemeClr val="bg1">
                    <a:lumMod val="95000"/>
                  </a:schemeClr>
                </a:solidFill>
              </a:rPr>
              <a:t>λλ</a:t>
            </a:r>
            <a:endParaRPr lang="en-US" sz="2400" dirty="0">
              <a:solidFill>
                <a:schemeClr val="bg1">
                  <a:lumMod val="95000"/>
                </a:schemeClr>
              </a:solidFill>
            </a:endParaRPr>
          </a:p>
        </p:txBody>
      </p:sp>
      <p:pic>
        <p:nvPicPr>
          <p:cNvPr id="26" name="Picture 25">
            <a:extLst>
              <a:ext uri="{FF2B5EF4-FFF2-40B4-BE49-F238E27FC236}">
                <a16:creationId xmlns:a16="http://schemas.microsoft.com/office/drawing/2014/main" id="{E6E5ABDF-DA68-E4F4-DCEB-6379972B3745}"/>
              </a:ext>
            </a:extLst>
          </p:cNvPr>
          <p:cNvPicPr>
            <a:picLocks noChangeAspect="1"/>
          </p:cNvPicPr>
          <p:nvPr/>
        </p:nvPicPr>
        <p:blipFill>
          <a:blip r:embed="rId8"/>
          <a:stretch>
            <a:fillRect/>
          </a:stretch>
        </p:blipFill>
        <p:spPr>
          <a:xfrm>
            <a:off x="2060911" y="1464791"/>
            <a:ext cx="976312" cy="767929"/>
          </a:xfrm>
          <a:prstGeom prst="rect">
            <a:avLst/>
          </a:prstGeom>
        </p:spPr>
      </p:pic>
      <p:pic>
        <p:nvPicPr>
          <p:cNvPr id="27" name="Picture 26">
            <a:extLst>
              <a:ext uri="{FF2B5EF4-FFF2-40B4-BE49-F238E27FC236}">
                <a16:creationId xmlns:a16="http://schemas.microsoft.com/office/drawing/2014/main" id="{1E79549F-5CE6-155C-8A7E-0C115C511C18}"/>
              </a:ext>
            </a:extLst>
          </p:cNvPr>
          <p:cNvPicPr>
            <a:picLocks noChangeAspect="1"/>
          </p:cNvPicPr>
          <p:nvPr/>
        </p:nvPicPr>
        <p:blipFill>
          <a:blip r:embed="rId9"/>
          <a:stretch>
            <a:fillRect/>
          </a:stretch>
        </p:blipFill>
        <p:spPr>
          <a:xfrm>
            <a:off x="3131163" y="1495869"/>
            <a:ext cx="1010217" cy="872585"/>
          </a:xfrm>
          <a:prstGeom prst="rect">
            <a:avLst/>
          </a:prstGeom>
        </p:spPr>
      </p:pic>
    </p:spTree>
    <p:extLst>
      <p:ext uri="{BB962C8B-B14F-4D97-AF65-F5344CB8AC3E}">
        <p14:creationId xmlns:p14="http://schemas.microsoft.com/office/powerpoint/2010/main" val="35526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7" name="Picture 7" descr="casc1"/>
          <p:cNvPicPr>
            <a:picLocks noChangeAspect="1" noChangeArrowheads="1"/>
          </p:cNvPicPr>
          <p:nvPr/>
        </p:nvPicPr>
        <p:blipFill>
          <a:blip r:embed="rId2" cstate="print"/>
          <a:srcRect t="22903"/>
          <a:stretch>
            <a:fillRect/>
          </a:stretch>
        </p:blipFill>
        <p:spPr bwMode="auto">
          <a:xfrm>
            <a:off x="0" y="4567238"/>
            <a:ext cx="3116263" cy="1854200"/>
          </a:xfrm>
          <a:prstGeom prst="rect">
            <a:avLst/>
          </a:prstGeom>
          <a:noFill/>
        </p:spPr>
      </p:pic>
      <p:pic>
        <p:nvPicPr>
          <p:cNvPr id="271365" name="Picture 5" descr="diffbig"/>
          <p:cNvPicPr>
            <a:picLocks noChangeAspect="1" noChangeArrowheads="1"/>
          </p:cNvPicPr>
          <p:nvPr/>
        </p:nvPicPr>
        <p:blipFill>
          <a:blip r:embed="rId3" cstate="print"/>
          <a:srcRect t="3127" r="2890" b="2155"/>
          <a:stretch>
            <a:fillRect/>
          </a:stretch>
        </p:blipFill>
        <p:spPr bwMode="auto">
          <a:xfrm>
            <a:off x="3276600" y="0"/>
            <a:ext cx="5867400" cy="5722938"/>
          </a:xfrm>
          <a:prstGeom prst="rect">
            <a:avLst/>
          </a:prstGeom>
          <a:noFill/>
        </p:spPr>
      </p:pic>
      <p:sp>
        <p:nvSpPr>
          <p:cNvPr id="271368" name="Text Box 8"/>
          <p:cNvSpPr txBox="1">
            <a:spLocks noChangeArrowheads="1"/>
          </p:cNvSpPr>
          <p:nvPr/>
        </p:nvSpPr>
        <p:spPr bwMode="auto">
          <a:xfrm>
            <a:off x="-92075" y="-25400"/>
            <a:ext cx="2795588" cy="137318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a:solidFill>
                  <a:srgbClr val="FFFF00"/>
                </a:solidFill>
                <a:latin typeface="Helvetica" pitchFamily="34" charset="0"/>
              </a:rPr>
              <a:t>Mean free path</a:t>
            </a:r>
          </a:p>
          <a:p>
            <a:pPr eaLnBrk="0" fontAlgn="base" hangingPunct="0">
              <a:spcBef>
                <a:spcPct val="0"/>
              </a:spcBef>
              <a:spcAft>
                <a:spcPct val="0"/>
              </a:spcAft>
            </a:pPr>
            <a:r>
              <a:rPr lang="en-US" sz="2800">
                <a:solidFill>
                  <a:srgbClr val="FFFF00"/>
                </a:solidFill>
                <a:latin typeface="Helvetica" pitchFamily="34" charset="0"/>
              </a:rPr>
              <a:t>for VHE photons</a:t>
            </a:r>
          </a:p>
          <a:p>
            <a:pPr eaLnBrk="0" fontAlgn="base" hangingPunct="0">
              <a:spcBef>
                <a:spcPct val="0"/>
              </a:spcBef>
              <a:spcAft>
                <a:spcPct val="0"/>
              </a:spcAft>
            </a:pPr>
            <a:endParaRPr lang="en-US" sz="2800">
              <a:solidFill>
                <a:srgbClr val="FFFF00"/>
              </a:solidFill>
              <a:latin typeface="Helvetica" pitchFamily="34" charset="0"/>
            </a:endParaRPr>
          </a:p>
        </p:txBody>
      </p:sp>
      <p:sp>
        <p:nvSpPr>
          <p:cNvPr id="271369" name="Line 9"/>
          <p:cNvSpPr>
            <a:spLocks noChangeShapeType="1"/>
          </p:cNvSpPr>
          <p:nvPr/>
        </p:nvSpPr>
        <p:spPr bwMode="auto">
          <a:xfrm>
            <a:off x="2728913" y="652463"/>
            <a:ext cx="957262" cy="1176337"/>
          </a:xfrm>
          <a:prstGeom prst="line">
            <a:avLst/>
          </a:prstGeom>
          <a:noFill/>
          <a:ln w="31750">
            <a:solidFill>
              <a:srgbClr val="FF0000"/>
            </a:solidFill>
            <a:round/>
            <a:headEnd/>
            <a:tailEnd type="triangle" w="med" len="med"/>
          </a:ln>
          <a:effectLst/>
        </p:spPr>
        <p:txBody>
          <a:bodyPr wrap="none" anchor="ctr"/>
          <a:lstStyle/>
          <a:p>
            <a:pPr eaLnBrk="0" fontAlgn="base" hangingPunct="0">
              <a:spcBef>
                <a:spcPct val="0"/>
              </a:spcBef>
              <a:spcAft>
                <a:spcPct val="0"/>
              </a:spcAft>
            </a:pPr>
            <a:endParaRPr lang="en-US" sz="2800">
              <a:solidFill>
                <a:srgbClr val="FFFF00"/>
              </a:solidFill>
              <a:latin typeface="Helvetica" pitchFamily="34" charset="0"/>
            </a:endParaRPr>
          </a:p>
        </p:txBody>
      </p:sp>
      <p:sp>
        <p:nvSpPr>
          <p:cNvPr id="271370" name="AutoShape 10"/>
          <p:cNvSpPr>
            <a:spLocks noChangeArrowheads="1"/>
          </p:cNvSpPr>
          <p:nvPr/>
        </p:nvSpPr>
        <p:spPr bwMode="auto">
          <a:xfrm>
            <a:off x="0" y="1365250"/>
            <a:ext cx="376238" cy="304800"/>
          </a:xfrm>
          <a:prstGeom prst="notchedRightArrow">
            <a:avLst>
              <a:gd name="adj1" fmla="val 50000"/>
              <a:gd name="adj2" fmla="val 30859"/>
            </a:avLst>
          </a:pr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US" sz="2800">
              <a:solidFill>
                <a:srgbClr val="FFFF00"/>
              </a:solidFill>
              <a:latin typeface="Helvetica" pitchFamily="34" charset="0"/>
            </a:endParaRPr>
          </a:p>
        </p:txBody>
      </p:sp>
      <p:sp>
        <p:nvSpPr>
          <p:cNvPr id="271371" name="Text Box 11"/>
          <p:cNvSpPr txBox="1">
            <a:spLocks noChangeArrowheads="1"/>
          </p:cNvSpPr>
          <p:nvPr/>
        </p:nvSpPr>
        <p:spPr bwMode="auto">
          <a:xfrm>
            <a:off x="373063" y="1266825"/>
            <a:ext cx="2879725" cy="35083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a:solidFill>
                  <a:srgbClr val="66CCFF"/>
                </a:solidFill>
                <a:latin typeface="Helvetica" pitchFamily="34" charset="0"/>
              </a:rPr>
              <a:t>Absorption</a:t>
            </a:r>
          </a:p>
          <a:p>
            <a:pPr eaLnBrk="0" fontAlgn="base" hangingPunct="0">
              <a:spcBef>
                <a:spcPct val="0"/>
              </a:spcBef>
              <a:spcAft>
                <a:spcPct val="0"/>
              </a:spcAft>
            </a:pPr>
            <a:r>
              <a:rPr lang="en-US" sz="2800">
                <a:solidFill>
                  <a:srgbClr val="FFFF00"/>
                </a:solidFill>
                <a:latin typeface="Helvetica" pitchFamily="34" charset="0"/>
              </a:rPr>
              <a:t> (pair production)</a:t>
            </a:r>
          </a:p>
          <a:p>
            <a:pPr eaLnBrk="0" fontAlgn="base" hangingPunct="0">
              <a:spcBef>
                <a:spcPct val="0"/>
              </a:spcBef>
              <a:spcAft>
                <a:spcPct val="0"/>
              </a:spcAft>
            </a:pPr>
            <a:r>
              <a:rPr lang="en-US" sz="2800">
                <a:solidFill>
                  <a:srgbClr val="FFFF00"/>
                </a:solidFill>
                <a:latin typeface="Helvetica" pitchFamily="34" charset="0"/>
              </a:rPr>
              <a:t>       and</a:t>
            </a:r>
          </a:p>
          <a:p>
            <a:pPr eaLnBrk="0" fontAlgn="base" hangingPunct="0">
              <a:spcBef>
                <a:spcPct val="0"/>
              </a:spcBef>
              <a:spcAft>
                <a:spcPct val="0"/>
              </a:spcAft>
            </a:pPr>
            <a:r>
              <a:rPr lang="en-US" sz="2800" i="1">
                <a:solidFill>
                  <a:srgbClr val="33CC33"/>
                </a:solidFill>
                <a:latin typeface="Helvetica" pitchFamily="34" charset="0"/>
              </a:rPr>
              <a:t>Cascading</a:t>
            </a:r>
          </a:p>
          <a:p>
            <a:pPr eaLnBrk="0" fontAlgn="base" hangingPunct="0">
              <a:spcBef>
                <a:spcPct val="0"/>
              </a:spcBef>
              <a:spcAft>
                <a:spcPct val="0"/>
              </a:spcAft>
            </a:pPr>
            <a:r>
              <a:rPr lang="en-US" sz="2800">
                <a:solidFill>
                  <a:srgbClr val="FFFF00"/>
                </a:solidFill>
                <a:latin typeface="Helvetica" pitchFamily="34" charset="0"/>
              </a:rPr>
              <a:t>important for </a:t>
            </a:r>
          </a:p>
          <a:p>
            <a:pPr eaLnBrk="0" fontAlgn="base" hangingPunct="0">
              <a:spcBef>
                <a:spcPct val="0"/>
              </a:spcBef>
              <a:spcAft>
                <a:spcPct val="0"/>
              </a:spcAft>
            </a:pPr>
            <a:r>
              <a:rPr lang="en-US" sz="2800">
                <a:solidFill>
                  <a:srgbClr val="FFFF00"/>
                </a:solidFill>
                <a:latin typeface="Helvetica" pitchFamily="34" charset="0"/>
              </a:rPr>
              <a:t>cosmological</a:t>
            </a:r>
          </a:p>
          <a:p>
            <a:pPr eaLnBrk="0" fontAlgn="base" hangingPunct="0">
              <a:spcBef>
                <a:spcPct val="0"/>
              </a:spcBef>
              <a:spcAft>
                <a:spcPct val="0"/>
              </a:spcAft>
            </a:pPr>
            <a:r>
              <a:rPr lang="en-US" sz="2800">
                <a:solidFill>
                  <a:srgbClr val="FFFF00"/>
                </a:solidFill>
                <a:latin typeface="Helvetica" pitchFamily="34" charset="0"/>
              </a:rPr>
              <a:t>VHE sources.</a:t>
            </a:r>
          </a:p>
          <a:p>
            <a:pPr eaLnBrk="0" fontAlgn="base" hangingPunct="0">
              <a:spcBef>
                <a:spcPct val="0"/>
              </a:spcBef>
              <a:spcAft>
                <a:spcPct val="0"/>
              </a:spcAft>
            </a:pPr>
            <a:endParaRPr lang="en-US" sz="2800" i="1">
              <a:solidFill>
                <a:srgbClr val="FFFF00"/>
              </a:solidFill>
              <a:latin typeface="Helvetica" pitchFamily="34" charset="0"/>
            </a:endParaRPr>
          </a:p>
        </p:txBody>
      </p:sp>
      <p:sp>
        <p:nvSpPr>
          <p:cNvPr id="271373" name="Text Box 13"/>
          <p:cNvSpPr txBox="1">
            <a:spLocks noChangeArrowheads="1"/>
          </p:cNvSpPr>
          <p:nvPr/>
        </p:nvSpPr>
        <p:spPr bwMode="auto">
          <a:xfrm>
            <a:off x="6981825" y="5437188"/>
            <a:ext cx="2393950" cy="30480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1400">
                <a:solidFill>
                  <a:srgbClr val="000000"/>
                </a:solidFill>
                <a:latin typeface="Helvetica" pitchFamily="34" charset="0"/>
              </a:rPr>
              <a:t>Coppi &amp; Aharonian 1997</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0"/>
            <a:ext cx="9153525" cy="68961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763" y="4763"/>
            <a:ext cx="9134475" cy="6848475"/>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l="9985" r="10161"/>
          <a:stretch>
            <a:fillRect/>
          </a:stretch>
        </p:blipFill>
        <p:spPr bwMode="auto">
          <a:xfrm>
            <a:off x="0" y="0"/>
            <a:ext cx="9144000"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600200"/>
            <a:ext cx="2411413" cy="369888"/>
          </a:xfrm>
          <a:prstGeom prst="rect">
            <a:avLst/>
          </a:prstGeom>
          <a:noFill/>
        </p:spPr>
        <p:txBody>
          <a:bodyPr wrap="none">
            <a:spAutoFit/>
          </a:bodyPr>
          <a:lstStyle/>
          <a:p>
            <a:pPr fontAlgn="base">
              <a:spcBef>
                <a:spcPct val="0"/>
              </a:spcBef>
              <a:spcAft>
                <a:spcPct val="0"/>
              </a:spcAft>
              <a:defRPr/>
            </a:pPr>
            <a:r>
              <a:rPr lang="en-US" dirty="0">
                <a:solidFill>
                  <a:srgbClr val="FFFFFF">
                    <a:lumMod val="85000"/>
                  </a:srgbClr>
                </a:solidFill>
                <a:latin typeface="Arial" panose="020B0604020202020204" pitchFamily="34" charset="0"/>
                <a:cs typeface="Arial" panose="020B0604020202020204" pitchFamily="34" charset="0"/>
              </a:rPr>
              <a:t>G. Senturk et al. 2011</a:t>
            </a:r>
          </a:p>
        </p:txBody>
      </p:sp>
    </p:spTree>
    <p:extLst>
      <p:ext uri="{BB962C8B-B14F-4D97-AF65-F5344CB8AC3E}">
        <p14:creationId xmlns:p14="http://schemas.microsoft.com/office/powerpoint/2010/main" val="4747181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0513" cy="689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0039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36600"/>
            <a:ext cx="6281738" cy="598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Box 1"/>
          <p:cNvSpPr txBox="1">
            <a:spLocks noChangeArrowheads="1"/>
          </p:cNvSpPr>
          <p:nvPr/>
        </p:nvSpPr>
        <p:spPr bwMode="auto">
          <a:xfrm>
            <a:off x="228600" y="196850"/>
            <a:ext cx="853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srgbClr val="FFC000"/>
                </a:solidFill>
              </a:rPr>
              <a:t>One zone fit to 3C 454.3 Dec 2-3 2009, Bonoli et al. X-gamma + SMARTS NIR/opt</a:t>
            </a:r>
          </a:p>
        </p:txBody>
      </p:sp>
    </p:spTree>
    <p:extLst>
      <p:ext uri="{BB962C8B-B14F-4D97-AF65-F5344CB8AC3E}">
        <p14:creationId xmlns:p14="http://schemas.microsoft.com/office/powerpoint/2010/main" val="36493797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0" y="152400"/>
            <a:ext cx="5077495" cy="6554696"/>
          </a:xfrm>
          <a:prstGeom prst="rect">
            <a:avLst/>
          </a:prstGeom>
        </p:spPr>
      </p:pic>
      <p:sp>
        <p:nvSpPr>
          <p:cNvPr id="5" name="Rectangle 4"/>
          <p:cNvSpPr/>
          <p:nvPr/>
        </p:nvSpPr>
        <p:spPr bwMode="auto">
          <a:xfrm>
            <a:off x="3124200" y="609600"/>
            <a:ext cx="381000" cy="5562600"/>
          </a:xfrm>
          <a:prstGeom prst="rect">
            <a:avLst/>
          </a:prstGeom>
          <a:noFill/>
          <a:ln w="66675" cap="flat"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FF00"/>
              </a:solidFill>
              <a:effectLst/>
              <a:latin typeface="Helvetica" pitchFamily="34" charset="0"/>
            </a:endParaRPr>
          </a:p>
        </p:txBody>
      </p:sp>
    </p:spTree>
    <p:extLst>
      <p:ext uri="{BB962C8B-B14F-4D97-AF65-F5344CB8AC3E}">
        <p14:creationId xmlns:p14="http://schemas.microsoft.com/office/powerpoint/2010/main" val="250671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6800" y="76200"/>
            <a:ext cx="6384798" cy="6714839"/>
          </a:xfrm>
          <a:prstGeom prst="rect">
            <a:avLst/>
          </a:prstGeom>
        </p:spPr>
      </p:pic>
      <p:sp>
        <p:nvSpPr>
          <p:cNvPr id="5" name="TextBox 4"/>
          <p:cNvSpPr txBox="1"/>
          <p:nvPr/>
        </p:nvSpPr>
        <p:spPr>
          <a:xfrm>
            <a:off x="1143000" y="228600"/>
            <a:ext cx="5541838" cy="369332"/>
          </a:xfrm>
          <a:prstGeom prst="rect">
            <a:avLst/>
          </a:prstGeom>
          <a:noFill/>
        </p:spPr>
        <p:txBody>
          <a:bodyPr wrap="none" rtlCol="0">
            <a:spAutoFit/>
          </a:bodyPr>
          <a:lstStyle/>
          <a:p>
            <a:r>
              <a:rPr lang="en-US" dirty="0"/>
              <a:t>Isler et al. 2013, submitted   [see also Leon-Tavares 2013]</a:t>
            </a:r>
          </a:p>
        </p:txBody>
      </p:sp>
    </p:spTree>
    <p:extLst>
      <p:ext uri="{BB962C8B-B14F-4D97-AF65-F5344CB8AC3E}">
        <p14:creationId xmlns:p14="http://schemas.microsoft.com/office/powerpoint/2010/main" val="40074194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304800"/>
            <a:ext cx="8710038" cy="6019800"/>
          </a:xfrm>
          <a:prstGeom prst="rect">
            <a:avLst/>
          </a:prstGeom>
        </p:spPr>
      </p:pic>
      <p:pic>
        <p:nvPicPr>
          <p:cNvPr id="5" name="Picture 4"/>
          <p:cNvPicPr>
            <a:picLocks noChangeAspect="1"/>
          </p:cNvPicPr>
          <p:nvPr/>
        </p:nvPicPr>
        <p:blipFill>
          <a:blip r:embed="rId3"/>
          <a:stretch>
            <a:fillRect/>
          </a:stretch>
        </p:blipFill>
        <p:spPr>
          <a:xfrm>
            <a:off x="990600" y="228600"/>
            <a:ext cx="7668186" cy="3551028"/>
          </a:xfrm>
          <a:prstGeom prst="rect">
            <a:avLst/>
          </a:prstGeom>
        </p:spPr>
      </p:pic>
    </p:spTree>
    <p:extLst>
      <p:ext uri="{BB962C8B-B14F-4D97-AF65-F5344CB8AC3E}">
        <p14:creationId xmlns:p14="http://schemas.microsoft.com/office/powerpoint/2010/main" val="421812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6650-8DF6-4DB2-B1C8-2B8E27B278B5}"/>
              </a:ext>
            </a:extLst>
          </p:cNvPr>
          <p:cNvSpPr>
            <a:spLocks noGrp="1"/>
          </p:cNvSpPr>
          <p:nvPr>
            <p:ph type="title"/>
          </p:nvPr>
        </p:nvSpPr>
        <p:spPr/>
        <p:txBody>
          <a:bodyPr/>
          <a:lstStyle/>
          <a:p>
            <a:r>
              <a:rPr lang="en-US" sz="2000" dirty="0"/>
              <a:t>Personality</a:t>
            </a:r>
            <a:br>
              <a:rPr lang="en-US" sz="2000" dirty="0"/>
            </a:br>
            <a:r>
              <a:rPr lang="en-US" sz="2000" dirty="0"/>
              <a:t>states</a:t>
            </a:r>
            <a:br>
              <a:rPr lang="en-US" sz="2000" dirty="0"/>
            </a:br>
            <a:r>
              <a:rPr lang="en-US" sz="2000" dirty="0"/>
              <a:t>trigger stare</a:t>
            </a:r>
            <a:br>
              <a:rPr lang="en-US" sz="2000" dirty="0"/>
            </a:br>
            <a:r>
              <a:rPr lang="en-US" sz="2000" dirty="0"/>
              <a:t>don’t have one instrument do all</a:t>
            </a:r>
            <a:br>
              <a:rPr lang="en-US" sz="2000" dirty="0"/>
            </a:br>
            <a:r>
              <a:rPr lang="en-US" sz="2000" dirty="0"/>
              <a:t>if could simultaneously whole spectrum including break, can start to constrain, but still often several model degeneracies, really start to constrain if measure simultaneously</a:t>
            </a:r>
            <a:br>
              <a:rPr lang="en-US" sz="2000" dirty="0"/>
            </a:br>
            <a:br>
              <a:rPr lang="en-US" sz="2000" dirty="0"/>
            </a:br>
            <a:r>
              <a:rPr lang="en-US" sz="2000" dirty="0"/>
              <a:t>take advantage of big flares, single component</a:t>
            </a:r>
            <a:br>
              <a:rPr lang="en-US" sz="2000" dirty="0"/>
            </a:br>
            <a:br>
              <a:rPr lang="en-US" sz="2000" dirty="0"/>
            </a:br>
            <a:r>
              <a:rPr lang="en-US" sz="2000" dirty="0"/>
              <a:t>FRB example</a:t>
            </a:r>
            <a:br>
              <a:rPr lang="en-US" sz="2000" dirty="0"/>
            </a:br>
            <a:r>
              <a:rPr lang="en-US" sz="2000" dirty="0"/>
              <a:t>plug into various brokers</a:t>
            </a:r>
            <a:br>
              <a:rPr lang="en-US" sz="2000" dirty="0"/>
            </a:br>
            <a:r>
              <a:rPr lang="en-US" sz="2000" dirty="0"/>
              <a:t>dedicated follow-up facilities</a:t>
            </a:r>
            <a:br>
              <a:rPr lang="en-US" sz="2000" dirty="0"/>
            </a:br>
            <a:br>
              <a:rPr lang="en-US" sz="2000" dirty="0"/>
            </a:br>
            <a:r>
              <a:rPr lang="en-US" sz="2000" dirty="0"/>
              <a:t>pair cascade</a:t>
            </a:r>
            <a:br>
              <a:rPr lang="en-US" sz="2000" dirty="0"/>
            </a:br>
            <a:r>
              <a:rPr lang="en-US" sz="2000" dirty="0"/>
              <a:t>swift ng decadal</a:t>
            </a:r>
            <a:br>
              <a:rPr lang="en-US" dirty="0"/>
            </a:br>
            <a:endParaRPr lang="en-US" dirty="0"/>
          </a:p>
        </p:txBody>
      </p:sp>
    </p:spTree>
    <p:extLst>
      <p:ext uri="{BB962C8B-B14F-4D97-AF65-F5344CB8AC3E}">
        <p14:creationId xmlns:p14="http://schemas.microsoft.com/office/powerpoint/2010/main" val="2480647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09700"/>
            <a:ext cx="6176963"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8715375"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1"/>
          <p:cNvSpPr txBox="1">
            <a:spLocks noChangeArrowheads="1"/>
          </p:cNvSpPr>
          <p:nvPr/>
        </p:nvSpPr>
        <p:spPr bwMode="auto">
          <a:xfrm>
            <a:off x="4572000" y="376238"/>
            <a:ext cx="160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srgbClr val="000000"/>
                </a:solidFill>
              </a:rPr>
              <a:t>(Nature 2007)</a:t>
            </a:r>
          </a:p>
        </p:txBody>
      </p:sp>
    </p:spTree>
    <p:extLst>
      <p:ext uri="{BB962C8B-B14F-4D97-AF65-F5344CB8AC3E}">
        <p14:creationId xmlns:p14="http://schemas.microsoft.com/office/powerpoint/2010/main" val="2265629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D40AB-F393-ADDC-F57E-28CAED49F8F7}"/>
              </a:ext>
            </a:extLst>
          </p:cNvPr>
          <p:cNvPicPr>
            <a:picLocks noChangeAspect="1"/>
          </p:cNvPicPr>
          <p:nvPr/>
        </p:nvPicPr>
        <p:blipFill>
          <a:blip r:embed="rId2"/>
          <a:stretch>
            <a:fillRect/>
          </a:stretch>
        </p:blipFill>
        <p:spPr>
          <a:xfrm>
            <a:off x="381000" y="76200"/>
            <a:ext cx="8650840" cy="6307810"/>
          </a:xfrm>
          <a:prstGeom prst="rect">
            <a:avLst/>
          </a:prstGeom>
        </p:spPr>
      </p:pic>
      <p:sp>
        <p:nvSpPr>
          <p:cNvPr id="4" name="TextBox 3">
            <a:extLst>
              <a:ext uri="{FF2B5EF4-FFF2-40B4-BE49-F238E27FC236}">
                <a16:creationId xmlns:a16="http://schemas.microsoft.com/office/drawing/2014/main" id="{3F23F121-B0B3-BB00-2310-B32EDF746579}"/>
              </a:ext>
            </a:extLst>
          </p:cNvPr>
          <p:cNvSpPr txBox="1"/>
          <p:nvPr/>
        </p:nvSpPr>
        <p:spPr>
          <a:xfrm>
            <a:off x="76200" y="6412468"/>
            <a:ext cx="1063881" cy="369332"/>
          </a:xfrm>
          <a:prstGeom prst="rect">
            <a:avLst/>
          </a:prstGeom>
          <a:noFill/>
        </p:spPr>
        <p:txBody>
          <a:bodyPr wrap="none" rtlCol="0">
            <a:spAutoFit/>
          </a:bodyPr>
          <a:lstStyle/>
          <a:p>
            <a:r>
              <a:rPr lang="en-US" dirty="0">
                <a:solidFill>
                  <a:schemeClr val="bg1"/>
                </a:solidFill>
              </a:rPr>
              <a:t>F. </a:t>
            </a:r>
            <a:r>
              <a:rPr lang="en-US" dirty="0" err="1">
                <a:solidFill>
                  <a:schemeClr val="bg1"/>
                </a:solidFill>
              </a:rPr>
              <a:t>Halzen</a:t>
            </a:r>
            <a:endParaRPr lang="en-US" dirty="0">
              <a:solidFill>
                <a:schemeClr val="bg1"/>
              </a:solidFill>
            </a:endParaRPr>
          </a:p>
        </p:txBody>
      </p:sp>
      <p:sp>
        <p:nvSpPr>
          <p:cNvPr id="2" name="TextBox 1">
            <a:extLst>
              <a:ext uri="{FF2B5EF4-FFF2-40B4-BE49-F238E27FC236}">
                <a16:creationId xmlns:a16="http://schemas.microsoft.com/office/drawing/2014/main" id="{716F1AB4-4240-6E61-336F-919F760A128E}"/>
              </a:ext>
            </a:extLst>
          </p:cNvPr>
          <p:cNvSpPr txBox="1"/>
          <p:nvPr/>
        </p:nvSpPr>
        <p:spPr>
          <a:xfrm>
            <a:off x="112160" y="2362200"/>
            <a:ext cx="3103232" cy="369332"/>
          </a:xfrm>
          <a:prstGeom prst="rect">
            <a:avLst/>
          </a:prstGeom>
          <a:solidFill>
            <a:srgbClr val="FFFF00"/>
          </a:solidFill>
        </p:spPr>
        <p:txBody>
          <a:bodyPr wrap="square" rtlCol="0">
            <a:spAutoFit/>
          </a:bodyPr>
          <a:lstStyle/>
          <a:p>
            <a:r>
              <a:rPr lang="en-US" dirty="0"/>
              <a:t>Need ~MeV – GeV instrument</a:t>
            </a:r>
          </a:p>
        </p:txBody>
      </p:sp>
    </p:spTree>
    <p:extLst>
      <p:ext uri="{BB962C8B-B14F-4D97-AF65-F5344CB8AC3E}">
        <p14:creationId xmlns:p14="http://schemas.microsoft.com/office/powerpoint/2010/main" val="197836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77724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13"/>
          <p:cNvSpPr txBox="1">
            <a:spLocks noChangeArrowheads="1"/>
          </p:cNvSpPr>
          <p:nvPr/>
        </p:nvSpPr>
        <p:spPr bwMode="auto">
          <a:xfrm>
            <a:off x="4951413" y="230188"/>
            <a:ext cx="1890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400">
                <a:solidFill>
                  <a:srgbClr val="FF0000"/>
                </a:solidFill>
                <a:latin typeface="Arial Rounded MT Bold" panose="020F0704030504030204" pitchFamily="34" charset="0"/>
                <a:ea typeface="MS PGothic" panose="020B0600070205080204" pitchFamily="34" charset="-128"/>
              </a:rPr>
              <a:t>HADRONIC </a:t>
            </a:r>
            <a:endParaRPr lang="it-IT" sz="2400">
              <a:solidFill>
                <a:srgbClr val="FF0000"/>
              </a:solidFill>
              <a:latin typeface="Arial Rounded MT Bold" panose="020F0704030504030204" pitchFamily="34" charset="0"/>
              <a:ea typeface="MS PGothic" panose="020B0600070205080204" pitchFamily="34" charset="-128"/>
            </a:endParaRP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22600"/>
            <a:ext cx="77724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7"/>
          <p:cNvSpPr txBox="1">
            <a:spLocks noChangeArrowheads="1"/>
          </p:cNvSpPr>
          <p:nvPr/>
        </p:nvSpPr>
        <p:spPr bwMode="auto">
          <a:xfrm>
            <a:off x="5070475" y="3382963"/>
            <a:ext cx="1771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400">
                <a:solidFill>
                  <a:srgbClr val="FF0000"/>
                </a:solidFill>
                <a:latin typeface="Arial Rounded MT Bold" panose="020F0704030504030204" pitchFamily="34" charset="0"/>
                <a:ea typeface="MS PGothic" panose="020B0600070205080204" pitchFamily="34" charset="-128"/>
              </a:rPr>
              <a:t>LEPTONIC</a:t>
            </a:r>
            <a:endParaRPr lang="it-IT" sz="2400">
              <a:solidFill>
                <a:srgbClr val="FF0000"/>
              </a:solidFill>
              <a:latin typeface="Arial Rounded MT Bold" panose="020F0704030504030204" pitchFamily="34" charset="0"/>
              <a:ea typeface="MS PGothic" panose="020B0600070205080204" pitchFamily="34" charset="-128"/>
            </a:endParaRPr>
          </a:p>
          <a:p>
            <a:pPr eaLnBrk="1" fontAlgn="base" hangingPunct="1">
              <a:spcBef>
                <a:spcPct val="0"/>
              </a:spcBef>
              <a:spcAft>
                <a:spcPct val="0"/>
              </a:spcAft>
            </a:pPr>
            <a:endParaRPr lang="en-US">
              <a:solidFill>
                <a:srgbClr val="000000"/>
              </a:solidFill>
              <a:latin typeface="Franklin Gothic Book" panose="020B0503020102020204" pitchFamily="34" charset="0"/>
              <a:ea typeface="MS PGothic" panose="020B0600070205080204" pitchFamily="34" charset="-128"/>
            </a:endParaRPr>
          </a:p>
        </p:txBody>
      </p:sp>
      <p:sp>
        <p:nvSpPr>
          <p:cNvPr id="35846" name="TextBox 8"/>
          <p:cNvSpPr txBox="1">
            <a:spLocks noChangeArrowheads="1"/>
          </p:cNvSpPr>
          <p:nvPr/>
        </p:nvSpPr>
        <p:spPr bwMode="auto">
          <a:xfrm>
            <a:off x="1317625" y="6305550"/>
            <a:ext cx="3400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a:solidFill>
                  <a:srgbClr val="000000"/>
                </a:solidFill>
                <a:latin typeface="Arial Rounded MT Bold" panose="020F0704030504030204" pitchFamily="34" charset="0"/>
                <a:ea typeface="MS PGothic" panose="020B0600070205080204" pitchFamily="34" charset="-128"/>
              </a:rPr>
              <a:t>Morlino, Amato &amp; PB 2009</a:t>
            </a:r>
            <a:endParaRPr lang="it-IT" sz="2000">
              <a:solidFill>
                <a:srgbClr val="000000"/>
              </a:solidFill>
              <a:latin typeface="Arial Rounded MT Bold" panose="020F0704030504030204" pitchFamily="34" charset="0"/>
              <a:ea typeface="MS PGothic" panose="020B0600070205080204" pitchFamily="34" charset="-128"/>
            </a:endParaRPr>
          </a:p>
          <a:p>
            <a:pPr eaLnBrk="1" fontAlgn="base" hangingPunct="1">
              <a:spcBef>
                <a:spcPct val="0"/>
              </a:spcBef>
              <a:spcAft>
                <a:spcPct val="0"/>
              </a:spcAft>
            </a:pPr>
            <a:endParaRPr lang="en-US" sz="2000">
              <a:solidFill>
                <a:srgbClr val="0000FF"/>
              </a:solidFill>
              <a:latin typeface="Arial Rounded MT Bold" panose="020F0704030504030204" pitchFamily="34" charset="0"/>
              <a:ea typeface="MS PGothic" panose="020B0600070205080204" pitchFamily="34" charset="-128"/>
            </a:endParaRPr>
          </a:p>
        </p:txBody>
      </p:sp>
      <p:sp>
        <p:nvSpPr>
          <p:cNvPr id="35847" name="TextBox 6"/>
          <p:cNvSpPr txBox="1">
            <a:spLocks noChangeArrowheads="1"/>
          </p:cNvSpPr>
          <p:nvPr/>
        </p:nvSpPr>
        <p:spPr bwMode="auto">
          <a:xfrm>
            <a:off x="4079875" y="1219200"/>
            <a:ext cx="125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defTabSz="457200" eaLnBrk="1" fontAlgn="base" hangingPunct="1">
              <a:spcBef>
                <a:spcPct val="0"/>
              </a:spcBef>
              <a:spcAft>
                <a:spcPct val="0"/>
              </a:spcAft>
              <a:defRPr/>
            </a:pPr>
            <a:r>
              <a:rPr lang="en-US" sz="2000" b="1">
                <a:solidFill>
                  <a:srgbClr val="0000FF"/>
                </a:solidFill>
                <a:latin typeface="Franklin Gothic Book" pitchFamily="-110" charset="0"/>
              </a:rPr>
              <a:t>RXJ1713</a:t>
            </a:r>
          </a:p>
        </p:txBody>
      </p:sp>
      <p:sp>
        <p:nvSpPr>
          <p:cNvPr id="35848" name="TextBox 7"/>
          <p:cNvSpPr txBox="1">
            <a:spLocks noChangeArrowheads="1"/>
          </p:cNvSpPr>
          <p:nvPr/>
        </p:nvSpPr>
        <p:spPr bwMode="auto">
          <a:xfrm rot="-5400000">
            <a:off x="-381000" y="3090863"/>
            <a:ext cx="1698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defTabSz="457200" eaLnBrk="1" fontAlgn="base" hangingPunct="1">
              <a:spcBef>
                <a:spcPct val="0"/>
              </a:spcBef>
              <a:spcAft>
                <a:spcPct val="0"/>
              </a:spcAft>
              <a:defRPr/>
            </a:pPr>
            <a:r>
              <a:rPr lang="en-US" sz="3200" b="1">
                <a:solidFill>
                  <a:prstClr val="black"/>
                </a:solidFill>
                <a:latin typeface="Franklin Gothic Book" pitchFamily="-110" charset="0"/>
              </a:rPr>
              <a:t>RXJ1713</a:t>
            </a:r>
          </a:p>
        </p:txBody>
      </p:sp>
      <p:sp>
        <p:nvSpPr>
          <p:cNvPr id="18441" name="TextBox 1"/>
          <p:cNvSpPr txBox="1">
            <a:spLocks noChangeArrowheads="1"/>
          </p:cNvSpPr>
          <p:nvPr/>
        </p:nvSpPr>
        <p:spPr bwMode="auto">
          <a:xfrm>
            <a:off x="0" y="46038"/>
            <a:ext cx="1633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prstClr val="black"/>
                </a:solidFill>
              </a:rPr>
              <a:t>From P. Blasi,</a:t>
            </a:r>
          </a:p>
          <a:p>
            <a:pPr eaLnBrk="1" fontAlgn="base" hangingPunct="1">
              <a:spcBef>
                <a:spcPct val="0"/>
              </a:spcBef>
              <a:spcAft>
                <a:spcPct val="0"/>
              </a:spcAft>
            </a:pPr>
            <a:r>
              <a:rPr lang="en-US">
                <a:solidFill>
                  <a:prstClr val="black"/>
                </a:solidFill>
              </a:rPr>
              <a:t>Brasil lectures</a:t>
            </a:r>
          </a:p>
        </p:txBody>
      </p:sp>
    </p:spTree>
    <p:extLst>
      <p:ext uri="{BB962C8B-B14F-4D97-AF65-F5344CB8AC3E}">
        <p14:creationId xmlns:p14="http://schemas.microsoft.com/office/powerpoint/2010/main" val="40524829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152400"/>
            <a:ext cx="9067800" cy="923925"/>
          </a:xfrm>
        </p:spPr>
        <p:txBody>
          <a:bodyPr/>
          <a:lstStyle/>
          <a:p>
            <a:pPr algn="l" eaLnBrk="1" hangingPunct="1"/>
            <a:r>
              <a:rPr lang="en-US" sz="2400">
                <a:solidFill>
                  <a:srgbClr val="FFFF00"/>
                </a:solidFill>
                <a:latin typeface="Helvetica" panose="020B0604020202020204" pitchFamily="34" charset="0"/>
              </a:rPr>
              <a:t>How to effectively probe the Universe: use the right messenger particles!</a:t>
            </a:r>
            <a:br>
              <a:rPr lang="en-US" sz="2400">
                <a:solidFill>
                  <a:srgbClr val="FFFF00"/>
                </a:solidFill>
                <a:latin typeface="Helvetica" panose="020B0604020202020204" pitchFamily="34" charset="0"/>
              </a:rPr>
            </a:br>
            <a:r>
              <a:rPr lang="en-US" sz="2000">
                <a:solidFill>
                  <a:srgbClr val="00FF00"/>
                </a:solidFill>
                <a:latin typeface="Helvetica" panose="020B0604020202020204" pitchFamily="34" charset="0"/>
              </a:rPr>
              <a:t>[Ideally use as many different kinds and at different energies as possible.]</a:t>
            </a:r>
          </a:p>
        </p:txBody>
      </p:sp>
      <p:sp>
        <p:nvSpPr>
          <p:cNvPr id="3075" name="Rectangle 3"/>
          <p:cNvSpPr>
            <a:spLocks noGrp="1" noChangeArrowheads="1"/>
          </p:cNvSpPr>
          <p:nvPr>
            <p:ph type="body" idx="1"/>
          </p:nvPr>
        </p:nvSpPr>
        <p:spPr>
          <a:xfrm>
            <a:off x="457200" y="1371600"/>
            <a:ext cx="8501063" cy="6142038"/>
          </a:xfrm>
        </p:spPr>
        <p:txBody>
          <a:bodyPr/>
          <a:lstStyle/>
          <a:p>
            <a:pPr eaLnBrk="1" hangingPunct="1">
              <a:lnSpc>
                <a:spcPct val="80000"/>
              </a:lnSpc>
            </a:pPr>
            <a:r>
              <a:rPr lang="en-US" sz="1600">
                <a:solidFill>
                  <a:schemeClr val="bg1"/>
                </a:solidFill>
              </a:rPr>
              <a:t>Optical/UV:</a:t>
            </a:r>
            <a:r>
              <a:rPr lang="en-US" sz="1600">
                <a:solidFill>
                  <a:srgbClr val="0000FF"/>
                </a:solidFill>
              </a:rPr>
              <a:t> </a:t>
            </a:r>
            <a:r>
              <a:rPr lang="en-US" sz="1600">
                <a:solidFill>
                  <a:schemeClr val="accent1"/>
                </a:solidFill>
              </a:rPr>
              <a:t>characteristic (z=0) stellar energy,</a:t>
            </a:r>
            <a:r>
              <a:rPr lang="en-US" sz="1600">
                <a:solidFill>
                  <a:srgbClr val="996633"/>
                </a:solidFill>
              </a:rPr>
              <a:t>  </a:t>
            </a:r>
            <a:r>
              <a:rPr lang="en-US" sz="1600" i="1">
                <a:solidFill>
                  <a:srgbClr val="FF0000"/>
                </a:solidFill>
              </a:rPr>
              <a:t>worst</a:t>
            </a:r>
            <a:r>
              <a:rPr lang="en-US" sz="1600">
                <a:solidFill>
                  <a:srgbClr val="996633"/>
                </a:solidFill>
              </a:rPr>
              <a:t> </a:t>
            </a:r>
            <a:r>
              <a:rPr lang="en-US" sz="1600">
                <a:solidFill>
                  <a:schemeClr val="accent1"/>
                </a:solidFill>
              </a:rPr>
              <a:t>in terms of</a:t>
            </a:r>
            <a:r>
              <a:rPr lang="en-US" sz="1600">
                <a:solidFill>
                  <a:srgbClr val="996633"/>
                </a:solidFill>
              </a:rPr>
              <a:t> </a:t>
            </a:r>
            <a:r>
              <a:rPr lang="en-US" sz="1600">
                <a:solidFill>
                  <a:srgbClr val="FF3300"/>
                </a:solidFill>
              </a:rPr>
              <a:t>obscuration,</a:t>
            </a:r>
            <a:r>
              <a:rPr lang="en-US" sz="1600">
                <a:solidFill>
                  <a:srgbClr val="996633"/>
                </a:solidFill>
              </a:rPr>
              <a:t>  </a:t>
            </a:r>
            <a:r>
              <a:rPr lang="en-US" sz="1600">
                <a:solidFill>
                  <a:schemeClr val="accent1"/>
                </a:solidFill>
              </a:rPr>
              <a:t>but do 	see lots of useful atomic features [your eyes]</a:t>
            </a:r>
          </a:p>
          <a:p>
            <a:pPr eaLnBrk="1" hangingPunct="1">
              <a:lnSpc>
                <a:spcPct val="80000"/>
              </a:lnSpc>
              <a:buFontTx/>
              <a:buNone/>
            </a:pPr>
            <a:endParaRPr lang="en-US" sz="1600">
              <a:solidFill>
                <a:schemeClr val="accent1"/>
              </a:solidFill>
            </a:endParaRPr>
          </a:p>
          <a:p>
            <a:pPr eaLnBrk="1" hangingPunct="1">
              <a:lnSpc>
                <a:spcPct val="80000"/>
              </a:lnSpc>
            </a:pPr>
            <a:r>
              <a:rPr lang="en-US" sz="1600">
                <a:solidFill>
                  <a:schemeClr val="bg1"/>
                </a:solidFill>
              </a:rPr>
              <a:t>Radio:</a:t>
            </a:r>
            <a:r>
              <a:rPr lang="en-US" sz="1600">
                <a:solidFill>
                  <a:srgbClr val="0000FF"/>
                </a:solidFill>
              </a:rPr>
              <a:t> </a:t>
            </a:r>
            <a:r>
              <a:rPr lang="en-US" sz="1600">
                <a:solidFill>
                  <a:schemeClr val="accent1"/>
                </a:solidFill>
              </a:rPr>
              <a:t>mainly non-thermal, relatively good at penetrating intervening matter [currently</a:t>
            </a:r>
            <a:r>
              <a:rPr lang="en-US" sz="1600">
                <a:solidFill>
                  <a:srgbClr val="996633"/>
                </a:solidFill>
              </a:rPr>
              <a:t> 	</a:t>
            </a:r>
            <a:r>
              <a:rPr lang="en-US" sz="1600">
                <a:solidFill>
                  <a:srgbClr val="FF0000"/>
                </a:solidFill>
              </a:rPr>
              <a:t>highest spatial resolution</a:t>
            </a:r>
            <a:r>
              <a:rPr lang="en-US" sz="1600">
                <a:solidFill>
                  <a:srgbClr val="996633"/>
                </a:solidFill>
              </a:rPr>
              <a:t>,  </a:t>
            </a:r>
            <a:r>
              <a:rPr lang="en-US" sz="1600">
                <a:solidFill>
                  <a:schemeClr val="accent1"/>
                </a:solidFill>
              </a:rPr>
              <a:t>e.g., VLBA interferometry ].</a:t>
            </a:r>
            <a:r>
              <a:rPr lang="en-US" sz="1600">
                <a:solidFill>
                  <a:srgbClr val="0000FF"/>
                </a:solidFill>
              </a:rPr>
              <a:t>  </a:t>
            </a:r>
          </a:p>
          <a:p>
            <a:pPr eaLnBrk="1" hangingPunct="1">
              <a:lnSpc>
                <a:spcPct val="80000"/>
              </a:lnSpc>
              <a:buFontTx/>
              <a:buNone/>
            </a:pPr>
            <a:r>
              <a:rPr lang="en-US" sz="1600">
                <a:solidFill>
                  <a:srgbClr val="0000FF"/>
                </a:solidFill>
              </a:rPr>
              <a:t>     </a:t>
            </a:r>
          </a:p>
          <a:p>
            <a:pPr eaLnBrk="1" hangingPunct="1">
              <a:lnSpc>
                <a:spcPct val="80000"/>
              </a:lnSpc>
            </a:pPr>
            <a:r>
              <a:rPr lang="en-US" sz="1600">
                <a:solidFill>
                  <a:schemeClr val="bg1"/>
                </a:solidFill>
              </a:rPr>
              <a:t>Infrared:</a:t>
            </a:r>
            <a:r>
              <a:rPr lang="en-US" sz="1600">
                <a:solidFill>
                  <a:srgbClr val="0000FF"/>
                </a:solidFill>
              </a:rPr>
              <a:t> </a:t>
            </a:r>
            <a:r>
              <a:rPr lang="en-US" sz="1600">
                <a:solidFill>
                  <a:schemeClr val="accent1"/>
                </a:solidFill>
              </a:rPr>
              <a:t>see energy absorbed and re-emitted by dust [Spitzer, ALMA].</a:t>
            </a:r>
          </a:p>
          <a:p>
            <a:pPr eaLnBrk="1" hangingPunct="1">
              <a:lnSpc>
                <a:spcPct val="80000"/>
              </a:lnSpc>
            </a:pPr>
            <a:endParaRPr lang="en-US" sz="1600">
              <a:solidFill>
                <a:schemeClr val="accent1"/>
              </a:solidFill>
            </a:endParaRPr>
          </a:p>
          <a:p>
            <a:pPr eaLnBrk="1" hangingPunct="1">
              <a:lnSpc>
                <a:spcPct val="80000"/>
              </a:lnSpc>
            </a:pPr>
            <a:r>
              <a:rPr lang="en-US" sz="1600">
                <a:solidFill>
                  <a:schemeClr val="bg1"/>
                </a:solidFill>
              </a:rPr>
              <a:t>Soft X-Ray:</a:t>
            </a:r>
            <a:r>
              <a:rPr lang="en-US" sz="1600">
                <a:solidFill>
                  <a:srgbClr val="0000FF"/>
                </a:solidFill>
              </a:rPr>
              <a:t> </a:t>
            </a:r>
            <a:r>
              <a:rPr lang="en-US" sz="1600">
                <a:solidFill>
                  <a:schemeClr val="accent1"/>
                </a:solidFill>
              </a:rPr>
              <a:t>hot gas, atomic features still available but not completely understood, still 	easily </a:t>
            </a:r>
            <a:r>
              <a:rPr lang="en-US" sz="1600" i="1">
                <a:solidFill>
                  <a:schemeClr val="accent1"/>
                </a:solidFill>
              </a:rPr>
              <a:t>obscured.</a:t>
            </a:r>
          </a:p>
          <a:p>
            <a:pPr eaLnBrk="1" hangingPunct="1">
              <a:lnSpc>
                <a:spcPct val="80000"/>
              </a:lnSpc>
            </a:pPr>
            <a:endParaRPr lang="en-US" sz="1600" i="1">
              <a:solidFill>
                <a:srgbClr val="996633"/>
              </a:solidFill>
            </a:endParaRPr>
          </a:p>
          <a:p>
            <a:pPr eaLnBrk="1" hangingPunct="1">
              <a:lnSpc>
                <a:spcPct val="80000"/>
              </a:lnSpc>
            </a:pPr>
            <a:r>
              <a:rPr lang="en-US" sz="1600">
                <a:solidFill>
                  <a:schemeClr val="bg1"/>
                </a:solidFill>
              </a:rPr>
              <a:t>Hard X-ray (&gt;10 keV):</a:t>
            </a:r>
            <a:r>
              <a:rPr lang="en-US" sz="1600">
                <a:solidFill>
                  <a:srgbClr val="0000FF"/>
                </a:solidFill>
              </a:rPr>
              <a:t> </a:t>
            </a:r>
            <a:r>
              <a:rPr lang="en-US" sz="1600">
                <a:solidFill>
                  <a:schemeClr val="accent1"/>
                </a:solidFill>
              </a:rPr>
              <a:t>very little gas/stellar contamination, very penetrating, lose atomic 	features, hard to focus – sensitivity starts to plummet.</a:t>
            </a:r>
          </a:p>
          <a:p>
            <a:pPr eaLnBrk="1" hangingPunct="1">
              <a:lnSpc>
                <a:spcPct val="80000"/>
              </a:lnSpc>
            </a:pPr>
            <a:endParaRPr lang="en-US" sz="1600">
              <a:solidFill>
                <a:schemeClr val="accent1"/>
              </a:solidFill>
            </a:endParaRPr>
          </a:p>
          <a:p>
            <a:pPr eaLnBrk="1" hangingPunct="1">
              <a:lnSpc>
                <a:spcPct val="80000"/>
              </a:lnSpc>
            </a:pPr>
            <a:r>
              <a:rPr lang="en-US" sz="1600">
                <a:solidFill>
                  <a:schemeClr val="bg1"/>
                </a:solidFill>
              </a:rPr>
              <a:t>Soft Gamma-Ray (&gt;500 keV):</a:t>
            </a:r>
            <a:r>
              <a:rPr lang="en-US" sz="1600">
                <a:solidFill>
                  <a:srgbClr val="0000FF"/>
                </a:solidFill>
              </a:rPr>
              <a:t> </a:t>
            </a:r>
            <a:r>
              <a:rPr lang="en-US" sz="1600">
                <a:solidFill>
                  <a:schemeClr val="accent1"/>
                </a:solidFill>
              </a:rPr>
              <a:t>pair annihilation line, nuclear lines, but subject 	obscuration again due to photon-photon pair  production, even harder to stop in 	detector and image, lots of background.</a:t>
            </a:r>
          </a:p>
          <a:p>
            <a:pPr eaLnBrk="1" hangingPunct="1">
              <a:lnSpc>
                <a:spcPct val="80000"/>
              </a:lnSpc>
            </a:pPr>
            <a:endParaRPr lang="en-US" sz="1600">
              <a:solidFill>
                <a:schemeClr val="accent1"/>
              </a:solidFill>
            </a:endParaRPr>
          </a:p>
          <a:p>
            <a:pPr eaLnBrk="1" hangingPunct="1">
              <a:lnSpc>
                <a:spcPct val="80000"/>
              </a:lnSpc>
            </a:pPr>
            <a:r>
              <a:rPr lang="en-US" sz="1600">
                <a:solidFill>
                  <a:srgbClr val="FF0000"/>
                </a:solidFill>
              </a:rPr>
              <a:t>VHE Gamma-Ray (&gt;GeV):</a:t>
            </a:r>
            <a:r>
              <a:rPr lang="en-US" sz="1600">
                <a:solidFill>
                  <a:srgbClr val="33CC33"/>
                </a:solidFill>
              </a:rPr>
              <a:t> obscuration in source/during propagation big worry (double-edged sword), but clearly indicates presence of very energetic particles and  </a:t>
            </a:r>
            <a:r>
              <a:rPr lang="en-US" sz="1600">
                <a:solidFill>
                  <a:srgbClr val="FF0000"/>
                </a:solidFill>
              </a:rPr>
              <a:t>“extreme”  processes and physical conditions (and new physics?)!</a:t>
            </a:r>
          </a:p>
          <a:p>
            <a:pPr eaLnBrk="1" hangingPunct="1">
              <a:lnSpc>
                <a:spcPct val="80000"/>
              </a:lnSpc>
              <a:buFontTx/>
              <a:buNone/>
            </a:pPr>
            <a:endParaRPr lang="en-US" sz="1600">
              <a:solidFill>
                <a:srgbClr val="FF0000"/>
              </a:solidFill>
            </a:endParaRPr>
          </a:p>
          <a:p>
            <a:pPr eaLnBrk="1" hangingPunct="1">
              <a:lnSpc>
                <a:spcPct val="80000"/>
              </a:lnSpc>
              <a:buFontTx/>
              <a:buNone/>
            </a:pPr>
            <a:r>
              <a:rPr lang="en-US" sz="1600">
                <a:solidFill>
                  <a:srgbClr val="0000FF"/>
                </a:solidFill>
              </a:rPr>
              <a:t>                        </a:t>
            </a:r>
            <a:r>
              <a:rPr lang="en-US" sz="1600">
                <a:solidFill>
                  <a:srgbClr val="FFFF99"/>
                </a:solidFill>
              </a:rPr>
              <a:t>All, straight line propagation from source!</a:t>
            </a:r>
          </a:p>
          <a:p>
            <a:pPr eaLnBrk="1" hangingPunct="1">
              <a:lnSpc>
                <a:spcPct val="80000"/>
              </a:lnSpc>
              <a:buFontTx/>
              <a:buNone/>
            </a:pPr>
            <a:r>
              <a:rPr lang="en-US" sz="1800"/>
              <a:t>    </a:t>
            </a:r>
          </a:p>
        </p:txBody>
      </p:sp>
    </p:spTree>
    <p:extLst>
      <p:ext uri="{BB962C8B-B14F-4D97-AF65-F5344CB8AC3E}">
        <p14:creationId xmlns:p14="http://schemas.microsoft.com/office/powerpoint/2010/main" val="13061923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6200" y="-49213"/>
            <a:ext cx="325120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sz="2400">
                <a:solidFill>
                  <a:srgbClr val="FFFF00"/>
                </a:solidFill>
                <a:latin typeface="Helvetica" panose="020B0604020202020204" pitchFamily="34" charset="0"/>
              </a:rPr>
              <a:t>Messenger particles II.</a:t>
            </a:r>
            <a:endParaRPr lang="en-US">
              <a:solidFill>
                <a:srgbClr val="FFFF00"/>
              </a:solidFill>
              <a:latin typeface="Helvetica" panose="020B0604020202020204" pitchFamily="34" charset="0"/>
            </a:endParaRPr>
          </a:p>
        </p:txBody>
      </p:sp>
      <p:sp>
        <p:nvSpPr>
          <p:cNvPr id="4099" name="Rectangle 3"/>
          <p:cNvSpPr>
            <a:spLocks noGrp="1" noChangeArrowheads="1"/>
          </p:cNvSpPr>
          <p:nvPr>
            <p:ph type="body" idx="1"/>
          </p:nvPr>
        </p:nvSpPr>
        <p:spPr>
          <a:xfrm>
            <a:off x="0" y="384175"/>
            <a:ext cx="8458200" cy="4114800"/>
          </a:xfrm>
        </p:spPr>
        <p:txBody>
          <a:bodyPr/>
          <a:lstStyle/>
          <a:p>
            <a:pPr eaLnBrk="1" hangingPunct="1">
              <a:lnSpc>
                <a:spcPct val="90000"/>
              </a:lnSpc>
            </a:pPr>
            <a:r>
              <a:rPr lang="en-US" sz="1600">
                <a:solidFill>
                  <a:schemeClr val="bg1"/>
                </a:solidFill>
              </a:rPr>
              <a:t>Protons, Electrons (cosmic rays):</a:t>
            </a:r>
            <a:r>
              <a:rPr lang="en-US" sz="1600">
                <a:solidFill>
                  <a:srgbClr val="0000FF"/>
                </a:solidFill>
              </a:rPr>
              <a:t> </a:t>
            </a:r>
            <a:r>
              <a:rPr lang="en-US" sz="1600">
                <a:solidFill>
                  <a:schemeClr val="accent1"/>
                </a:solidFill>
              </a:rPr>
              <a:t>subject to energy losses,</a:t>
            </a:r>
            <a:r>
              <a:rPr lang="en-US" sz="1600">
                <a:solidFill>
                  <a:srgbClr val="996633"/>
                </a:solidFill>
              </a:rPr>
              <a:t> </a:t>
            </a:r>
            <a:r>
              <a:rPr lang="en-US" sz="1600">
                <a:solidFill>
                  <a:srgbClr val="FF0000"/>
                </a:solidFill>
              </a:rPr>
              <a:t>deflection</a:t>
            </a:r>
            <a:r>
              <a:rPr lang="en-US" sz="1600">
                <a:solidFill>
                  <a:srgbClr val="996633"/>
                </a:solidFill>
              </a:rPr>
              <a:t> </a:t>
            </a:r>
            <a:r>
              <a:rPr lang="en-US" sz="1600">
                <a:solidFill>
                  <a:schemeClr val="accent1"/>
                </a:solidFill>
              </a:rPr>
              <a:t>by magnetic field.</a:t>
            </a:r>
          </a:p>
          <a:p>
            <a:pPr eaLnBrk="1" hangingPunct="1">
              <a:lnSpc>
                <a:spcPct val="90000"/>
              </a:lnSpc>
              <a:buFontTx/>
              <a:buNone/>
            </a:pPr>
            <a:endParaRPr lang="en-US" sz="1600">
              <a:solidFill>
                <a:schemeClr val="accent1"/>
              </a:solidFill>
            </a:endParaRPr>
          </a:p>
          <a:p>
            <a:pPr eaLnBrk="1" hangingPunct="1">
              <a:lnSpc>
                <a:spcPct val="90000"/>
              </a:lnSpc>
            </a:pPr>
            <a:r>
              <a:rPr lang="en-US" sz="1600">
                <a:solidFill>
                  <a:schemeClr val="bg1"/>
                </a:solidFill>
              </a:rPr>
              <a:t>Neutrinos</a:t>
            </a:r>
            <a:r>
              <a:rPr lang="en-US" sz="1600">
                <a:solidFill>
                  <a:srgbClr val="0000FF"/>
                </a:solidFill>
              </a:rPr>
              <a:t>:  </a:t>
            </a:r>
            <a:r>
              <a:rPr lang="en-US" sz="1600">
                <a:solidFill>
                  <a:schemeClr val="accent1"/>
                </a:solidFill>
              </a:rPr>
              <a:t>straight line propagation, usually impossible to stop in source and</a:t>
            </a:r>
            <a:r>
              <a:rPr lang="en-US" sz="1600">
                <a:solidFill>
                  <a:srgbClr val="996633"/>
                </a:solidFill>
              </a:rPr>
              <a:t> 	</a:t>
            </a:r>
            <a:r>
              <a:rPr lang="en-US" sz="1600">
                <a:solidFill>
                  <a:schemeClr val="accent1"/>
                </a:solidFill>
              </a:rPr>
              <a:t>almost equally impossible to detect </a:t>
            </a:r>
            <a:r>
              <a:rPr lang="en-US" sz="1600">
                <a:solidFill>
                  <a:schemeClr val="accent1"/>
                </a:solidFill>
                <a:sym typeface="Wingdings" panose="05000000000000000000" pitchFamily="2" charset="2"/>
              </a:rPr>
              <a:t>, </a:t>
            </a:r>
            <a:r>
              <a:rPr lang="en-US" sz="1600">
                <a:solidFill>
                  <a:srgbClr val="FF0000"/>
                </a:solidFill>
              </a:rPr>
              <a:t>smoking gun</a:t>
            </a:r>
            <a:r>
              <a:rPr lang="en-US" sz="1600">
                <a:solidFill>
                  <a:srgbClr val="996633"/>
                </a:solidFill>
              </a:rPr>
              <a:t> </a:t>
            </a:r>
            <a:r>
              <a:rPr lang="en-US" sz="1600">
                <a:solidFill>
                  <a:schemeClr val="accent1"/>
                </a:solidFill>
              </a:rPr>
              <a:t>probe for</a:t>
            </a:r>
            <a:r>
              <a:rPr lang="en-US" sz="1600">
                <a:solidFill>
                  <a:srgbClr val="996633"/>
                </a:solidFill>
              </a:rPr>
              <a:t> </a:t>
            </a:r>
            <a:r>
              <a:rPr lang="en-US" sz="1600">
                <a:solidFill>
                  <a:srgbClr val="FF0000"/>
                </a:solidFill>
              </a:rPr>
              <a:t>hadronic  processes.</a:t>
            </a:r>
            <a:r>
              <a:rPr lang="en-US" sz="1600">
                <a:solidFill>
                  <a:schemeClr val="accent1"/>
                </a:solidFill>
                <a:sym typeface="Wingdings" panose="05000000000000000000" pitchFamily="2" charset="2"/>
              </a:rPr>
              <a:t> [ICECUBE, right sensitivity level to finally start seeing  something besides nearby supernova]</a:t>
            </a:r>
          </a:p>
          <a:p>
            <a:pPr eaLnBrk="1" hangingPunct="1">
              <a:lnSpc>
                <a:spcPct val="90000"/>
              </a:lnSpc>
            </a:pPr>
            <a:endParaRPr lang="en-US" sz="1600">
              <a:solidFill>
                <a:srgbClr val="996633"/>
              </a:solidFill>
              <a:sym typeface="Wingdings" panose="05000000000000000000" pitchFamily="2" charset="2"/>
            </a:endParaRPr>
          </a:p>
          <a:p>
            <a:pPr eaLnBrk="1" hangingPunct="1">
              <a:lnSpc>
                <a:spcPct val="90000"/>
              </a:lnSpc>
            </a:pPr>
            <a:r>
              <a:rPr lang="en-US" sz="1600">
                <a:solidFill>
                  <a:schemeClr val="bg1"/>
                </a:solidFill>
                <a:sym typeface="Wingdings" panose="05000000000000000000" pitchFamily="2" charset="2"/>
              </a:rPr>
              <a:t>Gravitons (gravity waves):</a:t>
            </a:r>
            <a:r>
              <a:rPr lang="en-US" sz="1600">
                <a:solidFill>
                  <a:srgbClr val="0000FF"/>
                </a:solidFill>
                <a:sym typeface="Wingdings" panose="05000000000000000000" pitchFamily="2" charset="2"/>
              </a:rPr>
              <a:t> </a:t>
            </a:r>
            <a:r>
              <a:rPr lang="en-US" sz="1600">
                <a:solidFill>
                  <a:schemeClr val="accent1"/>
                </a:solidFill>
                <a:sym typeface="Wingdings" panose="05000000000000000000" pitchFamily="2" charset="2"/>
              </a:rPr>
              <a:t>straight line </a:t>
            </a:r>
            <a:r>
              <a:rPr lang="en-US" sz="1600">
                <a:solidFill>
                  <a:schemeClr val="accent1"/>
                </a:solidFill>
              </a:rPr>
              <a:t>propagation, need only to detect strain 	(amplitude not power) =&gt; can see to high redshift, but expected strains 	miniscule, no convincing detections yet  [LIGO, LISA] </a:t>
            </a:r>
          </a:p>
        </p:txBody>
      </p:sp>
      <p:sp>
        <p:nvSpPr>
          <p:cNvPr id="160773" name="Oval 5"/>
          <p:cNvSpPr>
            <a:spLocks noChangeArrowheads="1"/>
          </p:cNvSpPr>
          <p:nvPr/>
        </p:nvSpPr>
        <p:spPr bwMode="auto">
          <a:xfrm>
            <a:off x="3941763" y="5962650"/>
            <a:ext cx="381000" cy="457200"/>
          </a:xfrm>
          <a:prstGeom prst="ellipse">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160774" name="Oval 6"/>
          <p:cNvSpPr>
            <a:spLocks noChangeArrowheads="1"/>
          </p:cNvSpPr>
          <p:nvPr/>
        </p:nvSpPr>
        <p:spPr bwMode="auto">
          <a:xfrm>
            <a:off x="5067300" y="4481513"/>
            <a:ext cx="304800" cy="381000"/>
          </a:xfrm>
          <a:prstGeom prst="ellipse">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solidFill>
                <a:srgbClr val="000000"/>
              </a:solidFill>
            </a:endParaRPr>
          </a:p>
        </p:txBody>
      </p:sp>
      <p:sp>
        <p:nvSpPr>
          <p:cNvPr id="160775" name="Line 7"/>
          <p:cNvSpPr>
            <a:spLocks noChangeShapeType="1"/>
          </p:cNvSpPr>
          <p:nvPr/>
        </p:nvSpPr>
        <p:spPr bwMode="auto">
          <a:xfrm flipV="1">
            <a:off x="4297363" y="6084888"/>
            <a:ext cx="2644775" cy="762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endParaRPr>
          </a:p>
        </p:txBody>
      </p:sp>
      <p:sp>
        <p:nvSpPr>
          <p:cNvPr id="160776" name="Line 8"/>
          <p:cNvSpPr>
            <a:spLocks noChangeShapeType="1"/>
          </p:cNvSpPr>
          <p:nvPr/>
        </p:nvSpPr>
        <p:spPr bwMode="auto">
          <a:xfrm>
            <a:off x="5489575" y="4633913"/>
            <a:ext cx="2463800" cy="0"/>
          </a:xfrm>
          <a:prstGeom prst="line">
            <a:avLst/>
          </a:prstGeom>
          <a:noFill/>
          <a:ln w="222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endParaRPr>
          </a:p>
        </p:txBody>
      </p:sp>
      <p:sp>
        <p:nvSpPr>
          <p:cNvPr id="160777" name="Line 9"/>
          <p:cNvSpPr>
            <a:spLocks noChangeShapeType="1"/>
          </p:cNvSpPr>
          <p:nvPr/>
        </p:nvSpPr>
        <p:spPr bwMode="auto">
          <a:xfrm flipH="1" flipV="1">
            <a:off x="4562475" y="5672138"/>
            <a:ext cx="2779713" cy="14287"/>
          </a:xfrm>
          <a:prstGeom prst="line">
            <a:avLst/>
          </a:prstGeom>
          <a:noFill/>
          <a:ln w="222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endParaRPr>
          </a:p>
        </p:txBody>
      </p:sp>
      <p:sp>
        <p:nvSpPr>
          <p:cNvPr id="160778" name="Text Box 10"/>
          <p:cNvSpPr txBox="1">
            <a:spLocks noChangeArrowheads="1"/>
          </p:cNvSpPr>
          <p:nvPr/>
        </p:nvSpPr>
        <p:spPr bwMode="auto">
          <a:xfrm>
            <a:off x="3989388" y="5351463"/>
            <a:ext cx="533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sz="2800">
                <a:solidFill>
                  <a:srgbClr val="FFFF00"/>
                </a:solidFill>
                <a:latin typeface="Times New Roman" panose="02020603050405020304" pitchFamily="18" charset="0"/>
              </a:rPr>
              <a:t>??</a:t>
            </a:r>
          </a:p>
        </p:txBody>
      </p:sp>
      <p:grpSp>
        <p:nvGrpSpPr>
          <p:cNvPr id="160780" name="Group 12"/>
          <p:cNvGrpSpPr>
            <a:grpSpLocks/>
          </p:cNvGrpSpPr>
          <p:nvPr/>
        </p:nvGrpSpPr>
        <p:grpSpPr bwMode="auto">
          <a:xfrm>
            <a:off x="0" y="3363913"/>
            <a:ext cx="9144000" cy="3494087"/>
            <a:chOff x="0" y="2119"/>
            <a:chExt cx="5760" cy="2201"/>
          </a:xfrm>
        </p:grpSpPr>
        <p:pic>
          <p:nvPicPr>
            <p:cNvPr id="4107" name="Picture 4" descr="presentCluster-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 y="2119"/>
              <a:ext cx="3677" cy="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 Box 11"/>
            <p:cNvSpPr txBox="1">
              <a:spLocks noChangeArrowheads="1"/>
            </p:cNvSpPr>
            <p:nvPr/>
          </p:nvSpPr>
          <p:spPr bwMode="auto">
            <a:xfrm>
              <a:off x="0" y="2736"/>
              <a:ext cx="207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sz="1800" i="1">
                  <a:solidFill>
                    <a:srgbClr val="FFFF00"/>
                  </a:solidFill>
                  <a:latin typeface="Helvetica" panose="020B0604020202020204" pitchFamily="34" charset="0"/>
                </a:rPr>
                <a:t>When you look in new ways …</a:t>
              </a:r>
            </a:p>
          </p:txBody>
        </p:sp>
      </p:grpSp>
    </p:spTree>
    <p:extLst>
      <p:ext uri="{BB962C8B-B14F-4D97-AF65-F5344CB8AC3E}">
        <p14:creationId xmlns:p14="http://schemas.microsoft.com/office/powerpoint/2010/main" val="226260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0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7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07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07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07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3" grpId="0" animBg="1"/>
      <p:bldP spid="160774" grpId="0" animBg="1"/>
      <p:bldP spid="160775" grpId="0" animBg="1"/>
      <p:bldP spid="160776" grpId="0" animBg="1"/>
      <p:bldP spid="160777" grpId="0" animBg="1"/>
      <p:bldP spid="16077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aat60_m87_lg"/>
          <p:cNvPicPr>
            <a:picLocks noChangeAspect="1" noChangeArrowheads="1"/>
          </p:cNvPicPr>
          <p:nvPr/>
        </p:nvPicPr>
        <p:blipFill>
          <a:blip r:embed="rId3" cstate="print"/>
          <a:srcRect/>
          <a:stretch>
            <a:fillRect/>
          </a:stretch>
        </p:blipFill>
        <p:spPr bwMode="auto">
          <a:xfrm>
            <a:off x="176213" y="496888"/>
            <a:ext cx="2897187" cy="4346575"/>
          </a:xfrm>
          <a:prstGeom prst="rect">
            <a:avLst/>
          </a:prstGeom>
          <a:noFill/>
        </p:spPr>
      </p:pic>
      <p:sp>
        <p:nvSpPr>
          <p:cNvPr id="475139" name="Text Box 3"/>
          <p:cNvSpPr txBox="1">
            <a:spLocks noChangeArrowheads="1"/>
          </p:cNvSpPr>
          <p:nvPr/>
        </p:nvSpPr>
        <p:spPr bwMode="auto">
          <a:xfrm>
            <a:off x="0" y="0"/>
            <a:ext cx="77406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FFFF00"/>
                </a:solidFill>
                <a:cs typeface="Arial" charset="0"/>
              </a:rPr>
              <a:t>A “boring” object in the sky: the nearby elliptical galaxy M87</a:t>
            </a:r>
          </a:p>
        </p:txBody>
      </p:sp>
      <p:sp>
        <p:nvSpPr>
          <p:cNvPr id="475140" name="Text Box 4"/>
          <p:cNvSpPr txBox="1">
            <a:spLocks noChangeArrowheads="1"/>
          </p:cNvSpPr>
          <p:nvPr/>
        </p:nvSpPr>
        <p:spPr bwMode="auto">
          <a:xfrm>
            <a:off x="517525" y="4992688"/>
            <a:ext cx="974725"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chemeClr val="accent3"/>
                </a:solidFill>
                <a:latin typeface="Helvetica" pitchFamily="34" charset="0"/>
                <a:cs typeface="Arial" charset="0"/>
              </a:rPr>
              <a:t>Optical</a:t>
            </a:r>
          </a:p>
        </p:txBody>
      </p:sp>
      <p:grpSp>
        <p:nvGrpSpPr>
          <p:cNvPr id="2" name="Group 5"/>
          <p:cNvGrpSpPr>
            <a:grpSpLocks/>
          </p:cNvGrpSpPr>
          <p:nvPr/>
        </p:nvGrpSpPr>
        <p:grpSpPr bwMode="auto">
          <a:xfrm>
            <a:off x="4224338" y="600075"/>
            <a:ext cx="4424362" cy="5964238"/>
            <a:chOff x="2661" y="378"/>
            <a:chExt cx="2787" cy="3757"/>
          </a:xfrm>
        </p:grpSpPr>
        <p:pic>
          <p:nvPicPr>
            <p:cNvPr id="475142" name="Picture 6" descr="m87mosaic"/>
            <p:cNvPicPr>
              <a:picLocks noChangeAspect="1" noChangeArrowheads="1"/>
            </p:cNvPicPr>
            <p:nvPr/>
          </p:nvPicPr>
          <p:blipFill>
            <a:blip r:embed="rId4" cstate="print"/>
            <a:srcRect/>
            <a:stretch>
              <a:fillRect/>
            </a:stretch>
          </p:blipFill>
          <p:spPr bwMode="auto">
            <a:xfrm>
              <a:off x="2661" y="378"/>
              <a:ext cx="2787" cy="3424"/>
            </a:xfrm>
            <a:prstGeom prst="rect">
              <a:avLst/>
            </a:prstGeom>
            <a:noFill/>
          </p:spPr>
        </p:pic>
        <p:sp>
          <p:nvSpPr>
            <p:cNvPr id="475143" name="Text Box 7"/>
            <p:cNvSpPr txBox="1">
              <a:spLocks noChangeArrowheads="1"/>
            </p:cNvSpPr>
            <p:nvPr/>
          </p:nvSpPr>
          <p:spPr bwMode="auto">
            <a:xfrm>
              <a:off x="3325" y="3885"/>
              <a:ext cx="535" cy="2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chemeClr val="accent3"/>
                  </a:solidFill>
                  <a:latin typeface="Helvetica" pitchFamily="34" charset="0"/>
                  <a:cs typeface="Arial" charset="0"/>
                </a:rPr>
                <a:t>Radio</a:t>
              </a:r>
            </a:p>
          </p:txBody>
        </p:sp>
      </p:grpSp>
      <p:pic>
        <p:nvPicPr>
          <p:cNvPr id="475144" name="Picture 8" descr="m87h0020"/>
          <p:cNvPicPr>
            <a:picLocks noChangeAspect="1" noChangeArrowheads="1"/>
          </p:cNvPicPr>
          <p:nvPr/>
        </p:nvPicPr>
        <p:blipFill>
          <a:blip r:embed="rId5" cstate="print"/>
          <a:srcRect/>
          <a:stretch>
            <a:fillRect/>
          </a:stretch>
        </p:blipFill>
        <p:spPr bwMode="auto">
          <a:xfrm>
            <a:off x="990600" y="1981200"/>
            <a:ext cx="2981325" cy="37242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5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662" y="1603832"/>
            <a:ext cx="6715350" cy="4843859"/>
          </a:xfrm>
          <a:prstGeom prst="rect">
            <a:avLst/>
          </a:prstGeom>
        </p:spPr>
      </p:pic>
      <p:sp>
        <p:nvSpPr>
          <p:cNvPr id="3" name="TextBox 2"/>
          <p:cNvSpPr txBox="1"/>
          <p:nvPr/>
        </p:nvSpPr>
        <p:spPr>
          <a:xfrm>
            <a:off x="0" y="42535"/>
            <a:ext cx="91440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Bayesian Block Analysis – PKS 1510-089, Flare 5 shows 3.5 sigma excess of orbits where saw possible flux change (vs. expected number of false positives, solid line in right panels)</a:t>
            </a:r>
          </a:p>
        </p:txBody>
      </p:sp>
      <p:cxnSp>
        <p:nvCxnSpPr>
          <p:cNvPr id="5" name="Straight Arrow Connector 4"/>
          <p:cNvCxnSpPr/>
          <p:nvPr/>
        </p:nvCxnSpPr>
        <p:spPr>
          <a:xfrm flipH="1">
            <a:off x="2041294" y="1221154"/>
            <a:ext cx="166077" cy="5666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124333" y="871361"/>
            <a:ext cx="65325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Red interval – Bayesian blocks favors 2+ intensity levels during orbit</a:t>
            </a:r>
          </a:p>
        </p:txBody>
      </p:sp>
      <p:cxnSp>
        <p:nvCxnSpPr>
          <p:cNvPr id="8" name="Straight Arrow Connector 7"/>
          <p:cNvCxnSpPr/>
          <p:nvPr/>
        </p:nvCxnSpPr>
        <p:spPr>
          <a:xfrm flipH="1">
            <a:off x="6428154" y="2012462"/>
            <a:ext cx="1064846" cy="3712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39538" y="1865923"/>
            <a:ext cx="1505540"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Solid line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expected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false positives</a:t>
            </a:r>
          </a:p>
        </p:txBody>
      </p:sp>
      <p:sp>
        <p:nvSpPr>
          <p:cNvPr id="10" name="TextBox 9"/>
          <p:cNvSpPr txBox="1"/>
          <p:nvPr/>
        </p:nvSpPr>
        <p:spPr>
          <a:xfrm>
            <a:off x="114996" y="6447691"/>
            <a:ext cx="854152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Light curve points shown are averaged over each Fermi exposure window (~30 min long).</a:t>
            </a:r>
          </a:p>
        </p:txBody>
      </p:sp>
    </p:spTree>
    <p:extLst>
      <p:ext uri="{BB962C8B-B14F-4D97-AF65-F5344CB8AC3E}">
        <p14:creationId xmlns:p14="http://schemas.microsoft.com/office/powerpoint/2010/main" val="31805537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52400" y="145445"/>
            <a:ext cx="852470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800" dirty="0">
                <a:solidFill>
                  <a:srgbClr val="FFFF00"/>
                </a:solidFill>
                <a:latin typeface="Times New Roman" panose="02020603050405020304" pitchFamily="18" charset="0"/>
              </a:rPr>
              <a:t>Time Domain Studies of AGN: How to Use Gamma-Rays</a:t>
            </a:r>
          </a:p>
          <a:p>
            <a:pPr eaLnBrk="1" fontAlgn="base" hangingPunct="1">
              <a:spcBef>
                <a:spcPct val="0"/>
              </a:spcBef>
              <a:spcAft>
                <a:spcPct val="0"/>
              </a:spcAft>
            </a:pPr>
            <a:r>
              <a:rPr lang="en-US" sz="2800" dirty="0">
                <a:solidFill>
                  <a:srgbClr val="FFFF00"/>
                </a:solidFill>
                <a:latin typeface="Times New Roman" panose="02020603050405020304" pitchFamily="18" charset="0"/>
              </a:rPr>
              <a:t>Properly(?)</a:t>
            </a:r>
          </a:p>
          <a:p>
            <a:pPr eaLnBrk="1" fontAlgn="base" hangingPunct="1">
              <a:spcBef>
                <a:spcPct val="0"/>
              </a:spcBef>
              <a:spcAft>
                <a:spcPct val="0"/>
              </a:spcAft>
            </a:pPr>
            <a:endParaRPr lang="en-US" sz="2800" dirty="0">
              <a:solidFill>
                <a:srgbClr val="FFFF00"/>
              </a:solidFill>
              <a:latin typeface="Times New Roman" panose="02020603050405020304" pitchFamily="18" charset="0"/>
              <a:cs typeface="Times New Roman" panose="02020603050405020304" pitchFamily="18" charset="0"/>
            </a:endParaRPr>
          </a:p>
        </p:txBody>
      </p:sp>
      <p:grpSp>
        <p:nvGrpSpPr>
          <p:cNvPr id="2051" name="Group 10"/>
          <p:cNvGrpSpPr>
            <a:grpSpLocks/>
          </p:cNvGrpSpPr>
          <p:nvPr/>
        </p:nvGrpSpPr>
        <p:grpSpPr bwMode="auto">
          <a:xfrm>
            <a:off x="152400" y="1905000"/>
            <a:ext cx="3581400" cy="2911475"/>
            <a:chOff x="288" y="2112"/>
            <a:chExt cx="2256" cy="1834"/>
          </a:xfrm>
        </p:grpSpPr>
        <p:pic>
          <p:nvPicPr>
            <p:cNvPr id="2064" name="Picture 2" descr="black_hole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2112"/>
              <a:ext cx="2256" cy="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Text Box 7"/>
            <p:cNvSpPr txBox="1">
              <a:spLocks noChangeArrowheads="1"/>
            </p:cNvSpPr>
            <p:nvPr/>
          </p:nvSpPr>
          <p:spPr bwMode="auto">
            <a:xfrm>
              <a:off x="1296" y="2544"/>
              <a:ext cx="25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4000">
                  <a:solidFill>
                    <a:srgbClr val="FF0000"/>
                  </a:solidFill>
                  <a:latin typeface="Times New Roman" panose="02020603050405020304" pitchFamily="18" charset="0"/>
                  <a:cs typeface="Times New Roman" panose="02020603050405020304" pitchFamily="18" charset="0"/>
                </a:rPr>
                <a:t>?</a:t>
              </a:r>
            </a:p>
          </p:txBody>
        </p:sp>
      </p:grpSp>
      <p:sp>
        <p:nvSpPr>
          <p:cNvPr id="2052" name="Text Box 8"/>
          <p:cNvSpPr txBox="1">
            <a:spLocks noChangeArrowheads="1"/>
          </p:cNvSpPr>
          <p:nvPr/>
        </p:nvSpPr>
        <p:spPr bwMode="auto">
          <a:xfrm>
            <a:off x="7699666" y="6047698"/>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dirty="0">
                <a:solidFill>
                  <a:srgbClr val="FFFFFF"/>
                </a:solidFill>
                <a:latin typeface="Times New Roman" panose="02020603050405020304" pitchFamily="18" charset="0"/>
                <a:cs typeface="Times New Roman" panose="02020603050405020304" pitchFamily="18" charset="0"/>
              </a:rPr>
              <a:t>?? neutrinos</a:t>
            </a:r>
          </a:p>
        </p:txBody>
      </p:sp>
      <p:sp>
        <p:nvSpPr>
          <p:cNvPr id="2053" name="Text Box 9"/>
          <p:cNvSpPr txBox="1">
            <a:spLocks noChangeArrowheads="1"/>
          </p:cNvSpPr>
          <p:nvPr/>
        </p:nvSpPr>
        <p:spPr bwMode="auto">
          <a:xfrm>
            <a:off x="99332" y="1189037"/>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dirty="0">
                <a:solidFill>
                  <a:srgbClr val="FFFF00"/>
                </a:solidFill>
                <a:latin typeface="Times New Roman" panose="02020603050405020304" pitchFamily="18" charset="0"/>
                <a:cs typeface="Times New Roman" panose="02020603050405020304" pitchFamily="18" charset="0"/>
              </a:rPr>
              <a:t>P. </a:t>
            </a:r>
            <a:r>
              <a:rPr lang="en-US" dirty="0" err="1">
                <a:solidFill>
                  <a:srgbClr val="FFFF00"/>
                </a:solidFill>
                <a:latin typeface="Times New Roman" panose="02020603050405020304" pitchFamily="18" charset="0"/>
                <a:cs typeface="Times New Roman" panose="02020603050405020304" pitchFamily="18" charset="0"/>
              </a:rPr>
              <a:t>Coppi,Yale</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2054" name="Line 13"/>
          <p:cNvSpPr>
            <a:spLocks noChangeShapeType="1"/>
          </p:cNvSpPr>
          <p:nvPr/>
        </p:nvSpPr>
        <p:spPr bwMode="auto">
          <a:xfrm flipV="1">
            <a:off x="3810000" y="2971800"/>
            <a:ext cx="685800" cy="762000"/>
          </a:xfrm>
          <a:prstGeom prst="line">
            <a:avLst/>
          </a:prstGeom>
          <a:noFill/>
          <a:ln w="44450">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endParaRPr>
          </a:p>
        </p:txBody>
      </p:sp>
      <p:sp>
        <p:nvSpPr>
          <p:cNvPr id="2055" name="Line 14"/>
          <p:cNvSpPr>
            <a:spLocks noChangeShapeType="1"/>
          </p:cNvSpPr>
          <p:nvPr/>
        </p:nvSpPr>
        <p:spPr bwMode="auto">
          <a:xfrm>
            <a:off x="3810000" y="4572000"/>
            <a:ext cx="1066800" cy="533400"/>
          </a:xfrm>
          <a:prstGeom prst="line">
            <a:avLst/>
          </a:prstGeom>
          <a:noFill/>
          <a:ln w="44450">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endParaRPr>
          </a:p>
        </p:txBody>
      </p:sp>
      <p:pic>
        <p:nvPicPr>
          <p:cNvPr id="2056" name="Picture 17" descr="Imag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2" y="4387164"/>
            <a:ext cx="22383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270" y="4202112"/>
            <a:ext cx="15271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5@5"/>
          <p:cNvPicPr>
            <a:picLocks noChangeAspect="1" noChangeArrowheads="1"/>
          </p:cNvPicPr>
          <p:nvPr/>
        </p:nvPicPr>
        <p:blipFill>
          <a:blip r:embed="rId5">
            <a:extLst>
              <a:ext uri="{28A0092B-C50C-407E-A947-70E740481C1C}">
                <a14:useLocalDpi xmlns:a14="http://schemas.microsoft.com/office/drawing/2010/main" val="0"/>
              </a:ext>
            </a:extLst>
          </a:blip>
          <a:srcRect l="28920" t="17786" r="14040" b="14148"/>
          <a:stretch>
            <a:fillRect/>
          </a:stretch>
        </p:blipFill>
        <p:spPr bwMode="auto">
          <a:xfrm>
            <a:off x="4648200" y="1371600"/>
            <a:ext cx="27336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Line 15"/>
          <p:cNvSpPr>
            <a:spLocks noChangeShapeType="1"/>
          </p:cNvSpPr>
          <p:nvPr/>
        </p:nvSpPr>
        <p:spPr bwMode="auto">
          <a:xfrm>
            <a:off x="6019800" y="3276600"/>
            <a:ext cx="0" cy="609600"/>
          </a:xfrm>
          <a:prstGeom prst="line">
            <a:avLst/>
          </a:prstGeom>
          <a:noFill/>
          <a:ln w="44450">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endParaRPr>
          </a:p>
        </p:txBody>
      </p:sp>
      <p:sp>
        <p:nvSpPr>
          <p:cNvPr id="2060" name="Text Box 22"/>
          <p:cNvSpPr txBox="1">
            <a:spLocks noChangeArrowheads="1"/>
          </p:cNvSpPr>
          <p:nvPr/>
        </p:nvSpPr>
        <p:spPr bwMode="auto">
          <a:xfrm>
            <a:off x="4038600" y="990600"/>
            <a:ext cx="3702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srgbClr val="FFFFFF"/>
                </a:solidFill>
              </a:rPr>
              <a:t>Ground-Based </a:t>
            </a:r>
            <a:r>
              <a:rPr lang="en-US">
                <a:solidFill>
                  <a:srgbClr val="FFFFFF"/>
                </a:solidFill>
                <a:latin typeface="Symbol" panose="05050102010706020507" pitchFamily="18" charset="2"/>
              </a:rPr>
              <a:t>g</a:t>
            </a:r>
            <a:r>
              <a:rPr lang="en-US">
                <a:solidFill>
                  <a:srgbClr val="FFFFFF"/>
                </a:solidFill>
              </a:rPr>
              <a:t>-Ray Detectors</a:t>
            </a:r>
          </a:p>
        </p:txBody>
      </p:sp>
      <p:sp>
        <p:nvSpPr>
          <p:cNvPr id="2061" name="Text Box 23"/>
          <p:cNvSpPr txBox="1">
            <a:spLocks noChangeArrowheads="1"/>
          </p:cNvSpPr>
          <p:nvPr/>
        </p:nvSpPr>
        <p:spPr bwMode="auto">
          <a:xfrm>
            <a:off x="4038600" y="3962400"/>
            <a:ext cx="35766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srgbClr val="FFFFFF"/>
                </a:solidFill>
              </a:rPr>
              <a:t>Space-Based </a:t>
            </a:r>
            <a:r>
              <a:rPr lang="en-US">
                <a:solidFill>
                  <a:srgbClr val="FFFFFF"/>
                </a:solidFill>
                <a:latin typeface="Symbol" panose="05050102010706020507" pitchFamily="18" charset="2"/>
              </a:rPr>
              <a:t>g</a:t>
            </a:r>
            <a:r>
              <a:rPr lang="en-US">
                <a:solidFill>
                  <a:srgbClr val="FFFFFF"/>
                </a:solidFill>
              </a:rPr>
              <a:t>-Ray</a:t>
            </a:r>
            <a:r>
              <a:rPr lang="en-US">
                <a:solidFill>
                  <a:srgbClr val="000000"/>
                </a:solidFill>
              </a:rPr>
              <a:t> </a:t>
            </a:r>
            <a:r>
              <a:rPr lang="en-US">
                <a:solidFill>
                  <a:srgbClr val="FFFFFF"/>
                </a:solidFill>
              </a:rPr>
              <a:t>Detectors</a:t>
            </a:r>
          </a:p>
        </p:txBody>
      </p:sp>
      <p:sp>
        <p:nvSpPr>
          <p:cNvPr id="2062" name="Text Box 24"/>
          <p:cNvSpPr txBox="1">
            <a:spLocks noChangeArrowheads="1"/>
          </p:cNvSpPr>
          <p:nvPr/>
        </p:nvSpPr>
        <p:spPr bwMode="auto">
          <a:xfrm>
            <a:off x="-31154" y="4919008"/>
            <a:ext cx="505959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FontTx/>
              <a:buAutoNum type="romanUcPeriod"/>
            </a:pPr>
            <a:r>
              <a:rPr lang="en-US" dirty="0">
                <a:solidFill>
                  <a:srgbClr val="FFFF99"/>
                </a:solidFill>
              </a:rPr>
              <a:t>Why Gamma-Rays for AGN?</a:t>
            </a:r>
          </a:p>
          <a:p>
            <a:pPr eaLnBrk="1" fontAlgn="base" hangingPunct="1">
              <a:spcBef>
                <a:spcPct val="0"/>
              </a:spcBef>
              <a:spcAft>
                <a:spcPct val="0"/>
              </a:spcAft>
            </a:pPr>
            <a:r>
              <a:rPr lang="en-US" dirty="0">
                <a:solidFill>
                  <a:srgbClr val="FFFF99"/>
                </a:solidFill>
              </a:rPr>
              <a:t>          </a:t>
            </a:r>
          </a:p>
          <a:p>
            <a:pPr marL="514350" indent="-514350" eaLnBrk="1" fontAlgn="base" hangingPunct="1">
              <a:spcBef>
                <a:spcPct val="0"/>
              </a:spcBef>
              <a:spcAft>
                <a:spcPct val="0"/>
              </a:spcAft>
              <a:buAutoNum type="romanUcPeriod" startAt="2"/>
            </a:pPr>
            <a:r>
              <a:rPr lang="en-US" dirty="0">
                <a:solidFill>
                  <a:srgbClr val="FFFF99"/>
                </a:solidFill>
              </a:rPr>
              <a:t>The Problem: (Extreme) Variability,</a:t>
            </a:r>
            <a:br>
              <a:rPr lang="en-US" dirty="0">
                <a:solidFill>
                  <a:srgbClr val="FFFF99"/>
                </a:solidFill>
              </a:rPr>
            </a:br>
            <a:r>
              <a:rPr lang="en-US" dirty="0">
                <a:solidFill>
                  <a:srgbClr val="FFFF99"/>
                </a:solidFill>
              </a:rPr>
              <a:t>Low Duty Cycle – Where Things Stand</a:t>
            </a:r>
          </a:p>
          <a:p>
            <a:pPr marL="514350" indent="-514350" eaLnBrk="1" fontAlgn="base" hangingPunct="1">
              <a:spcBef>
                <a:spcPct val="0"/>
              </a:spcBef>
              <a:spcAft>
                <a:spcPct val="0"/>
              </a:spcAft>
              <a:buAutoNum type="romanUcPeriod" startAt="2"/>
            </a:pPr>
            <a:endParaRPr lang="en-US" dirty="0">
              <a:solidFill>
                <a:srgbClr val="FFFF99"/>
              </a:solidFill>
            </a:endParaRPr>
          </a:p>
          <a:p>
            <a:pPr marL="0" indent="0" eaLnBrk="1" fontAlgn="base" hangingPunct="1">
              <a:spcBef>
                <a:spcPct val="0"/>
              </a:spcBef>
              <a:spcAft>
                <a:spcPct val="0"/>
              </a:spcAft>
            </a:pPr>
            <a:r>
              <a:rPr lang="en-US" dirty="0">
                <a:solidFill>
                  <a:srgbClr val="FFFF99"/>
                </a:solidFill>
              </a:rPr>
              <a:t>III.   Future Prospects &amp; Suggestions</a:t>
            </a:r>
          </a:p>
        </p:txBody>
      </p:sp>
      <p:sp>
        <p:nvSpPr>
          <p:cNvPr id="2063" name="Text Box 25"/>
          <p:cNvSpPr txBox="1">
            <a:spLocks noChangeArrowheads="1"/>
          </p:cNvSpPr>
          <p:nvPr/>
        </p:nvSpPr>
        <p:spPr bwMode="auto">
          <a:xfrm>
            <a:off x="6248400" y="5916613"/>
            <a:ext cx="7088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1600" dirty="0">
                <a:solidFill>
                  <a:srgbClr val="000000"/>
                </a:solidFill>
              </a:rPr>
              <a:t>Fermi</a:t>
            </a:r>
          </a:p>
        </p:txBody>
      </p:sp>
      <p:pic>
        <p:nvPicPr>
          <p:cNvPr id="4" name="Picture 3">
            <a:extLst>
              <a:ext uri="{FF2B5EF4-FFF2-40B4-BE49-F238E27FC236}">
                <a16:creationId xmlns:a16="http://schemas.microsoft.com/office/drawing/2014/main" id="{82226E7D-6B8C-4D0E-B9D7-6CFA133CA087}"/>
              </a:ext>
            </a:extLst>
          </p:cNvPr>
          <p:cNvPicPr>
            <a:picLocks noChangeAspect="1"/>
          </p:cNvPicPr>
          <p:nvPr/>
        </p:nvPicPr>
        <p:blipFill>
          <a:blip r:embed="rId6"/>
          <a:stretch>
            <a:fillRect/>
          </a:stretch>
        </p:blipFill>
        <p:spPr>
          <a:xfrm>
            <a:off x="7741596" y="2034192"/>
            <a:ext cx="1402404" cy="1046409"/>
          </a:xfrm>
          <a:prstGeom prst="rect">
            <a:avLst/>
          </a:prstGeom>
        </p:spPr>
      </p:pic>
      <p:sp>
        <p:nvSpPr>
          <p:cNvPr id="6" name="Plus Sign 5">
            <a:extLst>
              <a:ext uri="{FF2B5EF4-FFF2-40B4-BE49-F238E27FC236}">
                <a16:creationId xmlns:a16="http://schemas.microsoft.com/office/drawing/2014/main" id="{383792B0-BD34-41F8-A696-31317BDBEFB3}"/>
              </a:ext>
            </a:extLst>
          </p:cNvPr>
          <p:cNvSpPr/>
          <p:nvPr/>
        </p:nvSpPr>
        <p:spPr>
          <a:xfrm>
            <a:off x="8305801" y="3434314"/>
            <a:ext cx="398847" cy="42477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5512E4-85C3-41BB-AF9A-C4AEFA10D620}"/>
              </a:ext>
            </a:extLst>
          </p:cNvPr>
          <p:cNvSpPr txBox="1"/>
          <p:nvPr/>
        </p:nvSpPr>
        <p:spPr>
          <a:xfrm>
            <a:off x="8575966" y="727372"/>
            <a:ext cx="491698" cy="461665"/>
          </a:xfrm>
          <a:prstGeom prst="rect">
            <a:avLst/>
          </a:prstGeom>
          <a:noFill/>
        </p:spPr>
        <p:txBody>
          <a:bodyPr wrap="square" rtlCol="0">
            <a:spAutoFit/>
          </a:bodyPr>
          <a:lstStyle/>
          <a:p>
            <a:r>
              <a:rPr lang="el-GR" sz="2400" dirty="0">
                <a:solidFill>
                  <a:schemeClr val="bg1">
                    <a:lumMod val="95000"/>
                  </a:schemeClr>
                </a:solidFill>
              </a:rPr>
              <a:t>λλ</a:t>
            </a:r>
            <a:endParaRPr lang="en-US" sz="2400" dirty="0">
              <a:solidFill>
                <a:schemeClr val="bg1">
                  <a:lumMod val="95000"/>
                </a:schemeClr>
              </a:solidFill>
            </a:endParaRPr>
          </a:p>
        </p:txBody>
      </p:sp>
      <p:pic>
        <p:nvPicPr>
          <p:cNvPr id="8" name="Picture 7">
            <a:extLst>
              <a:ext uri="{FF2B5EF4-FFF2-40B4-BE49-F238E27FC236}">
                <a16:creationId xmlns:a16="http://schemas.microsoft.com/office/drawing/2014/main" id="{63059EF4-8355-4611-BF02-ED70758F24A3}"/>
              </a:ext>
            </a:extLst>
          </p:cNvPr>
          <p:cNvPicPr>
            <a:picLocks noChangeAspect="1"/>
          </p:cNvPicPr>
          <p:nvPr/>
        </p:nvPicPr>
        <p:blipFill>
          <a:blip r:embed="rId7"/>
          <a:stretch>
            <a:fillRect/>
          </a:stretch>
        </p:blipFill>
        <p:spPr>
          <a:xfrm>
            <a:off x="8148233" y="1266263"/>
            <a:ext cx="976312" cy="767929"/>
          </a:xfrm>
          <a:prstGeom prst="rect">
            <a:avLst/>
          </a:prstGeom>
        </p:spPr>
      </p:pic>
    </p:spTree>
    <p:extLst>
      <p:ext uri="{BB962C8B-B14F-4D97-AF65-F5344CB8AC3E}">
        <p14:creationId xmlns:p14="http://schemas.microsoft.com/office/powerpoint/2010/main" val="26534109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8831"/>
            <a:ext cx="90904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high-energy break in the hard state of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Cyg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X-1: Another example of how the SGD/ASTRO-H comes into its own for brighter sources (&gt;10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-10</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erg cm</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e.g., enabling science that cannot be done by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NuSTAR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alone.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37555"/>
            <a:ext cx="3949430" cy="38596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656" y="1134495"/>
            <a:ext cx="3900060" cy="28878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7838" y="3847114"/>
            <a:ext cx="4066162" cy="3010886"/>
          </a:xfrm>
          <a:prstGeom prst="rect">
            <a:avLst/>
          </a:prstGeom>
        </p:spPr>
      </p:pic>
      <p:sp>
        <p:nvSpPr>
          <p:cNvPr id="6" name="TextBox 5"/>
          <p:cNvSpPr txBox="1"/>
          <p:nvPr/>
        </p:nvSpPr>
        <p:spPr>
          <a:xfrm>
            <a:off x="0" y="5356353"/>
            <a:ext cx="490018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Even with sensitivity to ~60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keV</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i.e., past the peak</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of the Compton reflection hump, modeling degeneracies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remain for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NuSTAR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/HXI alone. Above, the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of the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Comptonizing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electrons cannot be constrained</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better than a factor 2.</a:t>
            </a:r>
          </a:p>
        </p:txBody>
      </p:sp>
      <p:sp>
        <p:nvSpPr>
          <p:cNvPr id="9" name="TextBox 8"/>
          <p:cNvSpPr txBox="1"/>
          <p:nvPr/>
        </p:nvSpPr>
        <p:spPr>
          <a:xfrm>
            <a:off x="5393987" y="1313234"/>
            <a:ext cx="33896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Cyg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X-1, 30ksec, EQPAIR+ 511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line</a:t>
            </a:r>
          </a:p>
        </p:txBody>
      </p:sp>
      <p:sp>
        <p:nvSpPr>
          <p:cNvPr id="10" name="TextBox 9"/>
          <p:cNvSpPr txBox="1"/>
          <p:nvPr/>
        </p:nvSpPr>
        <p:spPr>
          <a:xfrm>
            <a:off x="5316166" y="2998058"/>
            <a:ext cx="31034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Temperature determined to &lt;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line clearly detected. </a:t>
            </a:r>
          </a:p>
        </p:txBody>
      </p:sp>
      <p:sp>
        <p:nvSpPr>
          <p:cNvPr id="11" name="TextBox 10"/>
          <p:cNvSpPr txBox="1"/>
          <p:nvPr/>
        </p:nvSpPr>
        <p:spPr>
          <a:xfrm>
            <a:off x="5316166" y="3996665"/>
            <a:ext cx="35066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Cyg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X-1, 100ksec, EQPAIR+ 511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keV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line</a:t>
            </a:r>
          </a:p>
        </p:txBody>
      </p:sp>
      <p:sp>
        <p:nvSpPr>
          <p:cNvPr id="12" name="Rectangle 11"/>
          <p:cNvSpPr/>
          <p:nvPr/>
        </p:nvSpPr>
        <p:spPr>
          <a:xfrm>
            <a:off x="5316166" y="5772136"/>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Now line width accurately measured!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Standard PEXRAV models ruled out</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because of wrong cutoff shape.</a:t>
            </a:r>
          </a:p>
        </p:txBody>
      </p:sp>
      <p:sp>
        <p:nvSpPr>
          <p:cNvPr id="13" name="TextBox 12"/>
          <p:cNvSpPr txBox="1"/>
          <p:nvPr/>
        </p:nvSpPr>
        <p:spPr>
          <a:xfrm>
            <a:off x="6769183" y="2246916"/>
            <a:ext cx="5790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SGD</a:t>
            </a:r>
          </a:p>
        </p:txBody>
      </p:sp>
      <p:sp>
        <p:nvSpPr>
          <p:cNvPr id="14" name="TextBox 13"/>
          <p:cNvSpPr txBox="1"/>
          <p:nvPr/>
        </p:nvSpPr>
        <p:spPr>
          <a:xfrm>
            <a:off x="6769183" y="5167891"/>
            <a:ext cx="5790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SGD</a:t>
            </a:r>
          </a:p>
        </p:txBody>
      </p:sp>
    </p:spTree>
    <p:extLst>
      <p:ext uri="{BB962C8B-B14F-4D97-AF65-F5344CB8AC3E}">
        <p14:creationId xmlns:p14="http://schemas.microsoft.com/office/powerpoint/2010/main" val="36175723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7" name="Text Box 3"/>
          <p:cNvSpPr txBox="1">
            <a:spLocks noChangeArrowheads="1"/>
          </p:cNvSpPr>
          <p:nvPr/>
        </p:nvSpPr>
        <p:spPr bwMode="auto">
          <a:xfrm>
            <a:off x="-1" y="29570"/>
            <a:ext cx="914400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dirty="0">
                <a:solidFill>
                  <a:srgbClr val="FFFF00"/>
                </a:solidFill>
                <a:latin typeface="Times New Roman" pitchFamily="18" charset="0"/>
                <a:ea typeface="ＭＳ Ｐゴシック" pitchFamily="34" charset="-128"/>
                <a:cs typeface="Times New Roman" pitchFamily="18" charset="0"/>
              </a:rPr>
              <a:t>Gamma-Ray Emitting</a:t>
            </a:r>
            <a:r>
              <a:rPr kumimoji="0" lang="en-US" sz="3200" b="0" i="0" u="none" strike="noStrike" kern="1200" cap="none" spc="0" normalizeH="0" baseline="0" noProof="0" dirty="0">
                <a:ln>
                  <a:noFill/>
                </a:ln>
                <a:solidFill>
                  <a:srgbClr val="FFFF00"/>
                </a:solidFill>
                <a:effectLst/>
                <a:uLnTx/>
                <a:uFillTx/>
                <a:latin typeface="Times New Roman" pitchFamily="18" charset="0"/>
                <a:ea typeface="ＭＳ Ｐゴシック" pitchFamily="34" charset="-128"/>
                <a:cs typeface="Times New Roman" pitchFamily="18" charset="0"/>
              </a:rPr>
              <a:t> AGN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ＭＳ Ｐゴシック" pitchFamily="34" charset="-128"/>
                <a:cs typeface="Times New Roman" pitchFamily="18" charset="0"/>
              </a:rPr>
              <a:t>P. Coppi, Yale</a:t>
            </a:r>
          </a:p>
        </p:txBody>
      </p:sp>
      <p:sp>
        <p:nvSpPr>
          <p:cNvPr id="415751" name="Text Box 7"/>
          <p:cNvSpPr txBox="1">
            <a:spLocks noChangeArrowheads="1"/>
          </p:cNvSpPr>
          <p:nvPr/>
        </p:nvSpPr>
        <p:spPr bwMode="auto">
          <a:xfrm>
            <a:off x="2041525" y="4035425"/>
            <a:ext cx="409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Times New Roman" pitchFamily="18" charset="0"/>
                <a:ea typeface="ＭＳ Ｐゴシック" pitchFamily="34" charset="-128"/>
                <a:cs typeface="Times New Roman" pitchFamily="18" charset="0"/>
              </a:rPr>
              <a:t>?</a:t>
            </a:r>
          </a:p>
        </p:txBody>
      </p:sp>
      <p:pic>
        <p:nvPicPr>
          <p:cNvPr id="415755" name="Picture 11" descr="C:\cygwin\home\Paolo\rxte2003\cygx1states.png"/>
          <p:cNvPicPr>
            <a:picLocks noChangeAspect="1" noChangeArrowheads="1"/>
          </p:cNvPicPr>
          <p:nvPr/>
        </p:nvPicPr>
        <p:blipFill>
          <a:blip r:embed="rId2" cstate="print">
            <a:extLst>
              <a:ext uri="{28A0092B-C50C-407E-A947-70E740481C1C}">
                <a14:useLocalDpi xmlns:a14="http://schemas.microsoft.com/office/drawing/2010/main" val="0"/>
              </a:ext>
            </a:extLst>
          </a:blip>
          <a:srcRect l="1936" t="36945" r="7866" b="19841"/>
          <a:stretch>
            <a:fillRect/>
          </a:stretch>
        </p:blipFill>
        <p:spPr bwMode="auto">
          <a:xfrm>
            <a:off x="7620" y="1459230"/>
            <a:ext cx="3462337" cy="2346543"/>
          </a:xfrm>
          <a:prstGeom prst="rect">
            <a:avLst/>
          </a:prstGeom>
          <a:noFill/>
          <a:extLst>
            <a:ext uri="{909E8E84-426E-40DD-AFC4-6F175D3DCCD1}">
              <a14:hiddenFill xmlns:a14="http://schemas.microsoft.com/office/drawing/2010/main">
                <a:solidFill>
                  <a:srgbClr val="FFFFFF"/>
                </a:solidFill>
              </a14:hiddenFill>
            </a:ext>
          </a:extLst>
        </p:spPr>
      </p:pic>
      <p:pic>
        <p:nvPicPr>
          <p:cNvPr id="415746" name="Picture 2" descr="E:\japan2k\head\black_hole_n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620" y="3943032"/>
            <a:ext cx="3581400" cy="2911475"/>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413125"/>
            <a:ext cx="485308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374"/>
            <a:ext cx="3469957"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igh-Energy Gamma Rays from Supernova Remnants | SpringerLink">
            <a:extLst>
              <a:ext uri="{FF2B5EF4-FFF2-40B4-BE49-F238E27FC236}">
                <a16:creationId xmlns:a16="http://schemas.microsoft.com/office/drawing/2014/main" id="{4A1E6672-42B9-4A1F-B39B-A3E7F8AF20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838200"/>
            <a:ext cx="3352800" cy="24155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6B5A63-F448-473D-BB43-3CA9BA169F6B}"/>
              </a:ext>
            </a:extLst>
          </p:cNvPr>
          <p:cNvSpPr txBox="1"/>
          <p:nvPr/>
        </p:nvSpPr>
        <p:spPr>
          <a:xfrm>
            <a:off x="455640" y="3965158"/>
            <a:ext cx="3736920" cy="369332"/>
          </a:xfrm>
          <a:prstGeom prst="rect">
            <a:avLst/>
          </a:prstGeom>
          <a:noFill/>
        </p:spPr>
        <p:txBody>
          <a:bodyPr wrap="none" rtlCol="0">
            <a:spAutoFit/>
          </a:bodyPr>
          <a:lstStyle/>
          <a:p>
            <a:r>
              <a:rPr lang="en-US" dirty="0">
                <a:solidFill>
                  <a:schemeClr val="bg1"/>
                </a:solidFill>
              </a:rPr>
              <a:t>Blandford-</a:t>
            </a:r>
            <a:r>
              <a:rPr lang="en-US" dirty="0" err="1">
                <a:solidFill>
                  <a:schemeClr val="bg1"/>
                </a:solidFill>
              </a:rPr>
              <a:t>Znajek</a:t>
            </a:r>
            <a:r>
              <a:rPr lang="en-US" dirty="0">
                <a:solidFill>
                  <a:schemeClr val="bg1"/>
                </a:solidFill>
              </a:rPr>
              <a:t> vs Blandford-Payne</a:t>
            </a:r>
          </a:p>
        </p:txBody>
      </p:sp>
      <p:grpSp>
        <p:nvGrpSpPr>
          <p:cNvPr id="3" name="Group 2">
            <a:extLst>
              <a:ext uri="{FF2B5EF4-FFF2-40B4-BE49-F238E27FC236}">
                <a16:creationId xmlns:a16="http://schemas.microsoft.com/office/drawing/2014/main" id="{BC38CC65-CFAC-4211-8E03-20EF3631AAAB}"/>
              </a:ext>
            </a:extLst>
          </p:cNvPr>
          <p:cNvGrpSpPr/>
          <p:nvPr/>
        </p:nvGrpSpPr>
        <p:grpSpPr>
          <a:xfrm>
            <a:off x="1447800" y="4896485"/>
            <a:ext cx="1752600" cy="1167298"/>
            <a:chOff x="1447800" y="4896485"/>
            <a:chExt cx="1752600" cy="1167298"/>
          </a:xfrm>
        </p:grpSpPr>
        <p:cxnSp>
          <p:nvCxnSpPr>
            <p:cNvPr id="4" name="Straight Arrow Connector 3">
              <a:extLst>
                <a:ext uri="{FF2B5EF4-FFF2-40B4-BE49-F238E27FC236}">
                  <a16:creationId xmlns:a16="http://schemas.microsoft.com/office/drawing/2014/main" id="{406EBFF5-B2E1-41C7-9EF8-CD5EBAAF97A3}"/>
                </a:ext>
              </a:extLst>
            </p:cNvPr>
            <p:cNvCxnSpPr/>
            <p:nvPr/>
          </p:nvCxnSpPr>
          <p:spPr bwMode="auto">
            <a:xfrm flipH="1" flipV="1">
              <a:off x="1447800" y="4896485"/>
              <a:ext cx="228600" cy="818515"/>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C2E20472-F30F-43D5-8FCF-0AE3A196C21C}"/>
                </a:ext>
              </a:extLst>
            </p:cNvPr>
            <p:cNvCxnSpPr/>
            <p:nvPr/>
          </p:nvCxnSpPr>
          <p:spPr bwMode="auto">
            <a:xfrm flipV="1">
              <a:off x="3124200" y="4896485"/>
              <a:ext cx="76200" cy="742315"/>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9C729194-4576-4594-ABFC-74A54487DF7F}"/>
                </a:ext>
              </a:extLst>
            </p:cNvPr>
            <p:cNvCxnSpPr/>
            <p:nvPr/>
          </p:nvCxnSpPr>
          <p:spPr bwMode="auto">
            <a:xfrm flipH="1" flipV="1">
              <a:off x="2219580" y="5328812"/>
              <a:ext cx="169884" cy="734971"/>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32320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fade">
                                      <p:cBhvr>
                                        <p:cTn id="7" dur="5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4552950" y="2743200"/>
            <a:ext cx="4514850" cy="3971925"/>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38100" y="152400"/>
            <a:ext cx="4457700" cy="6629400"/>
          </a:xfrm>
          <a:prstGeom prst="rect">
            <a:avLst/>
          </a:prstGeom>
          <a:noFill/>
          <a:ln w="9525">
            <a:noFill/>
            <a:miter lim="800000"/>
            <a:headEnd/>
            <a:tailEnd/>
          </a:ln>
        </p:spPr>
      </p:pic>
      <p:sp>
        <p:nvSpPr>
          <p:cNvPr id="5" name="TextBox 4"/>
          <p:cNvSpPr txBox="1"/>
          <p:nvPr/>
        </p:nvSpPr>
        <p:spPr>
          <a:xfrm>
            <a:off x="4724400" y="533400"/>
            <a:ext cx="4184159" cy="523220"/>
          </a:xfrm>
          <a:prstGeom prst="rect">
            <a:avLst/>
          </a:prstGeom>
          <a:noFill/>
        </p:spPr>
        <p:txBody>
          <a:bodyPr wrap="none" rtlCol="0">
            <a:spAutoFit/>
          </a:bodyPr>
          <a:lstStyle/>
          <a:p>
            <a:r>
              <a:rPr lang="en-US" sz="2800" dirty="0">
                <a:solidFill>
                  <a:srgbClr val="FFFF00"/>
                </a:solidFill>
              </a:rPr>
              <a:t>Is there a </a:t>
            </a:r>
            <a:r>
              <a:rPr lang="en-US" sz="2800" dirty="0" err="1">
                <a:solidFill>
                  <a:srgbClr val="FFFF00"/>
                </a:solidFill>
              </a:rPr>
              <a:t>blazar</a:t>
            </a:r>
            <a:r>
              <a:rPr lang="en-US" sz="2800" dirty="0">
                <a:solidFill>
                  <a:srgbClr val="FFFF00"/>
                </a:solidFill>
              </a:rPr>
              <a:t> sequence??</a:t>
            </a:r>
          </a:p>
        </p:txBody>
      </p:sp>
      <p:sp>
        <p:nvSpPr>
          <p:cNvPr id="6" name="TextBox 5"/>
          <p:cNvSpPr txBox="1"/>
          <p:nvPr/>
        </p:nvSpPr>
        <p:spPr>
          <a:xfrm>
            <a:off x="5029200" y="1752600"/>
            <a:ext cx="1141659" cy="523220"/>
          </a:xfrm>
          <a:prstGeom prst="rect">
            <a:avLst/>
          </a:prstGeom>
          <a:noFill/>
        </p:spPr>
        <p:txBody>
          <a:bodyPr wrap="none" rtlCol="0">
            <a:spAutoFit/>
          </a:bodyPr>
          <a:lstStyle/>
          <a:p>
            <a:r>
              <a:rPr lang="en-US" sz="2800" dirty="0">
                <a:solidFill>
                  <a:srgbClr val="FFFF00"/>
                </a:solidFill>
              </a:rPr>
              <a:t>No…?</a:t>
            </a:r>
          </a:p>
        </p:txBody>
      </p:sp>
      <p:sp>
        <p:nvSpPr>
          <p:cNvPr id="7" name="TextBox 6"/>
          <p:cNvSpPr txBox="1"/>
          <p:nvPr/>
        </p:nvSpPr>
        <p:spPr>
          <a:xfrm>
            <a:off x="7010400" y="1524000"/>
            <a:ext cx="1938159" cy="369332"/>
          </a:xfrm>
          <a:prstGeom prst="rect">
            <a:avLst/>
          </a:prstGeom>
          <a:noFill/>
        </p:spPr>
        <p:txBody>
          <a:bodyPr wrap="none" rtlCol="0">
            <a:spAutoFit/>
          </a:bodyPr>
          <a:lstStyle/>
          <a:p>
            <a:r>
              <a:rPr lang="en-US" dirty="0">
                <a:solidFill>
                  <a:schemeClr val="bg1"/>
                </a:solidFill>
              </a:rPr>
              <a:t>Lee et al., U Wash.</a:t>
            </a:r>
          </a:p>
        </p:txBody>
      </p:sp>
      <p:pic>
        <p:nvPicPr>
          <p:cNvPr id="8" name="Picture 2"/>
          <p:cNvPicPr>
            <a:picLocks noChangeAspect="1" noChangeArrowheads="1"/>
          </p:cNvPicPr>
          <p:nvPr/>
        </p:nvPicPr>
        <p:blipFill>
          <a:blip r:embed="rId4" cstate="print"/>
          <a:srcRect/>
          <a:stretch>
            <a:fillRect/>
          </a:stretch>
        </p:blipFill>
        <p:spPr bwMode="auto">
          <a:xfrm>
            <a:off x="838200" y="309235"/>
            <a:ext cx="5048250" cy="3181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40978"/>
            <a:ext cx="6324600" cy="46166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Lucida Grande" charset="0"/>
                <a:ea typeface="ＭＳ Ｐゴシック" pitchFamily="34" charset="-128"/>
                <a:cs typeface="+mn-cs"/>
              </a:rPr>
              <a:t> </a:t>
            </a:r>
            <a:r>
              <a:rPr kumimoji="0" lang="en-US" sz="2400" b="1" i="0" u="none" strike="noStrike" kern="1200" cap="none" spc="0" normalizeH="0" baseline="0" noProof="0" dirty="0">
                <a:ln>
                  <a:noFill/>
                </a:ln>
                <a:solidFill>
                  <a:srgbClr val="FF0000"/>
                </a:solidFill>
                <a:effectLst/>
                <a:uLnTx/>
                <a:uFillTx/>
                <a:latin typeface="Lucida Grande" charset="0"/>
                <a:ea typeface="ＭＳ Ｐゴシック" pitchFamily="34" charset="-128"/>
                <a:cs typeface="+mn-cs"/>
              </a:rPr>
              <a:t>Code units</a:t>
            </a:r>
            <a:r>
              <a:rPr kumimoji="0" lang="en-US" sz="2400" b="1" i="0" u="none" strike="noStrike" kern="1200" cap="none" spc="0" normalizeH="0" baseline="0" noProof="0" dirty="0">
                <a:ln>
                  <a:noFill/>
                </a:ln>
                <a:solidFill>
                  <a:srgbClr val="FFFF00"/>
                </a:solidFill>
                <a:effectLst/>
                <a:uLnTx/>
                <a:uFillTx/>
                <a:latin typeface="Lucida Grande" charset="0"/>
                <a:ea typeface="ＭＳ Ｐゴシック" pitchFamily="34" charset="-128"/>
                <a:cs typeface="+mn-cs"/>
              </a:rPr>
              <a:t> </a:t>
            </a:r>
            <a:r>
              <a:rPr kumimoji="0" lang="en-US" sz="2400" b="1" i="0" u="none" strike="noStrike" kern="1200" cap="none" spc="0" normalizeH="0" baseline="0" noProof="0" dirty="0">
                <a:ln>
                  <a:noFill/>
                </a:ln>
                <a:solidFill>
                  <a:srgbClr val="FF0000"/>
                </a:solidFill>
                <a:effectLst/>
                <a:uLnTx/>
                <a:uFillTx/>
                <a:latin typeface="Lucida Grande" charset="0"/>
                <a:ea typeface="ＭＳ Ｐゴシック" pitchFamily="34" charset="-128"/>
                <a:cs typeface="+mn-cs"/>
              </a:rPr>
              <a:t>for </a:t>
            </a:r>
            <a:r>
              <a:rPr kumimoji="0" lang="en-US" sz="2400" b="1" i="0" u="none" strike="noStrike" kern="1200" cap="none" spc="0" normalizeH="0" baseline="0" noProof="0" dirty="0" err="1">
                <a:ln>
                  <a:noFill/>
                </a:ln>
                <a:solidFill>
                  <a:srgbClr val="FF0000"/>
                </a:solidFill>
                <a:effectLst/>
                <a:uLnTx/>
                <a:uFillTx/>
                <a:latin typeface="Lucida Grande" charset="0"/>
                <a:ea typeface="ＭＳ Ｐゴシック" pitchFamily="34" charset="-128"/>
                <a:cs typeface="+mn-cs"/>
              </a:rPr>
              <a:t>leptonic</a:t>
            </a:r>
            <a:r>
              <a:rPr kumimoji="0" lang="en-US" sz="2400" b="1" i="0" u="none" strike="noStrike" kern="1200" cap="none" spc="0" normalizeH="0" baseline="0" noProof="0" dirty="0">
                <a:ln>
                  <a:noFill/>
                </a:ln>
                <a:solidFill>
                  <a:srgbClr val="FF0000"/>
                </a:solidFill>
                <a:effectLst/>
                <a:uLnTx/>
                <a:uFillTx/>
                <a:latin typeface="Lucida Grande" charset="0"/>
                <a:ea typeface="ＭＳ Ｐゴシック" pitchFamily="34" charset="-128"/>
                <a:cs typeface="+mn-cs"/>
              </a:rPr>
              <a:t> source, recap</a:t>
            </a:r>
            <a:endParaRPr kumimoji="0" lang="en-US" sz="2400" b="1" i="0" u="none" strike="noStrike" kern="1200" cap="none" spc="0" normalizeH="0" baseline="0" noProof="0" dirty="0">
              <a:ln>
                <a:noFill/>
              </a:ln>
              <a:solidFill>
                <a:srgbClr val="FFFF00"/>
              </a:solidFill>
              <a:effectLst/>
              <a:uLnTx/>
              <a:uFillTx/>
              <a:latin typeface="Lucida Grande" charset="0"/>
              <a:ea typeface="ＭＳ Ｐゴシック" pitchFamily="34" charset="-128"/>
              <a:cs typeface="+mn-cs"/>
            </a:endParaRPr>
          </a:p>
        </p:txBody>
      </p:sp>
      <p:sp>
        <p:nvSpPr>
          <p:cNvPr id="3" name="TextBox 2"/>
          <p:cNvSpPr txBox="1"/>
          <p:nvPr/>
        </p:nvSpPr>
        <p:spPr>
          <a:xfrm>
            <a:off x="1066800" y="702643"/>
            <a:ext cx="6314549"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Lucida Grande" charset="0"/>
                <a:ea typeface="ＭＳ Ｐゴシック" pitchFamily="34" charset="-128"/>
                <a:cs typeface="+mn-cs"/>
              </a:rPr>
              <a:t>Good choice allows us to scale code to many environments,</a:t>
            </a:r>
            <a:br>
              <a:rPr kumimoji="0" lang="en-US" sz="1800" b="0" i="0" u="none" strike="noStrike" kern="1200" cap="none" spc="0" normalizeH="0" baseline="0" noProof="0" dirty="0">
                <a:ln>
                  <a:noFill/>
                </a:ln>
                <a:solidFill>
                  <a:srgbClr val="FFFFFF"/>
                </a:solidFill>
                <a:effectLst/>
                <a:uLnTx/>
                <a:uFillTx/>
                <a:latin typeface="Lucida Grande" charset="0"/>
                <a:ea typeface="ＭＳ Ｐゴシック" pitchFamily="34" charset="-128"/>
                <a:cs typeface="+mn-cs"/>
              </a:rPr>
            </a:br>
            <a:r>
              <a:rPr kumimoji="0" lang="en-US" sz="1800" b="0" i="0" u="none" strike="noStrike" kern="1200" cap="none" spc="0" normalizeH="0" baseline="0" noProof="0" dirty="0">
                <a:ln>
                  <a:noFill/>
                </a:ln>
                <a:solidFill>
                  <a:srgbClr val="FFFFFF"/>
                </a:solidFill>
                <a:effectLst/>
                <a:uLnTx/>
                <a:uFillTx/>
                <a:latin typeface="Lucida Grande" charset="0"/>
                <a:ea typeface="ＭＳ Ｐゴシック" pitchFamily="34" charset="-128"/>
                <a:cs typeface="+mn-cs"/>
              </a:rPr>
              <a:t>keep variables ~ unity (helps with numerical precision), and</a:t>
            </a:r>
            <a:br>
              <a:rPr kumimoji="0" lang="en-US" sz="1800" b="0" i="0" u="none" strike="noStrike" kern="1200" cap="none" spc="0" normalizeH="0" baseline="0" noProof="0" dirty="0">
                <a:ln>
                  <a:noFill/>
                </a:ln>
                <a:solidFill>
                  <a:srgbClr val="FFFFFF"/>
                </a:solidFill>
                <a:effectLst/>
                <a:uLnTx/>
                <a:uFillTx/>
                <a:latin typeface="Lucida Grande" charset="0"/>
                <a:ea typeface="ＭＳ Ｐゴシック" pitchFamily="34" charset="-128"/>
                <a:cs typeface="+mn-cs"/>
              </a:rPr>
            </a:br>
            <a:r>
              <a:rPr kumimoji="0" lang="en-US" sz="1800" b="0" i="0" u="none" strike="noStrike" kern="1200" cap="none" spc="0" normalizeH="0" baseline="0" noProof="0" dirty="0">
                <a:ln>
                  <a:noFill/>
                </a:ln>
                <a:solidFill>
                  <a:srgbClr val="FFFFFF"/>
                </a:solidFill>
                <a:effectLst/>
                <a:uLnTx/>
                <a:uFillTx/>
                <a:latin typeface="Lucida Grande" charset="0"/>
                <a:ea typeface="ＭＳ Ｐゴシック" pitchFamily="34" charset="-128"/>
                <a:cs typeface="+mn-cs"/>
              </a:rPr>
              <a:t>often let’s us quickly do order of magnitude estimates.</a:t>
            </a:r>
          </a:p>
        </p:txBody>
      </p:sp>
      <p:graphicFrame>
        <p:nvGraphicFramePr>
          <p:cNvPr id="6" name="Object 5"/>
          <p:cNvGraphicFramePr>
            <a:graphicFrameLocks noChangeAspect="1"/>
          </p:cNvGraphicFramePr>
          <p:nvPr/>
        </p:nvGraphicFramePr>
        <p:xfrm>
          <a:off x="72813" y="1868465"/>
          <a:ext cx="8443913" cy="1036638"/>
        </p:xfrm>
        <a:graphic>
          <a:graphicData uri="http://schemas.openxmlformats.org/presentationml/2006/ole">
            <mc:AlternateContent xmlns:mc="http://schemas.openxmlformats.org/markup-compatibility/2006">
              <mc:Choice xmlns:v="urn:schemas-microsoft-com:vml" Requires="v">
                <p:oleObj name="Equation" r:id="rId2" imgW="4254480" imgH="711000" progId="Equation.DSMT4">
                  <p:embed/>
                </p:oleObj>
              </mc:Choice>
              <mc:Fallback>
                <p:oleObj name="Equation" r:id="rId2" imgW="4254480" imgH="711000" progId="Equation.DSMT4">
                  <p:embed/>
                  <p:pic>
                    <p:nvPicPr>
                      <p:cNvPr id="6" name="Object 5"/>
                      <p:cNvPicPr/>
                      <p:nvPr/>
                    </p:nvPicPr>
                    <p:blipFill>
                      <a:blip r:embed="rId3"/>
                      <a:stretch>
                        <a:fillRect/>
                      </a:stretch>
                    </p:blipFill>
                    <p:spPr>
                      <a:xfrm>
                        <a:off x="72813" y="1868465"/>
                        <a:ext cx="8443913" cy="103663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826000" y="3111500"/>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7" name="Object 6"/>
                      <p:cNvPicPr/>
                      <p:nvPr/>
                    </p:nvPicPr>
                    <p:blipFill>
                      <a:blip r:embed="rId5"/>
                      <a:stretch>
                        <a:fillRect/>
                      </a:stretch>
                    </p:blipFill>
                    <p:spPr>
                      <a:xfrm>
                        <a:off x="4826000" y="3111500"/>
                        <a:ext cx="914400" cy="198438"/>
                      </a:xfrm>
                      <a:prstGeom prst="rect">
                        <a:avLst/>
                      </a:prstGeom>
                    </p:spPr>
                  </p:pic>
                </p:oleObj>
              </mc:Fallback>
            </mc:AlternateContent>
          </a:graphicData>
        </a:graphic>
      </p:graphicFrame>
      <p:sp>
        <p:nvSpPr>
          <p:cNvPr id="5" name="Right Arrow 4"/>
          <p:cNvSpPr/>
          <p:nvPr/>
        </p:nvSpPr>
        <p:spPr bwMode="auto">
          <a:xfrm rot="7200000">
            <a:off x="8312361" y="1969249"/>
            <a:ext cx="408728" cy="304800"/>
          </a:xfrm>
          <a:prstGeom prst="rightArrow">
            <a:avLst>
              <a:gd name="adj1" fmla="val 50000"/>
              <a:gd name="adj2" fmla="val 35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00"/>
              </a:solidFill>
              <a:effectLst/>
              <a:uLnTx/>
              <a:uFillTx/>
              <a:latin typeface="Helvetica" pitchFamily="34" charset="0"/>
              <a:ea typeface="ＭＳ Ｐゴシック" pitchFamily="34" charset="-128"/>
              <a:cs typeface="+mn-cs"/>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842787565"/>
              </p:ext>
            </p:extLst>
          </p:nvPr>
        </p:nvGraphicFramePr>
        <p:xfrm>
          <a:off x="206375" y="3200400"/>
          <a:ext cx="8794750" cy="3475038"/>
        </p:xfrm>
        <a:graphic>
          <a:graphicData uri="http://schemas.openxmlformats.org/presentationml/2006/ole">
            <mc:AlternateContent xmlns:mc="http://schemas.openxmlformats.org/markup-compatibility/2006">
              <mc:Choice xmlns:v="urn:schemas-microsoft-com:vml" Requires="v">
                <p:oleObj name="Equation" r:id="rId6" imgW="4660560" imgH="1841400" progId="Equation.DSMT4">
                  <p:embed/>
                </p:oleObj>
              </mc:Choice>
              <mc:Fallback>
                <p:oleObj name="Equation" r:id="rId6" imgW="4660560" imgH="1841400" progId="Equation.DSMT4">
                  <p:embed/>
                  <p:pic>
                    <p:nvPicPr>
                      <p:cNvPr id="8" name="Object 7"/>
                      <p:cNvPicPr>
                        <a:picLocks noChangeAspect="1" noChangeArrowheads="1"/>
                      </p:cNvPicPr>
                      <p:nvPr/>
                    </p:nvPicPr>
                    <p:blipFill>
                      <a:blip r:embed="rId7"/>
                      <a:srcRect/>
                      <a:stretch>
                        <a:fillRect/>
                      </a:stretch>
                    </p:blipFill>
                    <p:spPr bwMode="auto">
                      <a:xfrm>
                        <a:off x="206375" y="3200400"/>
                        <a:ext cx="879475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Circular Arrow 8"/>
          <p:cNvSpPr/>
          <p:nvPr/>
        </p:nvSpPr>
        <p:spPr bwMode="auto">
          <a:xfrm>
            <a:off x="6705600" y="4648200"/>
            <a:ext cx="2310236" cy="2286000"/>
          </a:xfrm>
          <a:prstGeom prst="circular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00"/>
              </a:solidFill>
              <a:effectLst/>
              <a:uLnTx/>
              <a:uFillTx/>
              <a:latin typeface="Helvetica" pitchFamily="34" charset="0"/>
              <a:ea typeface="ＭＳ Ｐゴシック" pitchFamily="34" charset="-128"/>
              <a:cs typeface="+mn-cs"/>
            </a:endParaRPr>
          </a:p>
        </p:txBody>
      </p:sp>
      <p:sp>
        <p:nvSpPr>
          <p:cNvPr id="10" name="TextBox 9">
            <a:extLst>
              <a:ext uri="{FF2B5EF4-FFF2-40B4-BE49-F238E27FC236}">
                <a16:creationId xmlns:a16="http://schemas.microsoft.com/office/drawing/2014/main" id="{0501DDF4-4539-4707-114F-267E531540C4}"/>
              </a:ext>
            </a:extLst>
          </p:cNvPr>
          <p:cNvSpPr txBox="1"/>
          <p:nvPr/>
        </p:nvSpPr>
        <p:spPr>
          <a:xfrm>
            <a:off x="7010400" y="4495800"/>
            <a:ext cx="1415772" cy="369332"/>
          </a:xfrm>
          <a:prstGeom prst="rect">
            <a:avLst/>
          </a:prstGeom>
          <a:noFill/>
        </p:spPr>
        <p:txBody>
          <a:bodyPr wrap="none" rtlCol="0">
            <a:spAutoFit/>
          </a:bodyPr>
          <a:lstStyle/>
          <a:p>
            <a:r>
              <a:rPr lang="en-US" dirty="0">
                <a:highlight>
                  <a:srgbClr val="FFFF00"/>
                </a:highlight>
              </a:rPr>
              <a:t>Compactness</a:t>
            </a:r>
          </a:p>
        </p:txBody>
      </p:sp>
    </p:spTree>
    <p:extLst>
      <p:ext uri="{BB962C8B-B14F-4D97-AF65-F5344CB8AC3E}">
        <p14:creationId xmlns:p14="http://schemas.microsoft.com/office/powerpoint/2010/main" val="4192707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a:extLst>
              <a:ext uri="{FF2B5EF4-FFF2-40B4-BE49-F238E27FC236}">
                <a16:creationId xmlns:a16="http://schemas.microsoft.com/office/drawing/2014/main" id="{769D5EC3-4924-4280-98D6-F6D09982AF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684" y="-228600"/>
            <a:ext cx="5356225" cy="7577138"/>
          </a:xfrm>
          <a:prstGeom prst="rect">
            <a:avLst/>
          </a:prstGeom>
          <a:noFill/>
          <a:extLst>
            <a:ext uri="{909E8E84-426E-40DD-AFC4-6F175D3DCCD1}">
              <a14:hiddenFill xmlns:a14="http://schemas.microsoft.com/office/drawing/2010/main">
                <a:solidFill>
                  <a:srgbClr val="FFFFFF"/>
                </a:solidFill>
              </a14:hiddenFill>
            </a:ext>
          </a:extLst>
        </p:spPr>
      </p:pic>
      <p:sp>
        <p:nvSpPr>
          <p:cNvPr id="338947" name="Text Box 3">
            <a:extLst>
              <a:ext uri="{FF2B5EF4-FFF2-40B4-BE49-F238E27FC236}">
                <a16:creationId xmlns:a16="http://schemas.microsoft.com/office/drawing/2014/main" id="{7DFEC14F-AC87-4803-82A8-10F9C44D872E}"/>
              </a:ext>
            </a:extLst>
          </p:cNvPr>
          <p:cNvSpPr txBox="1">
            <a:spLocks noChangeArrowheads="1"/>
          </p:cNvSpPr>
          <p:nvPr/>
        </p:nvSpPr>
        <p:spPr bwMode="auto">
          <a:xfrm>
            <a:off x="5715000" y="6400800"/>
            <a:ext cx="3300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Krawczynski</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Coppi, &amp; Aharonian 2002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BBFFB-75D9-4758-A5A4-81B5069DD85B}"/>
              </a:ext>
            </a:extLst>
          </p:cNvPr>
          <p:cNvPicPr>
            <a:picLocks noChangeAspect="1"/>
          </p:cNvPicPr>
          <p:nvPr/>
        </p:nvPicPr>
        <p:blipFill>
          <a:blip r:embed="rId2"/>
          <a:stretch>
            <a:fillRect/>
          </a:stretch>
        </p:blipFill>
        <p:spPr>
          <a:xfrm>
            <a:off x="2133600" y="1219200"/>
            <a:ext cx="6136240" cy="5254288"/>
          </a:xfrm>
          <a:prstGeom prst="rect">
            <a:avLst/>
          </a:prstGeom>
        </p:spPr>
      </p:pic>
      <p:sp>
        <p:nvSpPr>
          <p:cNvPr id="4" name="TextBox 3">
            <a:extLst>
              <a:ext uri="{FF2B5EF4-FFF2-40B4-BE49-F238E27FC236}">
                <a16:creationId xmlns:a16="http://schemas.microsoft.com/office/drawing/2014/main" id="{293A0E28-B189-DE04-6E5E-F62C9971E923}"/>
              </a:ext>
            </a:extLst>
          </p:cNvPr>
          <p:cNvSpPr txBox="1"/>
          <p:nvPr/>
        </p:nvSpPr>
        <p:spPr>
          <a:xfrm>
            <a:off x="0" y="152400"/>
            <a:ext cx="9187130" cy="646331"/>
          </a:xfrm>
          <a:prstGeom prst="rect">
            <a:avLst/>
          </a:prstGeom>
          <a:noFill/>
        </p:spPr>
        <p:txBody>
          <a:bodyPr wrap="none" rtlCol="0">
            <a:spAutoFit/>
          </a:bodyPr>
          <a:lstStyle/>
          <a:p>
            <a:r>
              <a:rPr lang="en-US" dirty="0">
                <a:solidFill>
                  <a:srgbClr val="FFFF00"/>
                </a:solidFill>
              </a:rPr>
              <a:t>Given previous SEDs, and high compactness of coronal region, one might think </a:t>
            </a:r>
            <a:r>
              <a:rPr lang="en-US" dirty="0" err="1">
                <a:solidFill>
                  <a:srgbClr val="FFFF00"/>
                </a:solidFill>
              </a:rPr>
              <a:t>Cyg</a:t>
            </a:r>
            <a:r>
              <a:rPr lang="en-US" dirty="0">
                <a:solidFill>
                  <a:srgbClr val="FFFF00"/>
                </a:solidFill>
              </a:rPr>
              <a:t> X-1</a:t>
            </a:r>
            <a:br>
              <a:rPr lang="en-US" dirty="0">
                <a:solidFill>
                  <a:srgbClr val="FFFF00"/>
                </a:solidFill>
              </a:rPr>
            </a:br>
            <a:r>
              <a:rPr lang="en-US" dirty="0">
                <a:solidFill>
                  <a:srgbClr val="FFFF00"/>
                </a:solidFill>
              </a:rPr>
              <a:t>could never be significant </a:t>
            </a:r>
            <a:r>
              <a:rPr lang="en-US" dirty="0" err="1">
                <a:solidFill>
                  <a:srgbClr val="FFFF00"/>
                </a:solidFill>
              </a:rPr>
              <a:t>TeV</a:t>
            </a:r>
            <a:r>
              <a:rPr lang="en-US" dirty="0">
                <a:solidFill>
                  <a:srgbClr val="FFFF00"/>
                </a:solidFill>
              </a:rPr>
              <a:t> source… but</a:t>
            </a:r>
          </a:p>
        </p:txBody>
      </p:sp>
      <p:sp>
        <p:nvSpPr>
          <p:cNvPr id="5" name="Arrow: Left 4">
            <a:extLst>
              <a:ext uri="{FF2B5EF4-FFF2-40B4-BE49-F238E27FC236}">
                <a16:creationId xmlns:a16="http://schemas.microsoft.com/office/drawing/2014/main" id="{4FCD0B91-F416-9928-C6CA-0A0A167418F1}"/>
              </a:ext>
            </a:extLst>
          </p:cNvPr>
          <p:cNvSpPr/>
          <p:nvPr/>
        </p:nvSpPr>
        <p:spPr>
          <a:xfrm>
            <a:off x="5867400" y="2806103"/>
            <a:ext cx="3048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7D88530-79DB-F9FB-0D10-AD97F8A97864}"/>
              </a:ext>
            </a:extLst>
          </p:cNvPr>
          <p:cNvSpPr txBox="1"/>
          <p:nvPr/>
        </p:nvSpPr>
        <p:spPr>
          <a:xfrm>
            <a:off x="35287" y="6520934"/>
            <a:ext cx="1864613" cy="369332"/>
          </a:xfrm>
          <a:prstGeom prst="rect">
            <a:avLst/>
          </a:prstGeom>
          <a:noFill/>
        </p:spPr>
        <p:txBody>
          <a:bodyPr wrap="none" rtlCol="0">
            <a:spAutoFit/>
          </a:bodyPr>
          <a:lstStyle/>
          <a:p>
            <a:r>
              <a:rPr lang="en-US" dirty="0">
                <a:solidFill>
                  <a:schemeClr val="bg1"/>
                </a:solidFill>
              </a:rPr>
              <a:t>Albert et al 2007</a:t>
            </a:r>
          </a:p>
        </p:txBody>
      </p:sp>
    </p:spTree>
    <p:extLst>
      <p:ext uri="{BB962C8B-B14F-4D97-AF65-F5344CB8AC3E}">
        <p14:creationId xmlns:p14="http://schemas.microsoft.com/office/powerpoint/2010/main" val="2827482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50" name="Text Box 26"/>
          <p:cNvSpPr txBox="1">
            <a:spLocks noChangeArrowheads="1"/>
          </p:cNvSpPr>
          <p:nvPr/>
        </p:nvSpPr>
        <p:spPr bwMode="auto">
          <a:xfrm>
            <a:off x="6970713" y="3725863"/>
            <a:ext cx="14890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a:ln>
                  <a:noFill/>
                </a:ln>
                <a:solidFill>
                  <a:srgbClr val="33CC33"/>
                </a:solidFill>
                <a:effectLst/>
                <a:uLnTx/>
                <a:uFillTx/>
                <a:latin typeface="Times New Roman"/>
                <a:ea typeface="+mn-ea"/>
                <a:cs typeface="+mn-cs"/>
              </a:rPr>
              <a:t>Mkn 501 model</a:t>
            </a:r>
          </a:p>
        </p:txBody>
      </p:sp>
      <p:sp>
        <p:nvSpPr>
          <p:cNvPr id="487432" name="Text Box 8"/>
          <p:cNvSpPr txBox="1">
            <a:spLocks noChangeArrowheads="1"/>
          </p:cNvSpPr>
          <p:nvPr/>
        </p:nvSpPr>
        <p:spPr bwMode="auto">
          <a:xfrm>
            <a:off x="7364413" y="3173413"/>
            <a:ext cx="1779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Moderski et al. 2005</a:t>
            </a:r>
          </a:p>
        </p:txBody>
      </p:sp>
      <p:sp>
        <p:nvSpPr>
          <p:cNvPr id="487427" name="Text Box 3"/>
          <p:cNvSpPr txBox="1">
            <a:spLocks noChangeArrowheads="1"/>
          </p:cNvSpPr>
          <p:nvPr/>
        </p:nvSpPr>
        <p:spPr bwMode="auto">
          <a:xfrm>
            <a:off x="6351588" y="3165475"/>
            <a:ext cx="750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[~MeV]</a:t>
            </a:r>
          </a:p>
        </p:txBody>
      </p:sp>
      <p:pic>
        <p:nvPicPr>
          <p:cNvPr id="487426" name="Picture 2" descr="fig67"/>
          <p:cNvPicPr>
            <a:picLocks noChangeAspect="1" noChangeArrowheads="1"/>
          </p:cNvPicPr>
          <p:nvPr/>
        </p:nvPicPr>
        <p:blipFill>
          <a:blip r:embed="rId2" cstate="print">
            <a:extLst>
              <a:ext uri="{28A0092B-C50C-407E-A947-70E740481C1C}">
                <a14:useLocalDpi xmlns:a14="http://schemas.microsoft.com/office/drawing/2010/main" val="0"/>
              </a:ext>
            </a:extLst>
          </a:blip>
          <a:srcRect l="3026" t="17818" r="5209" b="52011"/>
          <a:stretch>
            <a:fillRect/>
          </a:stretch>
        </p:blipFill>
        <p:spPr bwMode="auto">
          <a:xfrm>
            <a:off x="2159000" y="0"/>
            <a:ext cx="6985000" cy="3487738"/>
          </a:xfrm>
          <a:prstGeom prst="rect">
            <a:avLst/>
          </a:prstGeom>
          <a:noFill/>
          <a:extLst>
            <a:ext uri="{909E8E84-426E-40DD-AFC4-6F175D3DCCD1}">
              <a14:hiddenFill xmlns:a14="http://schemas.microsoft.com/office/drawing/2010/main">
                <a:solidFill>
                  <a:srgbClr val="FFFFFF"/>
                </a:solidFill>
              </a14:hiddenFill>
            </a:ext>
          </a:extLst>
        </p:spPr>
      </p:pic>
      <p:sp>
        <p:nvSpPr>
          <p:cNvPr id="487428" name="Text Box 4"/>
          <p:cNvSpPr txBox="1">
            <a:spLocks noChangeArrowheads="1"/>
          </p:cNvSpPr>
          <p:nvPr/>
        </p:nvSpPr>
        <p:spPr bwMode="auto">
          <a:xfrm>
            <a:off x="441325" y="21939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7429" name="Text Box 5"/>
          <p:cNvSpPr txBox="1">
            <a:spLocks noChangeArrowheads="1"/>
          </p:cNvSpPr>
          <p:nvPr/>
        </p:nvSpPr>
        <p:spPr bwMode="auto">
          <a:xfrm>
            <a:off x="-18564" y="553119"/>
            <a:ext cx="2236510"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What happens if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FFFF00"/>
                </a:solidFill>
                <a:latin typeface="Arial" panose="020B0604020202020204" pitchFamily="34" charset="0"/>
                <a:cs typeface="Arial" panose="020B0604020202020204" pitchFamily="34" charset="0"/>
              </a:rPr>
              <a:t>s</a:t>
            </a:r>
            <a:r>
              <a:rPr kumimoji="0" lang="en-US" altLang="en-US" sz="2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ignificant</a:t>
            </a:r>
            <a: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of</a:t>
            </a:r>
            <a:r>
              <a:rPr lang="en-US" altLang="en-US" sz="2000" dirty="0">
                <a:solidFill>
                  <a:srgbClr val="FFFF00"/>
                </a:solidFill>
                <a:latin typeface="Arial" panose="020B0604020202020204" pitchFamily="34" charset="0"/>
                <a:cs typeface="Arial" panose="020B0604020202020204" pitchFamily="34" charset="0"/>
              </a:rPr>
              <a:t> soft target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FFFF00"/>
                </a:solidFill>
                <a:latin typeface="Arial" panose="020B0604020202020204" pitchFamily="34" charset="0"/>
                <a:cs typeface="Arial" panose="020B0604020202020204" pitchFamily="34" charset="0"/>
              </a:rPr>
              <a:t>photons</a:t>
            </a:r>
            <a: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interact</a:t>
            </a:r>
            <a:b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with scattering</a:t>
            </a:r>
            <a:b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electrons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a:t>
            </a:r>
            <a:r>
              <a:rPr lang="en-US" altLang="en-US" sz="2000" dirty="0">
                <a:solidFill>
                  <a:srgbClr val="FFFF00"/>
                </a:solidFill>
                <a:latin typeface="Arial" panose="020B0604020202020204" pitchFamily="34" charset="0"/>
                <a:cs typeface="Arial" panose="020B0604020202020204" pitchFamily="34" charset="0"/>
              </a:rPr>
              <a:t> </a:t>
            </a:r>
            <a:r>
              <a:rPr kumimoji="0" lang="en-US" altLang="en-US" sz="20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Klein-</a:t>
            </a:r>
            <a:r>
              <a:rPr kumimoji="0" lang="en-US" altLang="en-US" sz="2000" b="0"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Nishina</a:t>
            </a:r>
            <a:b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br>
            <a:r>
              <a:rPr lang="en-US" altLang="en-US" sz="2000" dirty="0">
                <a:solidFill>
                  <a:srgbClr val="FFFF00"/>
                </a:solidFill>
                <a:latin typeface="Arial" panose="020B0604020202020204" pitchFamily="34" charset="0"/>
                <a:cs typeface="Arial" panose="020B0604020202020204" pitchFamily="34" charset="0"/>
              </a:rPr>
              <a:t>limit?</a:t>
            </a:r>
            <a:r>
              <a:rPr kumimoji="0" lang="en-US" alt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Be careful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interpreting origin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of spectral features</a:t>
            </a:r>
            <a:b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such as “bumps” </a:t>
            </a:r>
            <a:b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and break energies!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66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Can get spectral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Index </a:t>
            </a:r>
            <a:r>
              <a:rPr kumimoji="0" lang="en-US" alt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harder</a:t>
            </a: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than 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rPr>
              <a:t>LEARN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accent1">
                    <a:lumMod val="40000"/>
                    <a:lumOff val="60000"/>
                  </a:schemeClr>
                </a:solidFill>
                <a:latin typeface="Arial" panose="020B0604020202020204" pitchFamily="34" charset="0"/>
                <a:cs typeface="Arial" panose="020B0604020202020204" pitchFamily="34" charset="0"/>
              </a:rPr>
              <a:t>TARGET PHOTON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accent1">
                    <a:lumMod val="40000"/>
                    <a:lumOff val="60000"/>
                  </a:schemeClr>
                </a:solidFill>
                <a:latin typeface="Arial" panose="020B0604020202020204" pitchFamily="34" charset="0"/>
                <a:cs typeface="Arial" panose="020B0604020202020204" pitchFamily="34" charset="0"/>
              </a:rPr>
              <a:t>FIELD. </a:t>
            </a:r>
            <a:endParaRPr kumimoji="0" lang="en-US" altLang="en-US" sz="1800" b="0" i="0" u="none" strike="noStrike" kern="1200" cap="none" spc="0" normalizeH="0" baseline="0" noProof="0" dirty="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endParaRPr>
          </a:p>
        </p:txBody>
      </p:sp>
      <p:sp>
        <p:nvSpPr>
          <p:cNvPr id="487430" name="Text Box 6"/>
          <p:cNvSpPr txBox="1">
            <a:spLocks noChangeArrowheads="1"/>
          </p:cNvSpPr>
          <p:nvPr/>
        </p:nvSpPr>
        <p:spPr bwMode="auto">
          <a:xfrm>
            <a:off x="2949575" y="117475"/>
            <a:ext cx="1490663"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a:ln>
                  <a:noFill/>
                </a:ln>
                <a:solidFill>
                  <a:srgbClr val="33CC33"/>
                </a:solidFill>
                <a:effectLst/>
                <a:uLnTx/>
                <a:uFillTx/>
                <a:latin typeface="Arial" panose="020B0604020202020204" pitchFamily="34" charset="0"/>
                <a:ea typeface="+mn-ea"/>
                <a:cs typeface="Arial" panose="020B0604020202020204" pitchFamily="34" charset="0"/>
              </a:rPr>
              <a:t>ERC,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1" u="none" strike="noStrike" kern="1200" cap="none" spc="0" normalizeH="0" baseline="0" noProof="0">
                <a:ln>
                  <a:noFill/>
                </a:ln>
                <a:solidFill>
                  <a:srgbClr val="33CC33"/>
                </a:solidFill>
                <a:effectLst/>
                <a:uLnTx/>
                <a:uFillTx/>
                <a:latin typeface="Arial" panose="020B0604020202020204" pitchFamily="34" charset="0"/>
                <a:ea typeface="+mn-ea"/>
                <a:cs typeface="Arial" panose="020B0604020202020204" pitchFamily="34" charset="0"/>
              </a:rPr>
              <a:t>UV blackbody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a:ln>
                  <a:noFill/>
                </a:ln>
                <a:solidFill>
                  <a:srgbClr val="33CC33"/>
                </a:solidFill>
                <a:effectLst/>
                <a:uLnTx/>
                <a:uFillTx/>
                <a:latin typeface="Arial" panose="020B0604020202020204" pitchFamily="34" charset="0"/>
                <a:ea typeface="+mn-ea"/>
                <a:cs typeface="Arial" panose="020B0604020202020204" pitchFamily="34" charset="0"/>
              </a:rPr>
              <a:t>seeds</a:t>
            </a:r>
          </a:p>
        </p:txBody>
      </p:sp>
      <p:sp>
        <p:nvSpPr>
          <p:cNvPr id="487433" name="Text Box 9"/>
          <p:cNvSpPr txBox="1">
            <a:spLocks noChangeArrowheads="1"/>
          </p:cNvSpPr>
          <p:nvPr/>
        </p:nvSpPr>
        <p:spPr bwMode="auto">
          <a:xfrm>
            <a:off x="8018463" y="319088"/>
            <a:ext cx="9509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EGRET</a:t>
            </a:r>
            <a:b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blazars?</a:t>
            </a:r>
          </a:p>
        </p:txBody>
      </p:sp>
      <p:sp>
        <p:nvSpPr>
          <p:cNvPr id="487436" name="Line 12"/>
          <p:cNvSpPr>
            <a:spLocks noChangeShapeType="1"/>
          </p:cNvSpPr>
          <p:nvPr/>
        </p:nvSpPr>
        <p:spPr bwMode="auto">
          <a:xfrm flipV="1">
            <a:off x="3717925" y="684213"/>
            <a:ext cx="1408113" cy="7937"/>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87437" name="Line 13"/>
          <p:cNvSpPr>
            <a:spLocks noChangeShapeType="1"/>
          </p:cNvSpPr>
          <p:nvPr/>
        </p:nvSpPr>
        <p:spPr bwMode="auto">
          <a:xfrm>
            <a:off x="3781425" y="736600"/>
            <a:ext cx="0" cy="1322388"/>
          </a:xfrm>
          <a:prstGeom prst="line">
            <a:avLst/>
          </a:prstGeom>
          <a:noFill/>
          <a:ln w="15875">
            <a:solidFill>
              <a:srgbClr val="FF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487439" name="Object 15"/>
          <p:cNvGraphicFramePr>
            <a:graphicFrameLocks noChangeAspect="1"/>
          </p:cNvGraphicFramePr>
          <p:nvPr/>
        </p:nvGraphicFramePr>
        <p:xfrm>
          <a:off x="3354388" y="1077913"/>
          <a:ext cx="330200" cy="669925"/>
        </p:xfrm>
        <a:graphic>
          <a:graphicData uri="http://schemas.openxmlformats.org/presentationml/2006/ole">
            <mc:AlternateContent xmlns:mc="http://schemas.openxmlformats.org/markup-compatibility/2006">
              <mc:Choice xmlns:v="urn:schemas-microsoft-com:vml" Requires="v">
                <p:oleObj name="Equation" r:id="rId3" imgW="330120" imgH="431640" progId="Equation.DSMT4">
                  <p:embed/>
                </p:oleObj>
              </mc:Choice>
              <mc:Fallback>
                <p:oleObj name="Equation" r:id="rId3" imgW="330120" imgH="431640" progId="Equation.DSMT4">
                  <p:embed/>
                  <p:pic>
                    <p:nvPicPr>
                      <p:cNvPr id="487439"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388" y="1077913"/>
                        <a:ext cx="3302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7440" name="Object 16"/>
          <p:cNvGraphicFramePr>
            <a:graphicFrameLocks noChangeAspect="1"/>
          </p:cNvGraphicFramePr>
          <p:nvPr/>
        </p:nvGraphicFramePr>
        <p:xfrm>
          <a:off x="3014663" y="2332038"/>
          <a:ext cx="974725" cy="349250"/>
        </p:xfrm>
        <a:graphic>
          <a:graphicData uri="http://schemas.openxmlformats.org/presentationml/2006/ole">
            <mc:AlternateContent xmlns:mc="http://schemas.openxmlformats.org/markup-compatibility/2006">
              <mc:Choice xmlns:v="urn:schemas-microsoft-com:vml" Requires="v">
                <p:oleObj name="Equation" r:id="rId5" imgW="672840" imgH="241200" progId="Equation.DSMT4">
                  <p:embed/>
                </p:oleObj>
              </mc:Choice>
              <mc:Fallback>
                <p:oleObj name="Equation" r:id="rId5" imgW="672840" imgH="241200" progId="Equation.DSMT4">
                  <p:embed/>
                  <p:pic>
                    <p:nvPicPr>
                      <p:cNvPr id="48744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4663" y="2332038"/>
                        <a:ext cx="9747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487441" name="Object 17"/>
              <p:cNvSpPr txBox="1"/>
              <p:nvPr/>
            </p:nvSpPr>
            <p:spPr bwMode="auto">
              <a:xfrm>
                <a:off x="5341938" y="277813"/>
                <a:ext cx="941387" cy="338137"/>
              </a:xfrm>
              <a:prstGeom prst="rect">
                <a:avLst/>
              </a:prstGeom>
              <a:noFill/>
              <a:ln>
                <a:noFill/>
              </a:ln>
              <a:effectLst/>
            </p:spPr>
            <p:txBody>
              <a:bodyPr>
                <a:normAutofit fontScale="62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𝛾</m:t>
                              </m:r>
                            </m:e>
                          </m:acc>
                        </m:e>
                        <m:sub>
                          <m:r>
                            <a:rPr lang="en-US" i="1">
                              <a:solidFill>
                                <a:srgbClr val="000000"/>
                              </a:solidFill>
                              <a:latin typeface="Cambria Math" panose="02040503050406030204" pitchFamily="18" charset="0"/>
                            </a:rPr>
                            <m:t>𝑠𝑦𝑛𝑐</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𝛾</m:t>
                              </m:r>
                            </m:e>
                          </m:acc>
                        </m:e>
                        <m:sub>
                          <m:r>
                            <a:rPr lang="en-US" i="1">
                              <a:solidFill>
                                <a:srgbClr val="000000"/>
                              </a:solidFill>
                              <a:latin typeface="Cambria Math" panose="02040503050406030204" pitchFamily="18" charset="0"/>
                            </a:rPr>
                            <m:t>𝐼𝐶</m:t>
                          </m:r>
                        </m:sub>
                      </m:sSub>
                    </m:oMath>
                  </m:oMathPara>
                </a14:m>
                <a:endParaRPr lang="en-US" dirty="0"/>
              </a:p>
            </p:txBody>
          </p:sp>
        </mc:Choice>
        <mc:Fallback xmlns="">
          <p:sp>
            <p:nvSpPr>
              <p:cNvPr id="487441" name="Object 17"/>
              <p:cNvSpPr txBox="1">
                <a:spLocks noRot="1" noChangeAspect="1" noMove="1" noResize="1" noEditPoints="1" noAdjustHandles="1" noChangeArrowheads="1" noChangeShapeType="1" noTextEdit="1"/>
              </p:cNvSpPr>
              <p:nvPr/>
            </p:nvSpPr>
            <p:spPr bwMode="auto">
              <a:xfrm>
                <a:off x="5341938" y="277813"/>
                <a:ext cx="941387" cy="338137"/>
              </a:xfrm>
              <a:prstGeom prst="rect">
                <a:avLst/>
              </a:prstGeom>
              <a:blipFill>
                <a:blip r:embed="rId7"/>
                <a:stretch>
                  <a:fillRect/>
                </a:stretch>
              </a:blipFill>
              <a:ln>
                <a:noFill/>
              </a:ln>
              <a:effectLst/>
            </p:spPr>
            <p:txBody>
              <a:bodyPr/>
              <a:lstStyle/>
              <a:p>
                <a:r>
                  <a:rPr lang="en-US">
                    <a:noFill/>
                  </a:rPr>
                  <a:t> </a:t>
                </a:r>
              </a:p>
            </p:txBody>
          </p:sp>
        </mc:Fallback>
      </mc:AlternateContent>
      <p:grpSp>
        <p:nvGrpSpPr>
          <p:cNvPr id="2" name="Group 1"/>
          <p:cNvGrpSpPr/>
          <p:nvPr/>
        </p:nvGrpSpPr>
        <p:grpSpPr>
          <a:xfrm>
            <a:off x="2178050" y="3441700"/>
            <a:ext cx="6965950" cy="3581400"/>
            <a:chOff x="2178050" y="3441700"/>
            <a:chExt cx="6965950" cy="3581400"/>
          </a:xfrm>
        </p:grpSpPr>
        <p:pic>
          <p:nvPicPr>
            <p:cNvPr id="487447" name="Picture 23" descr="knlevar2"/>
            <p:cNvPicPr>
              <a:picLocks noChangeAspect="1" noChangeArrowheads="1"/>
            </p:cNvPicPr>
            <p:nvPr/>
          </p:nvPicPr>
          <p:blipFill>
            <a:blip r:embed="rId8" cstate="print">
              <a:extLst>
                <a:ext uri="{28A0092B-C50C-407E-A947-70E740481C1C}">
                  <a14:useLocalDpi xmlns:a14="http://schemas.microsoft.com/office/drawing/2010/main" val="0"/>
                </a:ext>
              </a:extLst>
            </a:blip>
            <a:srcRect t="14838" b="15425"/>
            <a:stretch>
              <a:fillRect/>
            </a:stretch>
          </p:blipFill>
          <p:spPr bwMode="auto">
            <a:xfrm>
              <a:off x="2178050" y="3441700"/>
              <a:ext cx="6965950" cy="3581400"/>
            </a:xfrm>
            <a:prstGeom prst="rect">
              <a:avLst/>
            </a:prstGeom>
            <a:noFill/>
            <a:extLst>
              <a:ext uri="{909E8E84-426E-40DD-AFC4-6F175D3DCCD1}">
                <a14:hiddenFill xmlns:a14="http://schemas.microsoft.com/office/drawing/2010/main">
                  <a:solidFill>
                    <a:srgbClr val="FFFFFF"/>
                  </a:solidFill>
                </a14:hiddenFill>
              </a:ext>
            </a:extLst>
          </p:spPr>
        </p:pic>
        <p:sp>
          <p:nvSpPr>
            <p:cNvPr id="487449" name="Text Box 25"/>
            <p:cNvSpPr txBox="1">
              <a:spLocks noChangeArrowheads="1"/>
            </p:cNvSpPr>
            <p:nvPr/>
          </p:nvSpPr>
          <p:spPr bwMode="auto">
            <a:xfrm>
              <a:off x="3289300" y="3663950"/>
              <a:ext cx="5762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a:ln>
                    <a:noFill/>
                  </a:ln>
                  <a:solidFill>
                    <a:srgbClr val="33CC33"/>
                  </a:solidFill>
                  <a:effectLst/>
                  <a:uLnTx/>
                  <a:uFillTx/>
                  <a:latin typeface="Times New Roman"/>
                  <a:ea typeface="+mn-ea"/>
                  <a:cs typeface="+mn-cs"/>
                </a:rPr>
                <a:t>SSC</a:t>
              </a:r>
            </a:p>
          </p:txBody>
        </p:sp>
        <p:sp>
          <p:nvSpPr>
            <p:cNvPr id="487451" name="Text Box 27"/>
            <p:cNvSpPr txBox="1">
              <a:spLocks noChangeArrowheads="1"/>
            </p:cNvSpPr>
            <p:nvPr/>
          </p:nvSpPr>
          <p:spPr bwMode="auto">
            <a:xfrm>
              <a:off x="4211638" y="5972175"/>
              <a:ext cx="2454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3399"/>
                  </a:solidFill>
                  <a:effectLst/>
                  <a:uLnTx/>
                  <a:uFillTx/>
                  <a:latin typeface="Times New Roman"/>
                  <a:ea typeface="+mn-ea"/>
                  <a:cs typeface="+mn-cs"/>
                </a:rPr>
                <a:t>Response to repeated 2x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3399"/>
                  </a:solidFill>
                  <a:effectLst/>
                  <a:uLnTx/>
                  <a:uFillTx/>
                  <a:latin typeface="Times New Roman"/>
                  <a:ea typeface="+mn-ea"/>
                  <a:cs typeface="+mn-cs"/>
                </a:rPr>
                <a:t>increase in e- luminosity</a:t>
              </a:r>
            </a:p>
          </p:txBody>
        </p:sp>
      </p:grpSp>
      <p:cxnSp>
        <p:nvCxnSpPr>
          <p:cNvPr id="6" name="Straight Arrow Connector 5">
            <a:extLst>
              <a:ext uri="{FF2B5EF4-FFF2-40B4-BE49-F238E27FC236}">
                <a16:creationId xmlns:a16="http://schemas.microsoft.com/office/drawing/2014/main" id="{0240211B-670D-DAFD-D85D-6D01023F9178}"/>
              </a:ext>
            </a:extLst>
          </p:cNvPr>
          <p:cNvCxnSpPr/>
          <p:nvPr/>
        </p:nvCxnSpPr>
        <p:spPr bwMode="auto">
          <a:xfrm>
            <a:off x="6062663" y="3886200"/>
            <a:ext cx="1504950" cy="685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F7C21805-E254-380D-8C96-527E4FF8D29E}"/>
              </a:ext>
            </a:extLst>
          </p:cNvPr>
          <p:cNvSpPr txBox="1"/>
          <p:nvPr/>
        </p:nvSpPr>
        <p:spPr>
          <a:xfrm>
            <a:off x="6741265" y="5761038"/>
            <a:ext cx="1755609" cy="584775"/>
          </a:xfrm>
          <a:prstGeom prst="rect">
            <a:avLst/>
          </a:prstGeom>
          <a:noFill/>
        </p:spPr>
        <p:txBody>
          <a:bodyPr wrap="none" rtlCol="0">
            <a:spAutoFit/>
          </a:bodyPr>
          <a:lstStyle/>
          <a:p>
            <a:r>
              <a:rPr lang="en-US" sz="1600" dirty="0">
                <a:solidFill>
                  <a:srgbClr val="FF0000"/>
                </a:solidFill>
              </a:rPr>
              <a:t>Get &lt; 4x (N</a:t>
            </a:r>
            <a:r>
              <a:rPr lang="en-US" sz="1600" baseline="30000" dirty="0">
                <a:solidFill>
                  <a:srgbClr val="FF0000"/>
                </a:solidFill>
              </a:rPr>
              <a:t>2</a:t>
            </a:r>
            <a:r>
              <a:rPr lang="en-US" sz="1600" dirty="0">
                <a:solidFill>
                  <a:srgbClr val="FF0000"/>
                </a:solidFill>
              </a:rPr>
              <a:t>)</a:t>
            </a:r>
          </a:p>
          <a:p>
            <a:r>
              <a:rPr lang="en-US" sz="1600" dirty="0">
                <a:solidFill>
                  <a:srgbClr val="FF0000"/>
                </a:solidFill>
              </a:rPr>
              <a:t>increase in SC flux</a:t>
            </a:r>
          </a:p>
        </p:txBody>
      </p:sp>
      <p:sp>
        <p:nvSpPr>
          <p:cNvPr id="8" name="TextBox 7">
            <a:extLst>
              <a:ext uri="{FF2B5EF4-FFF2-40B4-BE49-F238E27FC236}">
                <a16:creationId xmlns:a16="http://schemas.microsoft.com/office/drawing/2014/main" id="{E94ACE29-133A-C66D-6EF3-8E290C779667}"/>
              </a:ext>
            </a:extLst>
          </p:cNvPr>
          <p:cNvSpPr txBox="1"/>
          <p:nvPr/>
        </p:nvSpPr>
        <p:spPr>
          <a:xfrm>
            <a:off x="-25118" y="-53225"/>
            <a:ext cx="1620957" cy="646331"/>
          </a:xfrm>
          <a:prstGeom prst="rect">
            <a:avLst/>
          </a:prstGeom>
          <a:noFill/>
        </p:spPr>
        <p:txBody>
          <a:bodyPr wrap="none" rtlCol="0">
            <a:spAutoFit/>
          </a:bodyPr>
          <a:lstStyle/>
          <a:p>
            <a:r>
              <a:rPr lang="en-US" dirty="0">
                <a:solidFill>
                  <a:schemeClr val="bg1"/>
                </a:solidFill>
              </a:rPr>
              <a:t>Example </a:t>
            </a:r>
            <a:br>
              <a:rPr lang="en-US" dirty="0">
                <a:solidFill>
                  <a:schemeClr val="bg1"/>
                </a:solidFill>
              </a:rPr>
            </a:br>
            <a:r>
              <a:rPr lang="en-US" dirty="0">
                <a:solidFill>
                  <a:schemeClr val="bg1"/>
                </a:solidFill>
              </a:rPr>
              <a:t>complication…</a:t>
            </a:r>
          </a:p>
        </p:txBody>
      </p:sp>
    </p:spTree>
    <p:extLst>
      <p:ext uri="{BB962C8B-B14F-4D97-AF65-F5344CB8AC3E}">
        <p14:creationId xmlns:p14="http://schemas.microsoft.com/office/powerpoint/2010/main" val="1329933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a:extLst>
              <a:ext uri="{FF2B5EF4-FFF2-40B4-BE49-F238E27FC236}">
                <a16:creationId xmlns:a16="http://schemas.microsoft.com/office/drawing/2014/main" id="{9653BBFB-225F-4AFE-A0A3-AC0AB72372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6800850" cy="9623425"/>
          </a:xfrm>
          <a:prstGeom prst="rect">
            <a:avLst/>
          </a:prstGeom>
          <a:noFill/>
          <a:extLst>
            <a:ext uri="{909E8E84-426E-40DD-AFC4-6F175D3DCCD1}">
              <a14:hiddenFill xmlns:a14="http://schemas.microsoft.com/office/drawing/2010/main">
                <a:solidFill>
                  <a:srgbClr val="FFFFFF"/>
                </a:solidFill>
              </a14:hiddenFill>
            </a:ext>
          </a:extLst>
        </p:spPr>
      </p:pic>
      <p:sp>
        <p:nvSpPr>
          <p:cNvPr id="335875" name="Text Box 3">
            <a:extLst>
              <a:ext uri="{FF2B5EF4-FFF2-40B4-BE49-F238E27FC236}">
                <a16:creationId xmlns:a16="http://schemas.microsoft.com/office/drawing/2014/main" id="{D806D8C9-0374-4D27-9DF4-A3AD7404699A}"/>
              </a:ext>
            </a:extLst>
          </p:cNvPr>
          <p:cNvSpPr txBox="1">
            <a:spLocks noChangeArrowheads="1"/>
          </p:cNvSpPr>
          <p:nvPr/>
        </p:nvSpPr>
        <p:spPr bwMode="auto">
          <a:xfrm>
            <a:off x="6842125" y="493713"/>
            <a:ext cx="236481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Simultaneous SSC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fit to </a:t>
            </a:r>
            <a:r>
              <a:rPr kumimoji="0" lang="en-US" altLang="en-US"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BeppoSax</a:t>
            </a: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CAT for </a:t>
            </a:r>
            <a:r>
              <a:rPr kumimoji="0" lang="en-US" altLang="en-US"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Mrk</a:t>
            </a: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501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flare of April 16, 1997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using fully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self-consistent model</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solidFill>
                <a:srgbClr val="FFFF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altLang="en-US" sz="18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including</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Klein-</a:t>
            </a:r>
            <a:r>
              <a:rPr kumimoji="0" lang="en-US" altLang="en-US"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Nishina</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effects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solidFill>
                <a:srgbClr val="FFFF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X-ray spectrum,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FFFF00"/>
                </a:solidFill>
                <a:latin typeface="Arial" panose="020B0604020202020204" pitchFamily="34" charset="0"/>
                <a:cs typeface="Arial" panose="020B0604020202020204" pitchFamily="34" charset="0"/>
              </a:rPr>
              <a:t>harder than 0.5!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FFFF00"/>
                </a:solidFill>
                <a:latin typeface="Arial" panose="020B0604020202020204" pitchFamily="34" charset="0"/>
                <a:cs typeface="Arial" panose="020B0604020202020204" pitchFamily="34" charset="0"/>
              </a:rPr>
              <a:t>[Minor detail – SSC</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FFFF00"/>
                </a:solidFill>
                <a:latin typeface="Arial" panose="020B0604020202020204" pitchFamily="34" charset="0"/>
                <a:cs typeface="Arial" panose="020B0604020202020204" pitchFamily="34" charset="0"/>
              </a:rPr>
              <a:t>fit parameters stable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 </a:t>
            </a:r>
            <a:r>
              <a:rPr kumimoji="0" lang="en-US" altLang="en-US"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mont</a:t>
            </a:r>
            <a:r>
              <a:rPr lang="en-US" altLang="en-US" dirty="0" err="1">
                <a:solidFill>
                  <a:srgbClr val="FFFF00"/>
                </a:solidFill>
                <a:latin typeface="Arial" panose="020B0604020202020204" pitchFamily="34" charset="0"/>
                <a:cs typeface="Arial" panose="020B0604020202020204" pitchFamily="34" charset="0"/>
              </a:rPr>
              <a:t>hs</a:t>
            </a:r>
            <a:r>
              <a:rPr lang="en-US" altLang="en-US" dirty="0">
                <a:solidFill>
                  <a:srgbClr val="FFFF00"/>
                </a:solidFill>
                <a:latin typeface="Arial" panose="020B0604020202020204" pitchFamily="34" charset="0"/>
                <a:cs typeface="Arial" panose="020B0604020202020204" pitchFamily="34" charset="0"/>
              </a:rPr>
              <a:t>! A single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FFFF00"/>
                </a:solidFill>
                <a:latin typeface="Arial" panose="020B0604020202020204" pitchFamily="34" charset="0"/>
                <a:cs typeface="Arial" panose="020B0604020202020204" pitchFamily="34" charset="0"/>
              </a:rPr>
              <a:t>blob would be far </a:t>
            </a:r>
            <a:br>
              <a:rPr lang="en-US" altLang="en-US" dirty="0">
                <a:solidFill>
                  <a:srgbClr val="FFFF00"/>
                </a:solidFill>
                <a:latin typeface="Arial" panose="020B0604020202020204" pitchFamily="34" charset="0"/>
                <a:cs typeface="Arial" panose="020B0604020202020204" pitchFamily="34" charset="0"/>
              </a:rPr>
            </a:br>
            <a:r>
              <a:rPr lang="en-US" altLang="en-US" dirty="0">
                <a:solidFill>
                  <a:srgbClr val="FFFF00"/>
                </a:solidFill>
                <a:latin typeface="Arial" panose="020B0604020202020204" pitchFamily="34" charset="0"/>
                <a:cs typeface="Arial" panose="020B0604020202020204" pitchFamily="34" charset="0"/>
              </a:rPr>
              <a:t>away by that time]</a:t>
            </a:r>
          </a:p>
        </p:txBody>
      </p:sp>
      <p:sp>
        <p:nvSpPr>
          <p:cNvPr id="335876" name="Text Box 4">
            <a:extLst>
              <a:ext uri="{FF2B5EF4-FFF2-40B4-BE49-F238E27FC236}">
                <a16:creationId xmlns:a16="http://schemas.microsoft.com/office/drawing/2014/main" id="{6C329398-D317-41BC-AB91-A7034C410611}"/>
              </a:ext>
            </a:extLst>
          </p:cNvPr>
          <p:cNvSpPr txBox="1">
            <a:spLocks noChangeArrowheads="1"/>
          </p:cNvSpPr>
          <p:nvPr/>
        </p:nvSpPr>
        <p:spPr bwMode="auto">
          <a:xfrm>
            <a:off x="2803525" y="517525"/>
            <a:ext cx="1279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Synchrotron</a:t>
            </a:r>
          </a:p>
        </p:txBody>
      </p:sp>
      <p:sp>
        <p:nvSpPr>
          <p:cNvPr id="335877" name="Text Box 5">
            <a:extLst>
              <a:ext uri="{FF2B5EF4-FFF2-40B4-BE49-F238E27FC236}">
                <a16:creationId xmlns:a16="http://schemas.microsoft.com/office/drawing/2014/main" id="{51494889-A60C-4B62-B0BF-F458E88F83E3}"/>
              </a:ext>
            </a:extLst>
          </p:cNvPr>
          <p:cNvSpPr txBox="1">
            <a:spLocks noChangeArrowheads="1"/>
          </p:cNvSpPr>
          <p:nvPr/>
        </p:nvSpPr>
        <p:spPr bwMode="auto">
          <a:xfrm>
            <a:off x="5318125" y="746125"/>
            <a:ext cx="50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D2">
            <a:hlinkClick r:id="" action="ppaction://media"/>
            <a:extLst>
              <a:ext uri="{FF2B5EF4-FFF2-40B4-BE49-F238E27FC236}">
                <a16:creationId xmlns:a16="http://schemas.microsoft.com/office/drawing/2014/main" id="{9190F854-0FE5-6ED3-0C3B-D48164E3FE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4763"/>
            <a:ext cx="8875713" cy="6858000"/>
          </a:xfrm>
          <a:prstGeom prst="rect">
            <a:avLst/>
          </a:prstGeom>
        </p:spPr>
      </p:pic>
    </p:spTree>
    <p:extLst>
      <p:ext uri="{BB962C8B-B14F-4D97-AF65-F5344CB8AC3E}">
        <p14:creationId xmlns:p14="http://schemas.microsoft.com/office/powerpoint/2010/main" val="16682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8693" name="Text Box 5"/>
          <p:cNvSpPr txBox="1">
            <a:spLocks noChangeArrowheads="1"/>
          </p:cNvSpPr>
          <p:nvPr/>
        </p:nvSpPr>
        <p:spPr bwMode="auto">
          <a:xfrm>
            <a:off x="0" y="0"/>
            <a:ext cx="8663975" cy="830997"/>
          </a:xfrm>
          <a:prstGeom prst="rect">
            <a:avLst/>
          </a:prstGeom>
          <a:noFill/>
          <a:ln w="9525">
            <a:noFill/>
            <a:miter lim="800000"/>
            <a:headEnd/>
            <a:tailEnd/>
          </a:ln>
          <a:effectLst/>
        </p:spPr>
        <p:txBody>
          <a:bodyPr wrap="none">
            <a:spAutoFit/>
          </a:bodyPr>
          <a:lstStyle/>
          <a:p>
            <a:r>
              <a:rPr lang="en-US" sz="2400" dirty="0">
                <a:solidFill>
                  <a:srgbClr val="FFFF00"/>
                </a:solidFill>
              </a:rPr>
              <a:t>Variability “in principle” very constraining:</a:t>
            </a:r>
          </a:p>
          <a:p>
            <a:r>
              <a:rPr lang="en-US" sz="2400" dirty="0">
                <a:solidFill>
                  <a:srgbClr val="FFFF00"/>
                </a:solidFill>
              </a:rPr>
              <a:t>          simple (?) </a:t>
            </a:r>
            <a:r>
              <a:rPr lang="en-US" sz="2400" dirty="0" err="1">
                <a:solidFill>
                  <a:srgbClr val="FFFF00"/>
                </a:solidFill>
              </a:rPr>
              <a:t>TeV</a:t>
            </a:r>
            <a:r>
              <a:rPr lang="en-US" sz="2400" dirty="0">
                <a:solidFill>
                  <a:srgbClr val="FFFF00"/>
                </a:solidFill>
              </a:rPr>
              <a:t> blazar  [one zone SSC, no “external” radiation]</a:t>
            </a:r>
          </a:p>
        </p:txBody>
      </p:sp>
      <p:pic>
        <p:nvPicPr>
          <p:cNvPr id="7" name="SED2.mpg">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4" cstate="print"/>
          <a:stretch>
            <a:fillRect/>
          </a:stretch>
        </p:blipFill>
        <p:spPr>
          <a:xfrm>
            <a:off x="1600200" y="973836"/>
            <a:ext cx="6705599" cy="512978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28296E7-3CAF-4E24-9A6B-6B4234B19DD0}"/>
                  </a:ext>
                </a:extLst>
              </p:cNvPr>
              <p:cNvSpPr txBox="1"/>
              <p:nvPr/>
            </p:nvSpPr>
            <p:spPr>
              <a:xfrm>
                <a:off x="0" y="6172200"/>
                <a:ext cx="8991600" cy="1015663"/>
              </a:xfrm>
              <a:prstGeom prst="rect">
                <a:avLst/>
              </a:prstGeom>
              <a:noFill/>
            </p:spPr>
            <p:txBody>
              <a:bodyPr wrap="square">
                <a:spAutoFit/>
              </a:bodyPr>
              <a:lstStyle/>
              <a:p>
                <a:pPr defTabSz="685800"/>
                <a:r>
                  <a:rPr lang="en-US" sz="2000" dirty="0">
                    <a:solidFill>
                      <a:schemeClr val="bg1">
                        <a:lumMod val="95000"/>
                      </a:schemeClr>
                    </a:solidFill>
                    <a:latin typeface="Calibri" panose="020F0502020204030204"/>
                  </a:rPr>
                  <a:t>Shows hard-soft vs intensity hysteresis, cooling lags, and </a:t>
                </a:r>
                <a:r>
                  <a:rPr lang="en-US" sz="2000" dirty="0" err="1">
                    <a:solidFill>
                      <a:schemeClr val="bg1">
                        <a:lumMod val="95000"/>
                      </a:schemeClr>
                    </a:solidFill>
                    <a:latin typeface="Calibri" panose="020F0502020204030204"/>
                  </a:rPr>
                  <a:t>L_Compton</a:t>
                </a:r>
                <a:r>
                  <a:rPr lang="en-US" sz="2000" dirty="0">
                    <a:solidFill>
                      <a:schemeClr val="bg1">
                        <a:lumMod val="95000"/>
                      </a:schemeClr>
                    </a:solidFill>
                    <a:latin typeface="Calibri" panose="020F0502020204030204"/>
                  </a:rPr>
                  <a:t> </a:t>
                </a:r>
                <a14:m>
                  <m:oMath xmlns:m="http://schemas.openxmlformats.org/officeDocument/2006/math">
                    <m:r>
                      <a:rPr lang="en-US" sz="2000" i="1">
                        <a:solidFill>
                          <a:schemeClr val="bg1">
                            <a:lumMod val="95000"/>
                          </a:schemeClr>
                        </a:solidFill>
                        <a:latin typeface="Cambria Math" panose="02040503050406030204" pitchFamily="18" charset="0"/>
                        <a:ea typeface="Cambria Math" panose="02040503050406030204" pitchFamily="18" charset="0"/>
                      </a:rPr>
                      <m:t>∝</m:t>
                    </m:r>
                  </m:oMath>
                </a14:m>
                <a:r>
                  <a:rPr lang="en-US" sz="2000" dirty="0">
                    <a:solidFill>
                      <a:schemeClr val="bg1">
                        <a:lumMod val="95000"/>
                      </a:schemeClr>
                    </a:solidFill>
                    <a:latin typeface="Calibri" panose="020F0502020204030204"/>
                  </a:rPr>
                  <a:t> L_Sync</a:t>
                </a:r>
                <a:r>
                  <a:rPr lang="en-US" sz="2000" baseline="30000" dirty="0">
                    <a:solidFill>
                      <a:schemeClr val="bg1">
                        <a:lumMod val="95000"/>
                      </a:schemeClr>
                    </a:solidFill>
                    <a:latin typeface="Calibri" panose="020F0502020204030204"/>
                  </a:rPr>
                  <a:t>2 </a:t>
                </a:r>
                <a:endParaRPr lang="en-US" sz="2000" dirty="0">
                  <a:solidFill>
                    <a:schemeClr val="bg1">
                      <a:lumMod val="95000"/>
                    </a:schemeClr>
                  </a:solidFill>
                  <a:latin typeface="Calibri" panose="020F0502020204030204"/>
                </a:endParaRPr>
              </a:p>
              <a:p>
                <a:pPr defTabSz="685800"/>
                <a:r>
                  <a:rPr lang="en-US" sz="2000" dirty="0">
                    <a:solidFill>
                      <a:schemeClr val="bg1">
                        <a:lumMod val="95000"/>
                      </a:schemeClr>
                    </a:solidFill>
                    <a:latin typeface="Calibri" panose="020F0502020204030204"/>
                  </a:rPr>
                  <a:t>… monitoring both peaks allows one to unambiguously determine model parameters parameters</a:t>
                </a:r>
              </a:p>
            </p:txBody>
          </p:sp>
        </mc:Choice>
        <mc:Fallback xmlns="">
          <p:sp>
            <p:nvSpPr>
              <p:cNvPr id="6" name="TextBox 5">
                <a:extLst>
                  <a:ext uri="{FF2B5EF4-FFF2-40B4-BE49-F238E27FC236}">
                    <a16:creationId xmlns:a16="http://schemas.microsoft.com/office/drawing/2014/main" id="{F28296E7-3CAF-4E24-9A6B-6B4234B19DD0}"/>
                  </a:ext>
                </a:extLst>
              </p:cNvPr>
              <p:cNvSpPr txBox="1">
                <a:spLocks noRot="1" noChangeAspect="1" noMove="1" noResize="1" noEditPoints="1" noAdjustHandles="1" noChangeArrowheads="1" noChangeShapeType="1" noTextEdit="1"/>
              </p:cNvSpPr>
              <p:nvPr/>
            </p:nvSpPr>
            <p:spPr>
              <a:xfrm>
                <a:off x="0" y="6172200"/>
                <a:ext cx="8991600" cy="1015663"/>
              </a:xfrm>
              <a:prstGeom prst="rect">
                <a:avLst/>
              </a:prstGeom>
              <a:blipFill>
                <a:blip r:embed="rId5"/>
                <a:stretch>
                  <a:fillRect l="-678" t="-3614" r="-475" b="-963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3" name="Text Box 5"/>
          <p:cNvSpPr txBox="1">
            <a:spLocks noChangeArrowheads="1"/>
          </p:cNvSpPr>
          <p:nvPr/>
        </p:nvSpPr>
        <p:spPr bwMode="auto">
          <a:xfrm>
            <a:off x="0" y="0"/>
            <a:ext cx="8466420" cy="830997"/>
          </a:xfrm>
          <a:prstGeom prst="rect">
            <a:avLst/>
          </a:prstGeom>
          <a:noFill/>
          <a:ln w="9525">
            <a:noFill/>
            <a:miter lim="800000"/>
            <a:headEnd/>
            <a:tailEnd/>
          </a:ln>
          <a:effectLst/>
        </p:spPr>
        <p:txBody>
          <a:bodyPr wrap="none">
            <a:spAutoFit/>
          </a:bodyPr>
          <a:lstStyle/>
          <a:p>
            <a:r>
              <a:rPr lang="en-US" sz="2400" dirty="0">
                <a:solidFill>
                  <a:srgbClr val="FFFF00"/>
                </a:solidFill>
                <a:latin typeface="Calibri" panose="020F0502020204030204"/>
              </a:rPr>
              <a:t>Unfortunately, this matches observations only some of the time … </a:t>
            </a:r>
          </a:p>
          <a:p>
            <a:r>
              <a:rPr lang="en-US" sz="2400" dirty="0">
                <a:solidFill>
                  <a:srgbClr val="FFFF00"/>
                </a:solidFill>
                <a:latin typeface="Calibri" panose="020F0502020204030204"/>
              </a:rPr>
              <a:t>   (or </a:t>
            </a:r>
            <a:r>
              <a:rPr lang="en-US" sz="2400" i="1" dirty="0">
                <a:solidFill>
                  <a:srgbClr val="FFFF00"/>
                </a:solidFill>
                <a:latin typeface="Calibri" panose="020F0502020204030204"/>
              </a:rPr>
              <a:t>never </a:t>
            </a:r>
            <a:r>
              <a:rPr lang="en-US" sz="2400" dirty="0">
                <a:solidFill>
                  <a:srgbClr val="FFFF00"/>
                </a:solidFill>
                <a:latin typeface="Calibri" panose="020F0502020204030204"/>
              </a:rPr>
              <a:t>in some objects!)</a:t>
            </a:r>
          </a:p>
        </p:txBody>
      </p:sp>
      <p:pic>
        <p:nvPicPr>
          <p:cNvPr id="7" name="SED2.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1362634" y="973836"/>
            <a:ext cx="7019365" cy="5369814"/>
          </a:xfrm>
          <a:prstGeom prst="rect">
            <a:avLst/>
          </a:prstGeom>
        </p:spPr>
      </p:pic>
      <p:pic>
        <p:nvPicPr>
          <p:cNvPr id="2" name="Picture 1">
            <a:extLst>
              <a:ext uri="{FF2B5EF4-FFF2-40B4-BE49-F238E27FC236}">
                <a16:creationId xmlns:a16="http://schemas.microsoft.com/office/drawing/2014/main" id="{F525BEF5-F62B-4A4A-80F0-13BDEEA291EF}"/>
              </a:ext>
            </a:extLst>
          </p:cNvPr>
          <p:cNvPicPr>
            <a:picLocks noChangeAspect="1"/>
          </p:cNvPicPr>
          <p:nvPr/>
        </p:nvPicPr>
        <p:blipFill>
          <a:blip r:embed="rId5"/>
          <a:stretch>
            <a:fillRect/>
          </a:stretch>
        </p:blipFill>
        <p:spPr>
          <a:xfrm>
            <a:off x="2476108" y="1676400"/>
            <a:ext cx="4191783" cy="3854856"/>
          </a:xfrm>
          <a:prstGeom prst="rect">
            <a:avLst/>
          </a:prstGeom>
        </p:spPr>
      </p:pic>
    </p:spTree>
    <p:extLst>
      <p:ext uri="{BB962C8B-B14F-4D97-AF65-F5344CB8AC3E}">
        <p14:creationId xmlns:p14="http://schemas.microsoft.com/office/powerpoint/2010/main" val="953211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p:cNvPicPr>
            <a:picLocks noChangeAspect="1" noChangeArrowheads="1"/>
          </p:cNvPicPr>
          <p:nvPr/>
        </p:nvPicPr>
        <p:blipFill>
          <a:blip r:embed="rId2" cstate="print"/>
          <a:srcRect/>
          <a:stretch>
            <a:fillRect/>
          </a:stretch>
        </p:blipFill>
        <p:spPr bwMode="auto">
          <a:xfrm>
            <a:off x="115888" y="527050"/>
            <a:ext cx="4605337" cy="5967413"/>
          </a:xfrm>
          <a:prstGeom prst="rect">
            <a:avLst/>
          </a:prstGeom>
          <a:noFill/>
          <a:ln w="9525">
            <a:noFill/>
            <a:miter lim="800000"/>
            <a:headEnd/>
            <a:tailEnd/>
          </a:ln>
          <a:effectLst/>
        </p:spPr>
      </p:pic>
      <p:pic>
        <p:nvPicPr>
          <p:cNvPr id="499715" name="Picture 3"/>
          <p:cNvPicPr>
            <a:picLocks noChangeAspect="1" noChangeArrowheads="1"/>
          </p:cNvPicPr>
          <p:nvPr/>
        </p:nvPicPr>
        <p:blipFill>
          <a:blip r:embed="rId3" cstate="print"/>
          <a:srcRect l="19624" r="15936" b="17877"/>
          <a:stretch>
            <a:fillRect/>
          </a:stretch>
        </p:blipFill>
        <p:spPr bwMode="auto">
          <a:xfrm>
            <a:off x="5067300" y="3644900"/>
            <a:ext cx="4076700" cy="3213100"/>
          </a:xfrm>
          <a:prstGeom prst="rect">
            <a:avLst/>
          </a:prstGeom>
          <a:noFill/>
          <a:ln w="9525">
            <a:noFill/>
            <a:miter lim="800000"/>
            <a:headEnd/>
            <a:tailEnd/>
          </a:ln>
          <a:effectLst/>
        </p:spPr>
      </p:pic>
      <p:sp>
        <p:nvSpPr>
          <p:cNvPr id="499716" name="Text Box 4"/>
          <p:cNvSpPr txBox="1">
            <a:spLocks noChangeArrowheads="1"/>
          </p:cNvSpPr>
          <p:nvPr/>
        </p:nvSpPr>
        <p:spPr bwMode="auto">
          <a:xfrm>
            <a:off x="0" y="0"/>
            <a:ext cx="4495141" cy="461665"/>
          </a:xfrm>
          <a:prstGeom prst="rect">
            <a:avLst/>
          </a:prstGeom>
          <a:noFill/>
          <a:ln w="9525">
            <a:solidFill>
              <a:schemeClr val="tx1"/>
            </a:solidFill>
            <a:miter lim="800000"/>
            <a:headEnd/>
            <a:tailEnd/>
          </a:ln>
          <a:effectLst/>
        </p:spPr>
        <p:txBody>
          <a:bodyPr wrap="none">
            <a:spAutoFit/>
          </a:bodyPr>
          <a:lstStyle/>
          <a:p>
            <a:r>
              <a:rPr lang="en-US" sz="2400" dirty="0">
                <a:solidFill>
                  <a:srgbClr val="FFFF00"/>
                </a:solidFill>
                <a:cs typeface="Arial" charset="0"/>
              </a:rPr>
              <a:t>Oops!! -- 1ES1959 May-Aug 2002</a:t>
            </a:r>
          </a:p>
        </p:txBody>
      </p:sp>
      <p:sp>
        <p:nvSpPr>
          <p:cNvPr id="499717" name="Text Box 5"/>
          <p:cNvSpPr txBox="1">
            <a:spLocks noChangeArrowheads="1"/>
          </p:cNvSpPr>
          <p:nvPr/>
        </p:nvSpPr>
        <p:spPr bwMode="auto">
          <a:xfrm>
            <a:off x="0" y="6521450"/>
            <a:ext cx="3203575" cy="336550"/>
          </a:xfrm>
          <a:prstGeom prst="rect">
            <a:avLst/>
          </a:prstGeom>
          <a:noFill/>
          <a:ln w="9525">
            <a:noFill/>
            <a:miter lim="800000"/>
            <a:headEnd/>
            <a:tailEnd/>
          </a:ln>
          <a:effectLst/>
        </p:spPr>
        <p:txBody>
          <a:bodyPr>
            <a:spAutoFit/>
          </a:bodyPr>
          <a:lstStyle/>
          <a:p>
            <a:r>
              <a:rPr lang="en-US" sz="1600">
                <a:solidFill>
                  <a:schemeClr val="bg1"/>
                </a:solidFill>
                <a:cs typeface="Arial" charset="0"/>
              </a:rPr>
              <a:t>Krawczynski et al. 2004</a:t>
            </a:r>
          </a:p>
        </p:txBody>
      </p:sp>
      <p:pic>
        <p:nvPicPr>
          <p:cNvPr id="499718" name="Picture 6"/>
          <p:cNvPicPr>
            <a:picLocks noChangeAspect="1" noChangeArrowheads="1"/>
          </p:cNvPicPr>
          <p:nvPr/>
        </p:nvPicPr>
        <p:blipFill>
          <a:blip r:embed="rId4" cstate="print"/>
          <a:srcRect l="3088"/>
          <a:stretch>
            <a:fillRect/>
          </a:stretch>
        </p:blipFill>
        <p:spPr bwMode="auto">
          <a:xfrm>
            <a:off x="5262563" y="0"/>
            <a:ext cx="3881437" cy="3532188"/>
          </a:xfrm>
          <a:prstGeom prst="rect">
            <a:avLst/>
          </a:prstGeom>
          <a:noFill/>
          <a:ln w="9525">
            <a:noFill/>
            <a:miter lim="800000"/>
            <a:headEnd/>
            <a:tailEnd/>
          </a:ln>
          <a:effectLst/>
        </p:spPr>
      </p:pic>
      <p:sp>
        <p:nvSpPr>
          <p:cNvPr id="499719" name="Line 7"/>
          <p:cNvSpPr>
            <a:spLocks noChangeShapeType="1"/>
          </p:cNvSpPr>
          <p:nvPr/>
        </p:nvSpPr>
        <p:spPr bwMode="auto">
          <a:xfrm>
            <a:off x="1857375" y="900113"/>
            <a:ext cx="5575300" cy="3119437"/>
          </a:xfrm>
          <a:prstGeom prst="line">
            <a:avLst/>
          </a:prstGeom>
          <a:noFill/>
          <a:ln w="9525">
            <a:solidFill>
              <a:srgbClr val="FF0000"/>
            </a:solidFill>
            <a:round/>
            <a:headEnd/>
            <a:tailEnd type="triangle" w="med" len="med"/>
          </a:ln>
          <a:effectLst/>
        </p:spPr>
        <p:txBody>
          <a:bodyPr wrap="none" anchor="ctr"/>
          <a:lstStyle/>
          <a:p>
            <a:endParaRPr lang="en-US"/>
          </a:p>
        </p:txBody>
      </p:sp>
      <p:sp>
        <p:nvSpPr>
          <p:cNvPr id="499720" name="Text Box 8"/>
          <p:cNvSpPr txBox="1">
            <a:spLocks noChangeArrowheads="1"/>
          </p:cNvSpPr>
          <p:nvPr/>
        </p:nvSpPr>
        <p:spPr bwMode="auto">
          <a:xfrm>
            <a:off x="6700838" y="371475"/>
            <a:ext cx="2127250" cy="641350"/>
          </a:xfrm>
          <a:prstGeom prst="rect">
            <a:avLst/>
          </a:prstGeom>
          <a:noFill/>
          <a:ln w="9525">
            <a:noFill/>
            <a:miter lim="800000"/>
            <a:headEnd/>
            <a:tailEnd/>
          </a:ln>
          <a:effectLst/>
        </p:spPr>
        <p:txBody>
          <a:bodyPr wrap="none">
            <a:spAutoFit/>
          </a:bodyPr>
          <a:lstStyle/>
          <a:p>
            <a:r>
              <a:rPr lang="en-US" sz="1800" b="1">
                <a:solidFill>
                  <a:srgbClr val="FF0000"/>
                </a:solidFill>
                <a:cs typeface="Arial" charset="0"/>
              </a:rPr>
              <a:t>Multiple Emission</a:t>
            </a:r>
          </a:p>
          <a:p>
            <a:r>
              <a:rPr lang="en-US" sz="1800" b="1">
                <a:solidFill>
                  <a:srgbClr val="FF0000"/>
                </a:solidFill>
                <a:cs typeface="Arial" charset="0"/>
              </a:rPr>
              <a:t>Components!</a:t>
            </a:r>
          </a:p>
        </p:txBody>
      </p:sp>
      <p:sp>
        <p:nvSpPr>
          <p:cNvPr id="499721" name="Line 9"/>
          <p:cNvSpPr>
            <a:spLocks noChangeShapeType="1"/>
          </p:cNvSpPr>
          <p:nvPr/>
        </p:nvSpPr>
        <p:spPr bwMode="auto">
          <a:xfrm>
            <a:off x="1857375" y="769938"/>
            <a:ext cx="4470400" cy="0"/>
          </a:xfrm>
          <a:prstGeom prst="line">
            <a:avLst/>
          </a:prstGeom>
          <a:noFill/>
          <a:ln w="9525">
            <a:solidFill>
              <a:srgbClr val="FF0000"/>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902717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685800"/>
            <a:ext cx="8174252" cy="538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1294EFE5-1491-44F0-BF59-643C2FE3A6AD}"/>
              </a:ext>
            </a:extLst>
          </p:cNvPr>
          <p:cNvSpPr txBox="1"/>
          <p:nvPr/>
        </p:nvSpPr>
        <p:spPr>
          <a:xfrm>
            <a:off x="76200" y="152400"/>
            <a:ext cx="8714886" cy="369332"/>
          </a:xfrm>
          <a:prstGeom prst="rect">
            <a:avLst/>
          </a:prstGeom>
          <a:noFill/>
        </p:spPr>
        <p:txBody>
          <a:bodyPr wrap="none" rtlCol="0">
            <a:spAutoFit/>
          </a:bodyPr>
          <a:lstStyle/>
          <a:p>
            <a:r>
              <a:rPr lang="en-US" dirty="0" err="1">
                <a:solidFill>
                  <a:srgbClr val="FFFF00"/>
                </a:solidFill>
              </a:rPr>
              <a:t>Mrk</a:t>
            </a:r>
            <a:r>
              <a:rPr lang="en-US" dirty="0">
                <a:solidFill>
                  <a:srgbClr val="FFFF00"/>
                </a:solidFill>
              </a:rPr>
              <a:t> 501 – extra VHE component? Barely seen by Fermi (</a:t>
            </a:r>
            <a:r>
              <a:rPr lang="en-US" dirty="0" err="1">
                <a:solidFill>
                  <a:srgbClr val="FFFF00"/>
                </a:solidFill>
              </a:rPr>
              <a:t>Mrk</a:t>
            </a:r>
            <a:r>
              <a:rPr lang="en-US" dirty="0">
                <a:solidFill>
                  <a:srgbClr val="FFFF00"/>
                </a:solidFill>
              </a:rPr>
              <a:t> 501 is “boring” Fermi source)</a:t>
            </a:r>
          </a:p>
        </p:txBody>
      </p:sp>
      <p:sp>
        <p:nvSpPr>
          <p:cNvPr id="3" name="TextBox 2">
            <a:extLst>
              <a:ext uri="{FF2B5EF4-FFF2-40B4-BE49-F238E27FC236}">
                <a16:creationId xmlns:a16="http://schemas.microsoft.com/office/drawing/2014/main" id="{95A79453-FF06-419C-B414-EF58EC36E8B0}"/>
              </a:ext>
            </a:extLst>
          </p:cNvPr>
          <p:cNvSpPr txBox="1"/>
          <p:nvPr/>
        </p:nvSpPr>
        <p:spPr>
          <a:xfrm>
            <a:off x="7391400" y="1524000"/>
            <a:ext cx="45719" cy="369332"/>
          </a:xfrm>
          <a:prstGeom prst="rect">
            <a:avLst/>
          </a:prstGeom>
          <a:noFill/>
        </p:spPr>
        <p:txBody>
          <a:bodyPr wrap="square" rtlCol="0">
            <a:spAutoFit/>
          </a:bodyPr>
          <a:lstStyle/>
          <a:p>
            <a:r>
              <a:rPr lang="en-US" dirty="0">
                <a:solidFill>
                  <a:srgbClr val="FF0000"/>
                </a:solidFill>
              </a:rPr>
              <a:t>?</a:t>
            </a:r>
          </a:p>
        </p:txBody>
      </p:sp>
    </p:spTree>
    <p:extLst>
      <p:ext uri="{BB962C8B-B14F-4D97-AF65-F5344CB8AC3E}">
        <p14:creationId xmlns:p14="http://schemas.microsoft.com/office/powerpoint/2010/main" val="1237491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ygx1states"/>
          <p:cNvPicPr>
            <a:picLocks noChangeAspect="1" noChangeArrowheads="1"/>
          </p:cNvPicPr>
          <p:nvPr/>
        </p:nvPicPr>
        <p:blipFill>
          <a:blip r:embed="rId2"/>
          <a:srcRect l="1936" t="36945" r="7866" b="19841"/>
          <a:stretch>
            <a:fillRect/>
          </a:stretch>
        </p:blipFill>
        <p:spPr bwMode="auto">
          <a:xfrm>
            <a:off x="0" y="762000"/>
            <a:ext cx="8483794" cy="5749925"/>
          </a:xfrm>
          <a:prstGeom prst="rect">
            <a:avLst/>
          </a:prstGeom>
          <a:noFill/>
          <a:ln w="9525">
            <a:noFill/>
            <a:miter lim="800000"/>
            <a:headEnd/>
            <a:tailEnd/>
          </a:ln>
        </p:spPr>
      </p:pic>
      <p:sp>
        <p:nvSpPr>
          <p:cNvPr id="7171" name="Text Box 3"/>
          <p:cNvSpPr txBox="1">
            <a:spLocks noChangeArrowheads="1"/>
          </p:cNvSpPr>
          <p:nvPr/>
        </p:nvSpPr>
        <p:spPr bwMode="auto">
          <a:xfrm>
            <a:off x="5486400" y="6461125"/>
            <a:ext cx="3202543" cy="369332"/>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1800" kern="1200" dirty="0">
                <a:solidFill>
                  <a:schemeClr val="bg1"/>
                </a:solidFill>
                <a:latin typeface="Helvetica" pitchFamily="34" charset="0"/>
                <a:ea typeface="+mn-ea"/>
                <a:cs typeface="+mn-cs"/>
              </a:rPr>
              <a:t>Compilation by A. </a:t>
            </a:r>
            <a:r>
              <a:rPr lang="en-US" sz="1800" kern="1200" dirty="0" err="1">
                <a:solidFill>
                  <a:schemeClr val="bg1"/>
                </a:solidFill>
                <a:latin typeface="Helvetica" pitchFamily="34" charset="0"/>
                <a:ea typeface="+mn-ea"/>
                <a:cs typeface="+mn-cs"/>
              </a:rPr>
              <a:t>Zdziarski</a:t>
            </a:r>
            <a:endParaRPr lang="en-US" sz="1800" kern="1200" dirty="0">
              <a:solidFill>
                <a:schemeClr val="bg1"/>
              </a:solidFill>
              <a:latin typeface="Helvetica" pitchFamily="34" charset="0"/>
              <a:ea typeface="+mn-ea"/>
              <a:cs typeface="+mn-cs"/>
            </a:endParaRPr>
          </a:p>
        </p:txBody>
      </p:sp>
      <p:sp>
        <p:nvSpPr>
          <p:cNvPr id="7172" name="Rectangle 4"/>
          <p:cNvSpPr>
            <a:spLocks noChangeArrowheads="1"/>
          </p:cNvSpPr>
          <p:nvPr/>
        </p:nvSpPr>
        <p:spPr bwMode="auto">
          <a:xfrm>
            <a:off x="3429001" y="1020762"/>
            <a:ext cx="4419600" cy="3932238"/>
          </a:xfrm>
          <a:prstGeom prst="rect">
            <a:avLst/>
          </a:prstGeom>
          <a:solidFill>
            <a:schemeClr val="accent1"/>
          </a:solidFill>
          <a:ln w="9525">
            <a:solidFill>
              <a:schemeClr val="tx1"/>
            </a:solidFill>
            <a:miter lim="800000"/>
            <a:headEnd/>
            <a:tailEnd/>
          </a:ln>
        </p:spPr>
        <p:txBody>
          <a:bodyPr wrap="none" anchor="ctr"/>
          <a:lstStyle/>
          <a:p>
            <a:pPr algn="ctr" rtl="0" eaLnBrk="0" fontAlgn="base" hangingPunct="0">
              <a:spcBef>
                <a:spcPct val="0"/>
              </a:spcBef>
              <a:spcAft>
                <a:spcPct val="0"/>
              </a:spcAft>
            </a:pPr>
            <a:r>
              <a:rPr lang="en-US" sz="2800" kern="1200">
                <a:solidFill>
                  <a:srgbClr val="FFFF00"/>
                </a:solidFill>
                <a:latin typeface="Helvetica" pitchFamily="34" charset="0"/>
                <a:ea typeface="+mn-ea"/>
                <a:cs typeface="+mn-cs"/>
              </a:rPr>
              <a:t>X-Ray Binary</a:t>
            </a:r>
          </a:p>
          <a:p>
            <a:pPr algn="ctr" rtl="0" eaLnBrk="0" fontAlgn="base" hangingPunct="0">
              <a:spcBef>
                <a:spcPct val="0"/>
              </a:spcBef>
              <a:spcAft>
                <a:spcPct val="0"/>
              </a:spcAft>
            </a:pPr>
            <a:endParaRPr lang="en-US" sz="2800" kern="1200">
              <a:solidFill>
                <a:srgbClr val="FFFF00"/>
              </a:solidFill>
              <a:latin typeface="Helvetica" pitchFamily="34" charset="0"/>
              <a:ea typeface="+mn-ea"/>
              <a:cs typeface="+mn-cs"/>
            </a:endParaRPr>
          </a:p>
          <a:p>
            <a:pPr algn="ctr" rtl="0" eaLnBrk="0" fontAlgn="base" hangingPunct="0">
              <a:spcBef>
                <a:spcPct val="0"/>
              </a:spcBef>
              <a:spcAft>
                <a:spcPct val="0"/>
              </a:spcAft>
            </a:pPr>
            <a:r>
              <a:rPr lang="en-US" sz="2800" kern="1200">
                <a:solidFill>
                  <a:srgbClr val="FFFF00"/>
                </a:solidFill>
                <a:latin typeface="Helvetica" pitchFamily="34" charset="0"/>
                <a:ea typeface="+mn-ea"/>
                <a:cs typeface="+mn-cs"/>
              </a:rPr>
              <a:t>Pre- CGRO</a:t>
            </a:r>
          </a:p>
        </p:txBody>
      </p:sp>
      <p:sp>
        <p:nvSpPr>
          <p:cNvPr id="7173" name="Text Box 6"/>
          <p:cNvSpPr txBox="1">
            <a:spLocks noChangeArrowheads="1"/>
          </p:cNvSpPr>
          <p:nvPr/>
        </p:nvSpPr>
        <p:spPr bwMode="auto">
          <a:xfrm>
            <a:off x="-15880" y="0"/>
            <a:ext cx="8430578" cy="646331"/>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dirty="0">
                <a:solidFill>
                  <a:srgbClr val="FFFF00"/>
                </a:solidFill>
                <a:latin typeface="Helvetica" pitchFamily="34" charset="0"/>
              </a:rPr>
              <a:t>Why (soft) gamma-rays</a:t>
            </a:r>
            <a:r>
              <a:rPr lang="en-US" dirty="0">
                <a:solidFill>
                  <a:srgbClr val="FFFF00"/>
                </a:solidFill>
                <a:latin typeface="Helvetica" pitchFamily="34" charset="0"/>
                <a:ea typeface="+mn-ea"/>
              </a:rPr>
              <a:t> for non-jet AGN?   Need b</a:t>
            </a:r>
            <a:r>
              <a:rPr lang="en-US" kern="1200" dirty="0">
                <a:solidFill>
                  <a:srgbClr val="FFFF00"/>
                </a:solidFill>
                <a:latin typeface="Helvetica" pitchFamily="34" charset="0"/>
                <a:ea typeface="+mn-ea"/>
                <a:cs typeface="+mn-cs"/>
              </a:rPr>
              <a:t>road-band spectra to constrain </a:t>
            </a:r>
            <a:br>
              <a:rPr lang="en-US" kern="1200" dirty="0">
                <a:solidFill>
                  <a:srgbClr val="FFFF00"/>
                </a:solidFill>
                <a:latin typeface="Helvetica" pitchFamily="34" charset="0"/>
                <a:ea typeface="+mn-ea"/>
                <a:cs typeface="+mn-cs"/>
              </a:rPr>
            </a:br>
            <a:r>
              <a:rPr lang="en-US" kern="1200" dirty="0">
                <a:solidFill>
                  <a:srgbClr val="FFFF00"/>
                </a:solidFill>
                <a:latin typeface="Helvetica" pitchFamily="34" charset="0"/>
                <a:ea typeface="+mn-ea"/>
                <a:cs typeface="+mn-cs"/>
              </a:rPr>
              <a:t>physics, </a:t>
            </a:r>
            <a:r>
              <a:rPr lang="en-US" dirty="0">
                <a:solidFill>
                  <a:srgbClr val="FFFF00"/>
                </a:solidFill>
                <a:latin typeface="Helvetica" pitchFamily="34" charset="0"/>
                <a:ea typeface="+mn-ea"/>
              </a:rPr>
              <a:t> r</a:t>
            </a:r>
            <a:r>
              <a:rPr lang="en-US" kern="1200" dirty="0">
                <a:solidFill>
                  <a:srgbClr val="FFFF00"/>
                </a:solidFill>
                <a:latin typeface="Helvetica" pitchFamily="34" charset="0"/>
                <a:ea typeface="+mn-ea"/>
                <a:cs typeface="+mn-cs"/>
              </a:rPr>
              <a:t>eprocessing, measure bolometric luminosity, etc…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a:stretch>
            <a:fillRect/>
          </a:stretch>
        </p:blipFill>
        <p:spPr bwMode="auto">
          <a:xfrm>
            <a:off x="152399" y="1066800"/>
            <a:ext cx="8915401" cy="3875676"/>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76200" y="1065749"/>
            <a:ext cx="8991600" cy="3962400"/>
          </a:xfrm>
          <a:prstGeom prst="rect">
            <a:avLst/>
          </a:prstGeom>
          <a:noFill/>
          <a:ln w="9525">
            <a:noFill/>
            <a:miter lim="800000"/>
            <a:headEnd/>
            <a:tailEnd/>
          </a:ln>
        </p:spPr>
      </p:pic>
      <p:sp>
        <p:nvSpPr>
          <p:cNvPr id="7" name="TextBox 6"/>
          <p:cNvSpPr txBox="1"/>
          <p:nvPr/>
        </p:nvSpPr>
        <p:spPr>
          <a:xfrm>
            <a:off x="152399" y="0"/>
            <a:ext cx="577273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Famous PKS 2155 (HESS) Flare of</a:t>
            </a:r>
            <a:r>
              <a:rPr kumimoji="0" lang="en-US" sz="2400" b="0" i="0" u="none" strike="noStrike" kern="1200" cap="none" spc="0" normalizeH="0" noProof="0" dirty="0">
                <a:ln>
                  <a:noFill/>
                </a:ln>
                <a:solidFill>
                  <a:srgbClr val="FFFF00"/>
                </a:solidFill>
                <a:effectLst/>
                <a:uLnTx/>
                <a:uFillTx/>
                <a:latin typeface="Times New Roman"/>
                <a:ea typeface="+mn-ea"/>
                <a:cs typeface="+mn-cs"/>
              </a:rPr>
              <a:t> an “IBL”</a:t>
            </a:r>
            <a:endParaRPr kumimoji="0" lang="en-US" sz="2400" b="0" i="0" u="none" strike="noStrike" kern="1200" cap="none" spc="0" normalizeH="0" baseline="0" noProof="0" dirty="0">
              <a:ln>
                <a:noFill/>
              </a:ln>
              <a:solidFill>
                <a:srgbClr val="FFFF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Multiple Emission Components – Dilution!?</a:t>
            </a:r>
          </a:p>
        </p:txBody>
      </p:sp>
      <p:sp>
        <p:nvSpPr>
          <p:cNvPr id="2" name="TextBox 1">
            <a:extLst>
              <a:ext uri="{FF2B5EF4-FFF2-40B4-BE49-F238E27FC236}">
                <a16:creationId xmlns:a16="http://schemas.microsoft.com/office/drawing/2014/main" id="{58A43656-8723-16B2-49E6-DAD401935B6C}"/>
              </a:ext>
            </a:extLst>
          </p:cNvPr>
          <p:cNvSpPr txBox="1"/>
          <p:nvPr/>
        </p:nvSpPr>
        <p:spPr>
          <a:xfrm>
            <a:off x="76200" y="5486400"/>
            <a:ext cx="9016764" cy="461665"/>
          </a:xfrm>
          <a:prstGeom prst="rect">
            <a:avLst/>
          </a:prstGeom>
          <a:noFill/>
        </p:spPr>
        <p:txBody>
          <a:bodyPr wrap="none" rtlCol="0">
            <a:spAutoFit/>
          </a:bodyPr>
          <a:lstStyle/>
          <a:p>
            <a:r>
              <a:rPr lang="en-US" sz="2400" dirty="0">
                <a:solidFill>
                  <a:schemeClr val="bg1"/>
                </a:solidFill>
              </a:rPr>
              <a:t>Very fast (~5min) variability!  [N.B.  Now also seen in  3C279, FSRQ!]</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41910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3250"/>
            <a:ext cx="4114800" cy="581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extBox 1"/>
          <p:cNvSpPr txBox="1">
            <a:spLocks noChangeArrowheads="1"/>
          </p:cNvSpPr>
          <p:nvPr/>
        </p:nvSpPr>
        <p:spPr bwMode="auto">
          <a:xfrm>
            <a:off x="228600" y="12700"/>
            <a:ext cx="743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dirty="0">
                <a:solidFill>
                  <a:srgbClr val="FFFF00"/>
                </a:solidFill>
              </a:rPr>
              <a:t>3C 454.3 2009 Flare – SMARTS + Fermi  (Chatterjee et al.)  - “states”?</a:t>
            </a:r>
          </a:p>
        </p:txBody>
      </p:sp>
    </p:spTree>
    <p:extLst>
      <p:ext uri="{BB962C8B-B14F-4D97-AF65-F5344CB8AC3E}">
        <p14:creationId xmlns:p14="http://schemas.microsoft.com/office/powerpoint/2010/main" val="250728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2403" y="1779061"/>
            <a:ext cx="4803350" cy="3213670"/>
          </a:xfrm>
          <a:prstGeom prst="rect">
            <a:avLst/>
          </a:prstGeom>
        </p:spPr>
      </p:pic>
      <p:sp>
        <p:nvSpPr>
          <p:cNvPr id="3" name="TextBox 2"/>
          <p:cNvSpPr txBox="1"/>
          <p:nvPr/>
        </p:nvSpPr>
        <p:spPr>
          <a:xfrm>
            <a:off x="131092" y="3739123"/>
            <a:ext cx="2843471"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The Fossati (yes) vs.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Giommi-Padovani</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(no!) controversy:</a:t>
            </a:r>
          </a:p>
        </p:txBody>
      </p:sp>
      <p:pic>
        <p:nvPicPr>
          <p:cNvPr id="4" name="Picture 3"/>
          <p:cNvPicPr>
            <a:picLocks noChangeAspect="1"/>
          </p:cNvPicPr>
          <p:nvPr/>
        </p:nvPicPr>
        <p:blipFill>
          <a:blip r:embed="rId3"/>
          <a:stretch>
            <a:fillRect/>
          </a:stretch>
        </p:blipFill>
        <p:spPr>
          <a:xfrm>
            <a:off x="205274" y="1092176"/>
            <a:ext cx="2786239" cy="2740094"/>
          </a:xfrm>
          <a:prstGeom prst="rect">
            <a:avLst/>
          </a:prstGeom>
        </p:spPr>
      </p:pic>
      <p:sp>
        <p:nvSpPr>
          <p:cNvPr id="5" name="TextBox 4"/>
          <p:cNvSpPr txBox="1"/>
          <p:nvPr/>
        </p:nvSpPr>
        <p:spPr>
          <a:xfrm>
            <a:off x="1360248" y="1046823"/>
            <a:ext cx="344966"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TextBox 5"/>
          <p:cNvSpPr txBox="1"/>
          <p:nvPr/>
        </p:nvSpPr>
        <p:spPr>
          <a:xfrm>
            <a:off x="6642278" y="4366744"/>
            <a:ext cx="161307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From talk by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Ciprini</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3373501" y="1507760"/>
            <a:ext cx="5499967"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Best guess answer – sort of, but huge scatter and overlap of classes?</a:t>
            </a:r>
          </a:p>
        </p:txBody>
      </p:sp>
      <p:sp>
        <p:nvSpPr>
          <p:cNvPr id="8" name="TextBox 7"/>
          <p:cNvSpPr txBox="1"/>
          <p:nvPr/>
        </p:nvSpPr>
        <p:spPr>
          <a:xfrm>
            <a:off x="3048000" y="4991149"/>
            <a:ext cx="59465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In real life, individual objects change peak energy/class! (E.g., 3C454.3, next slide) </a:t>
            </a:r>
          </a:p>
        </p:txBody>
      </p:sp>
      <p:cxnSp>
        <p:nvCxnSpPr>
          <p:cNvPr id="10" name="Straight Connector 9"/>
          <p:cNvCxnSpPr/>
          <p:nvPr/>
        </p:nvCxnSpPr>
        <p:spPr>
          <a:xfrm flipV="1">
            <a:off x="4204953" y="3523177"/>
            <a:ext cx="3802487" cy="1287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rot="16200000">
            <a:off x="5019542" y="2508577"/>
            <a:ext cx="605307" cy="313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4430334" y="2064356"/>
            <a:ext cx="3380797"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BTW, peak energy in ASTROGAM, not FERMI! </a:t>
            </a:r>
          </a:p>
        </p:txBody>
      </p:sp>
    </p:spTree>
    <p:extLst>
      <p:ext uri="{BB962C8B-B14F-4D97-AF65-F5344CB8AC3E}">
        <p14:creationId xmlns:p14="http://schemas.microsoft.com/office/powerpoint/2010/main" val="864165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999" y="1189339"/>
            <a:ext cx="3529259" cy="2217929"/>
          </a:xfrm>
          <a:prstGeom prst="rect">
            <a:avLst/>
          </a:prstGeom>
        </p:spPr>
      </p:pic>
      <p:sp>
        <p:nvSpPr>
          <p:cNvPr id="3" name="TextBox 2"/>
          <p:cNvSpPr txBox="1"/>
          <p:nvPr/>
        </p:nvSpPr>
        <p:spPr>
          <a:xfrm>
            <a:off x="60666" y="80290"/>
            <a:ext cx="9394238"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Another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example of messy blazar behavior: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Here is well-known (?) MeV blazar, 3C 454 (at least in low state) </a:t>
            </a:r>
          </a:p>
        </p:txBody>
      </p:sp>
      <p:pic>
        <p:nvPicPr>
          <p:cNvPr id="4" name="Picture 3"/>
          <p:cNvPicPr>
            <a:picLocks noChangeAspect="1"/>
          </p:cNvPicPr>
          <p:nvPr/>
        </p:nvPicPr>
        <p:blipFill>
          <a:blip r:embed="rId3"/>
          <a:stretch>
            <a:fillRect/>
          </a:stretch>
        </p:blipFill>
        <p:spPr>
          <a:xfrm>
            <a:off x="3830257" y="1356307"/>
            <a:ext cx="5087291" cy="2468567"/>
          </a:xfrm>
          <a:prstGeom prst="rect">
            <a:avLst/>
          </a:prstGeom>
        </p:spPr>
      </p:pic>
      <p:sp>
        <p:nvSpPr>
          <p:cNvPr id="5" name="TextBox 4"/>
          <p:cNvSpPr txBox="1"/>
          <p:nvPr/>
        </p:nvSpPr>
        <p:spPr>
          <a:xfrm>
            <a:off x="6776383" y="1134323"/>
            <a:ext cx="181799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Katarzynski</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&amp; Ghisellini</a:t>
            </a:r>
          </a:p>
        </p:txBody>
      </p:sp>
      <p:pic>
        <p:nvPicPr>
          <p:cNvPr id="6" name="Picture 5"/>
          <p:cNvPicPr>
            <a:picLocks noChangeAspect="1"/>
          </p:cNvPicPr>
          <p:nvPr/>
        </p:nvPicPr>
        <p:blipFill>
          <a:blip r:embed="rId4"/>
          <a:stretch>
            <a:fillRect/>
          </a:stretch>
        </p:blipFill>
        <p:spPr>
          <a:xfrm>
            <a:off x="379927" y="3517586"/>
            <a:ext cx="2364134" cy="2364134"/>
          </a:xfrm>
          <a:prstGeom prst="rect">
            <a:avLst/>
          </a:prstGeom>
        </p:spPr>
      </p:pic>
      <p:sp>
        <p:nvSpPr>
          <p:cNvPr id="7" name="TextBox 6"/>
          <p:cNvSpPr txBox="1"/>
          <p:nvPr/>
        </p:nvSpPr>
        <p:spPr>
          <a:xfrm>
            <a:off x="247918" y="3379086"/>
            <a:ext cx="171187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Tavecchio &amp; Ghisellini</a:t>
            </a:r>
          </a:p>
        </p:txBody>
      </p:sp>
      <p:pic>
        <p:nvPicPr>
          <p:cNvPr id="8" name="Picture 7"/>
          <p:cNvPicPr>
            <a:picLocks noChangeAspect="1"/>
          </p:cNvPicPr>
          <p:nvPr/>
        </p:nvPicPr>
        <p:blipFill>
          <a:blip r:embed="rId5"/>
          <a:stretch>
            <a:fillRect/>
          </a:stretch>
        </p:blipFill>
        <p:spPr>
          <a:xfrm>
            <a:off x="2822254" y="4086803"/>
            <a:ext cx="2489396" cy="1766255"/>
          </a:xfrm>
          <a:prstGeom prst="rect">
            <a:avLst/>
          </a:prstGeom>
        </p:spPr>
      </p:pic>
      <p:cxnSp>
        <p:nvCxnSpPr>
          <p:cNvPr id="10" name="Straight Connector 9"/>
          <p:cNvCxnSpPr/>
          <p:nvPr/>
        </p:nvCxnSpPr>
        <p:spPr>
          <a:xfrm flipV="1">
            <a:off x="5042080" y="4289470"/>
            <a:ext cx="447302" cy="386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71931" y="4012471"/>
            <a:ext cx="3547831" cy="16312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spectrum really rolls over as</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INTEGRAL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suggests,what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about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Compton dominance?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(May 05 is huge flare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synch component… )</a:t>
            </a:r>
          </a:p>
        </p:txBody>
      </p:sp>
      <p:sp>
        <p:nvSpPr>
          <p:cNvPr id="12" name="TextBox 11"/>
          <p:cNvSpPr txBox="1"/>
          <p:nvPr/>
        </p:nvSpPr>
        <p:spPr>
          <a:xfrm>
            <a:off x="3532031" y="5380954"/>
            <a:ext cx="142417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Raiteri</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et al. 2008</a:t>
            </a:r>
          </a:p>
        </p:txBody>
      </p:sp>
      <p:sp>
        <p:nvSpPr>
          <p:cNvPr id="9" name="TextBox 8">
            <a:extLst>
              <a:ext uri="{FF2B5EF4-FFF2-40B4-BE49-F238E27FC236}">
                <a16:creationId xmlns:a16="http://schemas.microsoft.com/office/drawing/2014/main" id="{DD0ED2F4-D7E4-4703-AF0A-FCB031767F14}"/>
              </a:ext>
            </a:extLst>
          </p:cNvPr>
          <p:cNvSpPr txBox="1"/>
          <p:nvPr/>
        </p:nvSpPr>
        <p:spPr>
          <a:xfrm>
            <a:off x="4023194" y="4104804"/>
            <a:ext cx="228600" cy="369332"/>
          </a:xfrm>
          <a:prstGeom prst="rect">
            <a:avLst/>
          </a:prstGeom>
          <a:noFill/>
        </p:spPr>
        <p:txBody>
          <a:bodyPr wrap="square" rtlCol="0">
            <a:spAutoFit/>
          </a:bodyPr>
          <a:lstStyle/>
          <a:p>
            <a:r>
              <a:rPr lang="en-US" dirty="0">
                <a:solidFill>
                  <a:srgbClr val="FF0000"/>
                </a:solidFill>
              </a:rPr>
              <a:t>?</a:t>
            </a:r>
          </a:p>
        </p:txBody>
      </p:sp>
    </p:spTree>
    <p:extLst>
      <p:ext uri="{BB962C8B-B14F-4D97-AF65-F5344CB8AC3E}">
        <p14:creationId xmlns:p14="http://schemas.microsoft.com/office/powerpoint/2010/main" val="3698951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DD291-4593-3F87-A9C3-7E8DCC27645F}"/>
              </a:ext>
            </a:extLst>
          </p:cNvPr>
          <p:cNvPicPr>
            <a:picLocks noChangeAspect="1"/>
          </p:cNvPicPr>
          <p:nvPr/>
        </p:nvPicPr>
        <p:blipFill>
          <a:blip r:embed="rId2"/>
          <a:stretch>
            <a:fillRect/>
          </a:stretch>
        </p:blipFill>
        <p:spPr>
          <a:xfrm>
            <a:off x="82193" y="1068091"/>
            <a:ext cx="9061807" cy="4721817"/>
          </a:xfrm>
          <a:prstGeom prst="rect">
            <a:avLst/>
          </a:prstGeom>
        </p:spPr>
      </p:pic>
      <p:sp>
        <p:nvSpPr>
          <p:cNvPr id="4" name="TextBox 3">
            <a:extLst>
              <a:ext uri="{FF2B5EF4-FFF2-40B4-BE49-F238E27FC236}">
                <a16:creationId xmlns:a16="http://schemas.microsoft.com/office/drawing/2014/main" id="{53D310B4-60F8-AB79-8128-172D2F8662C0}"/>
              </a:ext>
            </a:extLst>
          </p:cNvPr>
          <p:cNvSpPr txBox="1"/>
          <p:nvPr/>
        </p:nvSpPr>
        <p:spPr>
          <a:xfrm>
            <a:off x="152400" y="228600"/>
            <a:ext cx="2862515" cy="369332"/>
          </a:xfrm>
          <a:prstGeom prst="rect">
            <a:avLst/>
          </a:prstGeom>
          <a:noFill/>
        </p:spPr>
        <p:txBody>
          <a:bodyPr wrap="none" rtlCol="0">
            <a:spAutoFit/>
          </a:bodyPr>
          <a:lstStyle/>
          <a:p>
            <a:r>
              <a:rPr lang="en-US" dirty="0"/>
              <a:t>(Very) Extreme BL Lacs Exist!</a:t>
            </a:r>
          </a:p>
        </p:txBody>
      </p:sp>
      <p:cxnSp>
        <p:nvCxnSpPr>
          <p:cNvPr id="6" name="Straight Arrow Connector 5">
            <a:extLst>
              <a:ext uri="{FF2B5EF4-FFF2-40B4-BE49-F238E27FC236}">
                <a16:creationId xmlns:a16="http://schemas.microsoft.com/office/drawing/2014/main" id="{8755A3C5-208F-F8E1-25F3-0ABA36C196A8}"/>
              </a:ext>
            </a:extLst>
          </p:cNvPr>
          <p:cNvCxnSpPr>
            <a:stCxn id="3" idx="0"/>
          </p:cNvCxnSpPr>
          <p:nvPr/>
        </p:nvCxnSpPr>
        <p:spPr>
          <a:xfrm flipH="1">
            <a:off x="4613096" y="1068091"/>
            <a:ext cx="1" cy="76070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6B9568E-3BF8-1CA0-00CF-CEFA27199B3E}"/>
              </a:ext>
            </a:extLst>
          </p:cNvPr>
          <p:cNvSpPr txBox="1"/>
          <p:nvPr/>
        </p:nvSpPr>
        <p:spPr>
          <a:xfrm>
            <a:off x="4191000" y="762000"/>
            <a:ext cx="3310073" cy="369332"/>
          </a:xfrm>
          <a:prstGeom prst="rect">
            <a:avLst/>
          </a:prstGeom>
          <a:noFill/>
        </p:spPr>
        <p:txBody>
          <a:bodyPr wrap="none" rtlCol="0">
            <a:spAutoFit/>
          </a:bodyPr>
          <a:lstStyle/>
          <a:p>
            <a:r>
              <a:rPr lang="en-US" dirty="0"/>
              <a:t>Correct for EBL absorption? Ouch</a:t>
            </a:r>
          </a:p>
        </p:txBody>
      </p:sp>
    </p:spTree>
    <p:extLst>
      <p:ext uri="{BB962C8B-B14F-4D97-AF65-F5344CB8AC3E}">
        <p14:creationId xmlns:p14="http://schemas.microsoft.com/office/powerpoint/2010/main" val="130296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ED7EA535-E133-6266-1E2F-00FC3710F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838" y="685800"/>
            <a:ext cx="4983162" cy="6172200"/>
          </a:xfrm>
          <a:prstGeom prst="rect">
            <a:avLst/>
          </a:prstGeom>
          <a:noFill/>
          <a:extLst>
            <a:ext uri="{909E8E84-426E-40DD-AFC4-6F175D3DCCD1}">
              <a14:hiddenFill xmlns:a14="http://schemas.microsoft.com/office/drawing/2010/main">
                <a:solidFill>
                  <a:srgbClr val="FFFFFF"/>
                </a:solidFill>
              </a14:hiddenFill>
            </a:ext>
          </a:extLst>
        </p:spPr>
      </p:pic>
      <p:grpSp>
        <p:nvGrpSpPr>
          <p:cNvPr id="32773" name="Group 5">
            <a:extLst>
              <a:ext uri="{FF2B5EF4-FFF2-40B4-BE49-F238E27FC236}">
                <a16:creationId xmlns:a16="http://schemas.microsoft.com/office/drawing/2014/main" id="{889A85F1-0C02-FE25-1171-B8ED280ACDE9}"/>
              </a:ext>
            </a:extLst>
          </p:cNvPr>
          <p:cNvGrpSpPr>
            <a:grpSpLocks/>
          </p:cNvGrpSpPr>
          <p:nvPr/>
        </p:nvGrpSpPr>
        <p:grpSpPr bwMode="auto">
          <a:xfrm>
            <a:off x="0" y="1600200"/>
            <a:ext cx="3581400" cy="4054475"/>
            <a:chOff x="261" y="697"/>
            <a:chExt cx="2969" cy="3480"/>
          </a:xfrm>
        </p:grpSpPr>
        <p:sp>
          <p:nvSpPr>
            <p:cNvPr id="32774" name="Text Box 6">
              <a:extLst>
                <a:ext uri="{FF2B5EF4-FFF2-40B4-BE49-F238E27FC236}">
                  <a16:creationId xmlns:a16="http://schemas.microsoft.com/office/drawing/2014/main" id="{818802AE-C453-50E8-CC6E-0E85D3A92CBC}"/>
                </a:ext>
              </a:extLst>
            </p:cNvPr>
            <p:cNvSpPr txBox="1">
              <a:spLocks noChangeArrowheads="1"/>
            </p:cNvSpPr>
            <p:nvPr/>
          </p:nvSpPr>
          <p:spPr bwMode="auto">
            <a:xfrm>
              <a:off x="877" y="4020"/>
              <a:ext cx="1552"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95263" indent="-195263" defTabSz="828675">
                <a:tabLst>
                  <a:tab pos="657225" algn="l"/>
                  <a:tab pos="1312863" algn="l"/>
                  <a:tab pos="1970088" algn="l"/>
                </a:tabLst>
                <a:defRPr>
                  <a:solidFill>
                    <a:schemeClr val="tx1"/>
                  </a:solidFill>
                  <a:latin typeface="Arial" panose="020B0604020202020204" pitchFamily="34" charset="0"/>
                  <a:cs typeface="Arial" panose="020B0604020202020204" pitchFamily="34" charset="0"/>
                </a:defRPr>
              </a:lvl1pPr>
              <a:lvl2pPr marL="414338" defTabSz="828675">
                <a:tabLst>
                  <a:tab pos="657225" algn="l"/>
                  <a:tab pos="1312863" algn="l"/>
                  <a:tab pos="1970088" algn="l"/>
                </a:tabLst>
                <a:defRPr>
                  <a:solidFill>
                    <a:schemeClr val="tx1"/>
                  </a:solidFill>
                  <a:latin typeface="Arial" panose="020B0604020202020204" pitchFamily="34" charset="0"/>
                  <a:cs typeface="Arial" panose="020B0604020202020204" pitchFamily="34" charset="0"/>
                </a:defRPr>
              </a:lvl2pPr>
              <a:lvl3pPr marL="828675" defTabSz="828675">
                <a:tabLst>
                  <a:tab pos="657225" algn="l"/>
                  <a:tab pos="1312863" algn="l"/>
                  <a:tab pos="1970088" algn="l"/>
                </a:tabLst>
                <a:defRPr>
                  <a:solidFill>
                    <a:schemeClr val="tx1"/>
                  </a:solidFill>
                  <a:latin typeface="Arial" panose="020B0604020202020204" pitchFamily="34" charset="0"/>
                  <a:cs typeface="Arial" panose="020B0604020202020204" pitchFamily="34" charset="0"/>
                </a:defRPr>
              </a:lvl3pPr>
              <a:lvl4pPr marL="1244600" defTabSz="828675">
                <a:tabLst>
                  <a:tab pos="657225" algn="l"/>
                  <a:tab pos="1312863" algn="l"/>
                  <a:tab pos="1970088" algn="l"/>
                </a:tabLst>
                <a:defRPr>
                  <a:solidFill>
                    <a:schemeClr val="tx1"/>
                  </a:solidFill>
                  <a:latin typeface="Arial" panose="020B0604020202020204" pitchFamily="34" charset="0"/>
                  <a:cs typeface="Arial" panose="020B0604020202020204" pitchFamily="34" charset="0"/>
                </a:defRPr>
              </a:lvl4pPr>
              <a:lvl5pPr marL="1658938" defTabSz="828675">
                <a:tabLst>
                  <a:tab pos="657225" algn="l"/>
                  <a:tab pos="1312863" algn="l"/>
                  <a:tab pos="1970088" algn="l"/>
                </a:tabLst>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tabLst>
                  <a:tab pos="657225" algn="l"/>
                  <a:tab pos="1312863" algn="l"/>
                  <a:tab pos="1970088" algn="l"/>
                </a:tabLs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tabLst>
                  <a:tab pos="657225" algn="l"/>
                  <a:tab pos="1312863" algn="l"/>
                  <a:tab pos="1970088" algn="l"/>
                </a:tabLs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tabLst>
                  <a:tab pos="657225" algn="l"/>
                  <a:tab pos="1312863" algn="l"/>
                  <a:tab pos="1970088" algn="l"/>
                </a:tabLs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tabLst>
                  <a:tab pos="657225" algn="l"/>
                  <a:tab pos="1312863" algn="l"/>
                  <a:tab pos="1970088" algn="l"/>
                </a:tabLst>
                <a:defRPr>
                  <a:solidFill>
                    <a:schemeClr val="tx1"/>
                  </a:solidFill>
                  <a:latin typeface="Arial" panose="020B0604020202020204" pitchFamily="34" charset="0"/>
                  <a:cs typeface="Arial" panose="020B0604020202020204" pitchFamily="34" charset="0"/>
                </a:defRPr>
              </a:lvl9pPr>
            </a:lstStyle>
            <a:p>
              <a:pPr marL="195263" marR="0" lvl="0" indent="-195263" algn="l" defTabSz="828675" rtl="0" eaLnBrk="0" fontAlgn="base" latinLnBrk="0" hangingPunct="0">
                <a:lnSpc>
                  <a:spcPct val="100000"/>
                </a:lnSpc>
                <a:spcBef>
                  <a:spcPct val="0"/>
                </a:spcBef>
                <a:spcAft>
                  <a:spcPct val="0"/>
                </a:spcAft>
                <a:buClr>
                  <a:srgbClr val="000000"/>
                </a:buClr>
                <a:buSzPct val="60000"/>
                <a:buFont typeface="StarBats" charset="0"/>
                <a:buNone/>
                <a:tabLst>
                  <a:tab pos="657225" algn="l"/>
                  <a:tab pos="1312863" algn="l"/>
                  <a:tab pos="1970088" algn="l"/>
                </a:tabLst>
                <a:defRPr/>
              </a:pPr>
              <a:r>
                <a:rPr kumimoji="0" lang="en-GB"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t>(Buckley, Science, 1998)</a:t>
              </a:r>
            </a:p>
          </p:txBody>
        </p:sp>
        <p:pic>
          <p:nvPicPr>
            <p:cNvPr id="32775" name="Picture 7">
              <a:extLst>
                <a:ext uri="{FF2B5EF4-FFF2-40B4-BE49-F238E27FC236}">
                  <a16:creationId xmlns:a16="http://schemas.microsoft.com/office/drawing/2014/main" id="{D58EF740-0B45-8628-0E15-9B40ED4DF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 y="697"/>
              <a:ext cx="2969" cy="3266"/>
            </a:xfrm>
            <a:prstGeom prst="rect">
              <a:avLst/>
            </a:prstGeom>
            <a:noFill/>
            <a:extLst>
              <a:ext uri="{909E8E84-426E-40DD-AFC4-6F175D3DCCD1}">
                <a14:hiddenFill xmlns:a14="http://schemas.microsoft.com/office/drawing/2010/main">
                  <a:solidFill>
                    <a:srgbClr val="FFFFFF"/>
                  </a:solidFill>
                </a14:hiddenFill>
              </a:ext>
            </a:extLst>
          </p:spPr>
        </p:pic>
      </p:grpSp>
      <p:sp>
        <p:nvSpPr>
          <p:cNvPr id="32776" name="Text Box 8">
            <a:extLst>
              <a:ext uri="{FF2B5EF4-FFF2-40B4-BE49-F238E27FC236}">
                <a16:creationId xmlns:a16="http://schemas.microsoft.com/office/drawing/2014/main" id="{145DAE7C-45AE-C6AA-D514-942C5C5313C4}"/>
              </a:ext>
            </a:extLst>
          </p:cNvPr>
          <p:cNvSpPr txBox="1">
            <a:spLocks noChangeArrowheads="1"/>
          </p:cNvSpPr>
          <p:nvPr/>
        </p:nvSpPr>
        <p:spPr bwMode="auto">
          <a:xfrm>
            <a:off x="0" y="-23813"/>
            <a:ext cx="553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Blazar Emission Mechanisms: Idealized vs. Real Life</a:t>
            </a:r>
          </a:p>
        </p:txBody>
      </p:sp>
      <p:sp>
        <p:nvSpPr>
          <p:cNvPr id="32777" name="Line 9">
            <a:extLst>
              <a:ext uri="{FF2B5EF4-FFF2-40B4-BE49-F238E27FC236}">
                <a16:creationId xmlns:a16="http://schemas.microsoft.com/office/drawing/2014/main" id="{7F61D1C2-52DA-DE9F-B11E-A0A0A55E23BC}"/>
              </a:ext>
            </a:extLst>
          </p:cNvPr>
          <p:cNvSpPr>
            <a:spLocks noChangeShapeType="1"/>
          </p:cNvSpPr>
          <p:nvPr/>
        </p:nvSpPr>
        <p:spPr bwMode="auto">
          <a:xfrm flipH="1">
            <a:off x="4114800" y="4495800"/>
            <a:ext cx="21336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8" name="Text Box 10">
            <a:extLst>
              <a:ext uri="{FF2B5EF4-FFF2-40B4-BE49-F238E27FC236}">
                <a16:creationId xmlns:a16="http://schemas.microsoft.com/office/drawing/2014/main" id="{4958443D-CF16-E9B2-2A28-2937393A6A16}"/>
              </a:ext>
            </a:extLst>
          </p:cNvPr>
          <p:cNvSpPr txBox="1">
            <a:spLocks noChangeArrowheads="1"/>
          </p:cNvSpPr>
          <p:nvPr/>
        </p:nvSpPr>
        <p:spPr bwMode="auto">
          <a:xfrm>
            <a:off x="3489325" y="5802313"/>
            <a:ext cx="20161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“Zone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Avoidance” for</a:t>
            </a:r>
            <a:b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pair jet  -- Dark Energy!</a:t>
            </a:r>
          </a:p>
        </p:txBody>
      </p:sp>
      <p:grpSp>
        <p:nvGrpSpPr>
          <p:cNvPr id="6" name="Group 5">
            <a:extLst>
              <a:ext uri="{FF2B5EF4-FFF2-40B4-BE49-F238E27FC236}">
                <a16:creationId xmlns:a16="http://schemas.microsoft.com/office/drawing/2014/main" id="{FF260BED-D62B-F16D-F32E-6DF8E326A062}"/>
              </a:ext>
            </a:extLst>
          </p:cNvPr>
          <p:cNvGrpSpPr/>
          <p:nvPr/>
        </p:nvGrpSpPr>
        <p:grpSpPr>
          <a:xfrm>
            <a:off x="-402414" y="783722"/>
            <a:ext cx="9705941" cy="5712979"/>
            <a:chOff x="-402414" y="783722"/>
            <a:chExt cx="9705941" cy="5712979"/>
          </a:xfrm>
        </p:grpSpPr>
        <p:grpSp>
          <p:nvGrpSpPr>
            <p:cNvPr id="4" name="Group 3">
              <a:extLst>
                <a:ext uri="{FF2B5EF4-FFF2-40B4-BE49-F238E27FC236}">
                  <a16:creationId xmlns:a16="http://schemas.microsoft.com/office/drawing/2014/main" id="{68DFBCAC-72CD-9C10-B21A-AA3079E5757F}"/>
                </a:ext>
              </a:extLst>
            </p:cNvPr>
            <p:cNvGrpSpPr/>
            <p:nvPr/>
          </p:nvGrpSpPr>
          <p:grpSpPr>
            <a:xfrm>
              <a:off x="-402414" y="783722"/>
              <a:ext cx="9126503" cy="5438103"/>
              <a:chOff x="8748" y="709948"/>
              <a:chExt cx="9126503" cy="5438103"/>
            </a:xfrm>
          </p:grpSpPr>
          <p:pic>
            <p:nvPicPr>
              <p:cNvPr id="2" name="Picture 1">
                <a:extLst>
                  <a:ext uri="{FF2B5EF4-FFF2-40B4-BE49-F238E27FC236}">
                    <a16:creationId xmlns:a16="http://schemas.microsoft.com/office/drawing/2014/main" id="{E36B6CF1-631F-05FE-85BD-F224776C9625}"/>
                  </a:ext>
                </a:extLst>
              </p:cNvPr>
              <p:cNvPicPr>
                <a:picLocks noChangeAspect="1"/>
              </p:cNvPicPr>
              <p:nvPr/>
            </p:nvPicPr>
            <p:blipFill>
              <a:blip r:embed="rId4"/>
              <a:stretch>
                <a:fillRect/>
              </a:stretch>
            </p:blipFill>
            <p:spPr>
              <a:xfrm>
                <a:off x="8748" y="709948"/>
                <a:ext cx="9126503" cy="5438103"/>
              </a:xfrm>
              <a:prstGeom prst="rect">
                <a:avLst/>
              </a:prstGeom>
            </p:spPr>
          </p:pic>
          <p:sp>
            <p:nvSpPr>
              <p:cNvPr id="3" name="Arrow: Right 2">
                <a:extLst>
                  <a:ext uri="{FF2B5EF4-FFF2-40B4-BE49-F238E27FC236}">
                    <a16:creationId xmlns:a16="http://schemas.microsoft.com/office/drawing/2014/main" id="{2AFE1DC2-086B-D285-3763-FC0494E8B973}"/>
                  </a:ext>
                </a:extLst>
              </p:cNvPr>
              <p:cNvSpPr/>
              <p:nvPr/>
            </p:nvSpPr>
            <p:spPr>
              <a:xfrm rot="21133385">
                <a:off x="5253030" y="3108144"/>
                <a:ext cx="3095363" cy="3906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C610E2D-7781-2799-548A-20D089F598CF}"/>
                </a:ext>
              </a:extLst>
            </p:cNvPr>
            <p:cNvSpPr txBox="1"/>
            <p:nvPr/>
          </p:nvSpPr>
          <p:spPr>
            <a:xfrm>
              <a:off x="5412718" y="5850370"/>
              <a:ext cx="3890809" cy="646331"/>
            </a:xfrm>
            <a:prstGeom prst="rect">
              <a:avLst/>
            </a:prstGeom>
            <a:noFill/>
          </p:spPr>
          <p:txBody>
            <a:bodyPr wrap="none" rtlCol="0">
              <a:spAutoFit/>
            </a:bodyPr>
            <a:lstStyle/>
            <a:p>
              <a:r>
                <a:rPr lang="en-US" dirty="0"/>
                <a:t>What if something did happen here?</a:t>
              </a:r>
            </a:p>
            <a:p>
              <a:r>
                <a:rPr lang="en-US" dirty="0"/>
                <a:t>                                Need MeV!</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839E5-8D3D-40A8-8902-D2CA7F17B126}"/>
              </a:ext>
            </a:extLst>
          </p:cNvPr>
          <p:cNvPicPr>
            <a:picLocks noChangeAspect="1"/>
          </p:cNvPicPr>
          <p:nvPr/>
        </p:nvPicPr>
        <p:blipFill>
          <a:blip r:embed="rId2"/>
          <a:stretch>
            <a:fillRect/>
          </a:stretch>
        </p:blipFill>
        <p:spPr>
          <a:xfrm>
            <a:off x="152400" y="152400"/>
            <a:ext cx="5172891" cy="2945674"/>
          </a:xfrm>
          <a:prstGeom prst="rect">
            <a:avLst/>
          </a:prstGeom>
        </p:spPr>
      </p:pic>
      <p:pic>
        <p:nvPicPr>
          <p:cNvPr id="5" name="Picture 4">
            <a:extLst>
              <a:ext uri="{FF2B5EF4-FFF2-40B4-BE49-F238E27FC236}">
                <a16:creationId xmlns:a16="http://schemas.microsoft.com/office/drawing/2014/main" id="{98BE44EA-0D79-4D0E-A327-483F889663AC}"/>
              </a:ext>
            </a:extLst>
          </p:cNvPr>
          <p:cNvPicPr>
            <a:picLocks noChangeAspect="1"/>
          </p:cNvPicPr>
          <p:nvPr/>
        </p:nvPicPr>
        <p:blipFill>
          <a:blip r:embed="rId3"/>
          <a:stretch>
            <a:fillRect/>
          </a:stretch>
        </p:blipFill>
        <p:spPr>
          <a:xfrm>
            <a:off x="2438400" y="3197344"/>
            <a:ext cx="5956663" cy="3566160"/>
          </a:xfrm>
          <a:prstGeom prst="rect">
            <a:avLst/>
          </a:prstGeom>
        </p:spPr>
      </p:pic>
      <p:sp>
        <p:nvSpPr>
          <p:cNvPr id="6" name="TextBox 5">
            <a:extLst>
              <a:ext uri="{FF2B5EF4-FFF2-40B4-BE49-F238E27FC236}">
                <a16:creationId xmlns:a16="http://schemas.microsoft.com/office/drawing/2014/main" id="{AAED5D36-D196-4C1A-A82D-31A91E73A7D8}"/>
              </a:ext>
            </a:extLst>
          </p:cNvPr>
          <p:cNvSpPr txBox="1"/>
          <p:nvPr/>
        </p:nvSpPr>
        <p:spPr>
          <a:xfrm>
            <a:off x="5416731" y="228600"/>
            <a:ext cx="3321743" cy="2800767"/>
          </a:xfrm>
          <a:prstGeom prst="rect">
            <a:avLst/>
          </a:prstGeom>
          <a:noFill/>
        </p:spPr>
        <p:txBody>
          <a:bodyPr wrap="none" rtlCol="0">
            <a:spAutoFit/>
          </a:bodyPr>
          <a:lstStyle/>
          <a:p>
            <a:r>
              <a:rPr lang="en-US" sz="1600" dirty="0">
                <a:solidFill>
                  <a:srgbClr val="FFFF00"/>
                </a:solidFill>
              </a:rPr>
              <a:t>What could happen in a messy</a:t>
            </a:r>
          </a:p>
          <a:p>
            <a:r>
              <a:rPr lang="en-US" sz="1600" dirty="0">
                <a:solidFill>
                  <a:srgbClr val="FFFF00"/>
                </a:solidFill>
              </a:rPr>
              <a:t>environment?  “Compton Mirror”</a:t>
            </a:r>
          </a:p>
          <a:p>
            <a:r>
              <a:rPr lang="en-US" sz="1600" dirty="0">
                <a:solidFill>
                  <a:srgbClr val="FFFF00"/>
                </a:solidFill>
              </a:rPr>
              <a:t>and “external/internal” (moderately</a:t>
            </a:r>
            <a:br>
              <a:rPr lang="en-US" sz="1600" dirty="0">
                <a:solidFill>
                  <a:srgbClr val="FFFF00"/>
                </a:solidFill>
              </a:rPr>
            </a:br>
            <a:r>
              <a:rPr lang="en-US" sz="1600" dirty="0">
                <a:solidFill>
                  <a:srgbClr val="FFFF00"/>
                </a:solidFill>
              </a:rPr>
              <a:t>beamed?) photons from a </a:t>
            </a:r>
          </a:p>
          <a:p>
            <a:r>
              <a:rPr lang="en-US" sz="1600" dirty="0">
                <a:solidFill>
                  <a:srgbClr val="FFFF00"/>
                </a:solidFill>
              </a:rPr>
              <a:t>jet sheath? </a:t>
            </a:r>
          </a:p>
          <a:p>
            <a:endParaRPr lang="en-US" sz="1600" dirty="0">
              <a:solidFill>
                <a:srgbClr val="FFFF00"/>
              </a:solidFill>
            </a:endParaRPr>
          </a:p>
          <a:p>
            <a:r>
              <a:rPr lang="en-US" sz="1600" dirty="0">
                <a:solidFill>
                  <a:srgbClr val="FFFF00"/>
                </a:solidFill>
              </a:rPr>
              <a:t>[often see limb brightening in FRI</a:t>
            </a:r>
          </a:p>
          <a:p>
            <a:r>
              <a:rPr lang="en-US" sz="1600" dirty="0">
                <a:solidFill>
                  <a:srgbClr val="FFFF00"/>
                </a:solidFill>
              </a:rPr>
              <a:t>radio images?]</a:t>
            </a:r>
          </a:p>
          <a:p>
            <a:endParaRPr lang="en-US" sz="1600" dirty="0">
              <a:solidFill>
                <a:srgbClr val="FFFF00"/>
              </a:solidFill>
            </a:endParaRPr>
          </a:p>
          <a:p>
            <a:r>
              <a:rPr lang="en-US" sz="1600" dirty="0">
                <a:solidFill>
                  <a:srgbClr val="FFFF00"/>
                </a:solidFill>
              </a:rPr>
              <a:t>Acceleration in sheath (boundary,</a:t>
            </a:r>
          </a:p>
          <a:p>
            <a:r>
              <a:rPr lang="en-US" sz="1600" dirty="0">
                <a:solidFill>
                  <a:srgbClr val="FFFF00"/>
                </a:solidFill>
              </a:rPr>
              <a:t>shear layer)?</a:t>
            </a:r>
          </a:p>
        </p:txBody>
      </p:sp>
      <p:cxnSp>
        <p:nvCxnSpPr>
          <p:cNvPr id="8" name="Straight Arrow Connector 7">
            <a:extLst>
              <a:ext uri="{FF2B5EF4-FFF2-40B4-BE49-F238E27FC236}">
                <a16:creationId xmlns:a16="http://schemas.microsoft.com/office/drawing/2014/main" id="{02CF4C5C-46FF-4F47-84FD-989EAEA8E934}"/>
              </a:ext>
            </a:extLst>
          </p:cNvPr>
          <p:cNvCxnSpPr/>
          <p:nvPr/>
        </p:nvCxnSpPr>
        <p:spPr>
          <a:xfrm flipV="1">
            <a:off x="3657600" y="4495800"/>
            <a:ext cx="457200" cy="381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738CC7B-DFE2-4ED1-BAF4-7CCD691895CD}"/>
              </a:ext>
            </a:extLst>
          </p:cNvPr>
          <p:cNvCxnSpPr>
            <a:cxnSpLocks/>
          </p:cNvCxnSpPr>
          <p:nvPr/>
        </p:nvCxnSpPr>
        <p:spPr>
          <a:xfrm flipH="1">
            <a:off x="3962400" y="4495800"/>
            <a:ext cx="152400" cy="381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662A1BD-66EE-479B-8319-941DD4CA819D}"/>
              </a:ext>
            </a:extLst>
          </p:cNvPr>
          <p:cNvSpPr txBox="1"/>
          <p:nvPr/>
        </p:nvSpPr>
        <p:spPr>
          <a:xfrm>
            <a:off x="228600" y="3733800"/>
            <a:ext cx="1954381" cy="1477328"/>
          </a:xfrm>
          <a:prstGeom prst="rect">
            <a:avLst/>
          </a:prstGeom>
          <a:noFill/>
        </p:spPr>
        <p:txBody>
          <a:bodyPr wrap="none" rtlCol="0">
            <a:spAutoFit/>
          </a:bodyPr>
          <a:lstStyle/>
          <a:p>
            <a:r>
              <a:rPr lang="en-US" dirty="0">
                <a:solidFill>
                  <a:schemeClr val="bg1"/>
                </a:solidFill>
              </a:rPr>
              <a:t>``Stratified” jet</a:t>
            </a:r>
            <a:br>
              <a:rPr lang="en-US" dirty="0">
                <a:solidFill>
                  <a:schemeClr val="bg1"/>
                </a:solidFill>
              </a:rPr>
            </a:br>
            <a:r>
              <a:rPr lang="en-US" dirty="0">
                <a:solidFill>
                  <a:schemeClr val="bg1"/>
                </a:solidFill>
              </a:rPr>
              <a:t>w/structure, e.g., </a:t>
            </a:r>
          </a:p>
          <a:p>
            <a:r>
              <a:rPr lang="en-US" dirty="0">
                <a:solidFill>
                  <a:schemeClr val="bg1"/>
                </a:solidFill>
              </a:rPr>
              <a:t>Γ(</a:t>
            </a:r>
            <a:r>
              <a:rPr lang="el-GR" dirty="0">
                <a:solidFill>
                  <a:schemeClr val="bg1"/>
                </a:solidFill>
              </a:rPr>
              <a:t>Θ</a:t>
            </a:r>
            <a:r>
              <a:rPr lang="en-US" dirty="0">
                <a:solidFill>
                  <a:schemeClr val="bg1"/>
                </a:solidFill>
              </a:rPr>
              <a:t>)?</a:t>
            </a:r>
          </a:p>
          <a:p>
            <a:endParaRPr lang="en-US" dirty="0">
              <a:solidFill>
                <a:schemeClr val="bg1"/>
              </a:solidFill>
            </a:endParaRPr>
          </a:p>
          <a:p>
            <a:r>
              <a:rPr lang="en-US" dirty="0">
                <a:solidFill>
                  <a:schemeClr val="bg1"/>
                </a:solidFill>
              </a:rPr>
              <a:t>Pair sheath?</a:t>
            </a:r>
          </a:p>
        </p:txBody>
      </p:sp>
      <p:pic>
        <p:nvPicPr>
          <p:cNvPr id="2" name="Picture 1">
            <a:extLst>
              <a:ext uri="{FF2B5EF4-FFF2-40B4-BE49-F238E27FC236}">
                <a16:creationId xmlns:a16="http://schemas.microsoft.com/office/drawing/2014/main" id="{6432066A-E125-3BD8-C3BC-898841D26059}"/>
              </a:ext>
            </a:extLst>
          </p:cNvPr>
          <p:cNvPicPr>
            <a:picLocks noChangeAspect="1"/>
          </p:cNvPicPr>
          <p:nvPr/>
        </p:nvPicPr>
        <p:blipFill>
          <a:blip r:embed="rId4"/>
          <a:stretch>
            <a:fillRect/>
          </a:stretch>
        </p:blipFill>
        <p:spPr>
          <a:xfrm>
            <a:off x="595605" y="1174379"/>
            <a:ext cx="7669433" cy="3554276"/>
          </a:xfrm>
          <a:prstGeom prst="rect">
            <a:avLst/>
          </a:prstGeom>
        </p:spPr>
      </p:pic>
    </p:spTree>
    <p:extLst>
      <p:ext uri="{BB962C8B-B14F-4D97-AF65-F5344CB8AC3E}">
        <p14:creationId xmlns:p14="http://schemas.microsoft.com/office/powerpoint/2010/main" val="235998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0" y="152400"/>
            <a:ext cx="5077495" cy="6554696"/>
          </a:xfrm>
          <a:prstGeom prst="rect">
            <a:avLst/>
          </a:prstGeom>
        </p:spPr>
      </p:pic>
      <p:sp>
        <p:nvSpPr>
          <p:cNvPr id="5" name="Rectangle 4"/>
          <p:cNvSpPr/>
          <p:nvPr/>
        </p:nvSpPr>
        <p:spPr bwMode="auto">
          <a:xfrm>
            <a:off x="3124200" y="609600"/>
            <a:ext cx="381000" cy="5562600"/>
          </a:xfrm>
          <a:prstGeom prst="rect">
            <a:avLst/>
          </a:prstGeom>
          <a:noFill/>
          <a:ln w="66675" cap="flat"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00"/>
              </a:solidFill>
              <a:effectLst/>
              <a:uLnTx/>
              <a:uFillTx/>
              <a:latin typeface="Helvetica" pitchFamily="34" charset="0"/>
              <a:ea typeface="+mn-ea"/>
              <a:cs typeface="+mn-cs"/>
            </a:endParaRPr>
          </a:p>
        </p:txBody>
      </p:sp>
      <p:sp>
        <p:nvSpPr>
          <p:cNvPr id="2" name="TextBox 1"/>
          <p:cNvSpPr txBox="1"/>
          <p:nvPr/>
        </p:nvSpPr>
        <p:spPr>
          <a:xfrm>
            <a:off x="6925279" y="381000"/>
            <a:ext cx="2189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lumMod val="85000"/>
                  </a:srgbClr>
                </a:solidFill>
                <a:effectLst/>
                <a:uLnTx/>
                <a:uFillTx/>
                <a:latin typeface="Times New Roman"/>
                <a:ea typeface="+mn-ea"/>
                <a:cs typeface="+mn-cs"/>
              </a:rPr>
              <a:t>Vercellone</a:t>
            </a:r>
            <a:r>
              <a:rPr kumimoji="0" lang="en-US" sz="1800" b="0" i="0" u="none" strike="noStrike" kern="1200" cap="none" spc="0" normalizeH="0" baseline="0" noProof="0" dirty="0">
                <a:ln>
                  <a:noFill/>
                </a:ln>
                <a:solidFill>
                  <a:srgbClr val="FFFFFF">
                    <a:lumMod val="85000"/>
                  </a:srgbClr>
                </a:solidFill>
                <a:effectLst/>
                <a:uLnTx/>
                <a:uFillTx/>
                <a:latin typeface="Times New Roman"/>
                <a:ea typeface="+mn-ea"/>
                <a:cs typeface="+mn-cs"/>
              </a:rPr>
              <a:t> et al. 2011</a:t>
            </a:r>
          </a:p>
        </p:txBody>
      </p:sp>
      <p:sp>
        <p:nvSpPr>
          <p:cNvPr id="3" name="TextBox 2"/>
          <p:cNvSpPr txBox="1"/>
          <p:nvPr/>
        </p:nvSpPr>
        <p:spPr>
          <a:xfrm>
            <a:off x="7086600" y="2438400"/>
            <a:ext cx="1962397"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a:ea typeface="+mn-ea"/>
                <a:cs typeface="+mn-cs"/>
              </a:rPr>
              <a:t>“The Flare”</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FFFF00"/>
                </a:solidFill>
                <a:effectLst/>
                <a:uLnTx/>
                <a:uFillTx/>
                <a:latin typeface="Times New Roman"/>
                <a:ea typeface="+mn-ea"/>
                <a:cs typeface="+mn-cs"/>
              </a:rPr>
              <a:t>3C 454.3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Times New Roman"/>
                <a:ea typeface="+mn-ea"/>
                <a:cs typeface="+mn-cs"/>
              </a:rPr>
              <a:t>(Nov. 2010)</a:t>
            </a:r>
          </a:p>
        </p:txBody>
      </p:sp>
      <p:cxnSp>
        <p:nvCxnSpPr>
          <p:cNvPr id="7" name="Straight Arrow Connector 6"/>
          <p:cNvCxnSpPr/>
          <p:nvPr/>
        </p:nvCxnSpPr>
        <p:spPr bwMode="auto">
          <a:xfrm flipV="1">
            <a:off x="762000" y="1828800"/>
            <a:ext cx="1676400" cy="609600"/>
          </a:xfrm>
          <a:prstGeom prst="straightConnector1">
            <a:avLst/>
          </a:prstGeom>
          <a:solidFill>
            <a:schemeClr val="accent1"/>
          </a:solidFill>
          <a:ln w="63500" cap="flat" cmpd="sng" algn="ctr">
            <a:solidFill>
              <a:srgbClr val="92D050"/>
            </a:solidFill>
            <a:prstDash val="solid"/>
            <a:round/>
            <a:headEnd type="none" w="med" len="med"/>
            <a:tailEnd type="triangle"/>
          </a:ln>
          <a:effectLst/>
        </p:spPr>
      </p:cxnSp>
      <p:sp>
        <p:nvSpPr>
          <p:cNvPr id="8" name="TextBox 7"/>
          <p:cNvSpPr txBox="1"/>
          <p:nvPr/>
        </p:nvSpPr>
        <p:spPr>
          <a:xfrm>
            <a:off x="19318" y="2438400"/>
            <a:ext cx="1749197"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Gamma-Ray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“Plateau”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 NO short-term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variability</a:t>
            </a:r>
          </a:p>
        </p:txBody>
      </p:sp>
    </p:spTree>
    <p:extLst>
      <p:ext uri="{BB962C8B-B14F-4D97-AF65-F5344CB8AC3E}">
        <p14:creationId xmlns:p14="http://schemas.microsoft.com/office/powerpoint/2010/main" val="100275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4600" y="115897"/>
            <a:ext cx="6384798" cy="6714839"/>
          </a:xfrm>
          <a:prstGeom prst="rect">
            <a:avLst/>
          </a:prstGeom>
        </p:spPr>
      </p:pic>
      <p:sp>
        <p:nvSpPr>
          <p:cNvPr id="5" name="TextBox 4"/>
          <p:cNvSpPr txBox="1"/>
          <p:nvPr/>
        </p:nvSpPr>
        <p:spPr>
          <a:xfrm>
            <a:off x="3352800" y="276215"/>
            <a:ext cx="45159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Isler et al. 2013   [see also Leon-Tavares 2013]</a:t>
            </a:r>
          </a:p>
        </p:txBody>
      </p:sp>
      <p:cxnSp>
        <p:nvCxnSpPr>
          <p:cNvPr id="3" name="Straight Connector 2">
            <a:extLst>
              <a:ext uri="{FF2B5EF4-FFF2-40B4-BE49-F238E27FC236}">
                <a16:creationId xmlns:a16="http://schemas.microsoft.com/office/drawing/2014/main" id="{3BD888DF-E366-4F44-956E-4928F478CB4E}"/>
              </a:ext>
            </a:extLst>
          </p:cNvPr>
          <p:cNvCxnSpPr>
            <a:cxnSpLocks/>
          </p:cNvCxnSpPr>
          <p:nvPr/>
        </p:nvCxnSpPr>
        <p:spPr bwMode="auto">
          <a:xfrm>
            <a:off x="4131046" y="645186"/>
            <a:ext cx="32491" cy="46276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397915EA-DC14-46B6-A456-F637038C14B2}"/>
              </a:ext>
            </a:extLst>
          </p:cNvPr>
          <p:cNvCxnSpPr>
            <a:cxnSpLocks/>
          </p:cNvCxnSpPr>
          <p:nvPr/>
        </p:nvCxnSpPr>
        <p:spPr bwMode="auto">
          <a:xfrm flipH="1" flipV="1">
            <a:off x="4980466" y="556996"/>
            <a:ext cx="46413" cy="4715889"/>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6" name="Group 15">
            <a:extLst>
              <a:ext uri="{FF2B5EF4-FFF2-40B4-BE49-F238E27FC236}">
                <a16:creationId xmlns:a16="http://schemas.microsoft.com/office/drawing/2014/main" id="{6B3B8F42-D4B0-432A-9F68-24692D1FF87A}"/>
              </a:ext>
            </a:extLst>
          </p:cNvPr>
          <p:cNvGrpSpPr/>
          <p:nvPr/>
        </p:nvGrpSpPr>
        <p:grpSpPr>
          <a:xfrm>
            <a:off x="0" y="1175197"/>
            <a:ext cx="9144000" cy="4507606"/>
            <a:chOff x="0" y="1175197"/>
            <a:chExt cx="9144000" cy="4507606"/>
          </a:xfrm>
        </p:grpSpPr>
        <p:pic>
          <p:nvPicPr>
            <p:cNvPr id="14" name="Picture 13">
              <a:extLst>
                <a:ext uri="{FF2B5EF4-FFF2-40B4-BE49-F238E27FC236}">
                  <a16:creationId xmlns:a16="http://schemas.microsoft.com/office/drawing/2014/main" id="{4A504269-5E7C-4EB9-A717-4DA6F55C6D67}"/>
                </a:ext>
              </a:extLst>
            </p:cNvPr>
            <p:cNvPicPr>
              <a:picLocks noChangeAspect="1"/>
            </p:cNvPicPr>
            <p:nvPr/>
          </p:nvPicPr>
          <p:blipFill>
            <a:blip r:embed="rId3"/>
            <a:stretch>
              <a:fillRect/>
            </a:stretch>
          </p:blipFill>
          <p:spPr>
            <a:xfrm>
              <a:off x="0" y="1175197"/>
              <a:ext cx="9144000" cy="4507606"/>
            </a:xfrm>
            <a:prstGeom prst="rect">
              <a:avLst/>
            </a:prstGeom>
          </p:spPr>
        </p:pic>
        <p:sp>
          <p:nvSpPr>
            <p:cNvPr id="15" name="TextBox 14">
              <a:extLst>
                <a:ext uri="{FF2B5EF4-FFF2-40B4-BE49-F238E27FC236}">
                  <a16:creationId xmlns:a16="http://schemas.microsoft.com/office/drawing/2014/main" id="{02E246E9-E969-42BC-AA24-E09A4495E74E}"/>
                </a:ext>
              </a:extLst>
            </p:cNvPr>
            <p:cNvSpPr txBox="1"/>
            <p:nvPr/>
          </p:nvSpPr>
          <p:spPr>
            <a:xfrm>
              <a:off x="6189530" y="5287809"/>
              <a:ext cx="21082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Jorstad</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et al., in prep</a:t>
              </a:r>
            </a:p>
          </p:txBody>
        </p:sp>
      </p:grpSp>
      <p:sp>
        <p:nvSpPr>
          <p:cNvPr id="2" name="TextBox 1">
            <a:extLst>
              <a:ext uri="{FF2B5EF4-FFF2-40B4-BE49-F238E27FC236}">
                <a16:creationId xmlns:a16="http://schemas.microsoft.com/office/drawing/2014/main" id="{6B71892A-49C0-4AE0-85E6-C32612A4C8DA}"/>
              </a:ext>
            </a:extLst>
          </p:cNvPr>
          <p:cNvSpPr txBox="1"/>
          <p:nvPr/>
        </p:nvSpPr>
        <p:spPr>
          <a:xfrm>
            <a:off x="76200" y="235268"/>
            <a:ext cx="2178802" cy="369332"/>
          </a:xfrm>
          <a:prstGeom prst="rect">
            <a:avLst/>
          </a:prstGeom>
          <a:noFill/>
        </p:spPr>
        <p:txBody>
          <a:bodyPr wrap="none" rtlCol="0">
            <a:spAutoFit/>
          </a:bodyPr>
          <a:lstStyle/>
          <a:p>
            <a:r>
              <a:rPr lang="en-US" dirty="0">
                <a:solidFill>
                  <a:srgbClr val="FFFF00"/>
                </a:solidFill>
              </a:rPr>
              <a:t>Disk-Jet Connection?</a:t>
            </a:r>
          </a:p>
        </p:txBody>
      </p:sp>
      <p:sp>
        <p:nvSpPr>
          <p:cNvPr id="6" name="TextBox 5">
            <a:extLst>
              <a:ext uri="{FF2B5EF4-FFF2-40B4-BE49-F238E27FC236}">
                <a16:creationId xmlns:a16="http://schemas.microsoft.com/office/drawing/2014/main" id="{6E188DD8-595D-46B2-B4DA-6AB1F2B929B1}"/>
              </a:ext>
            </a:extLst>
          </p:cNvPr>
          <p:cNvSpPr txBox="1"/>
          <p:nvPr/>
        </p:nvSpPr>
        <p:spPr>
          <a:xfrm>
            <a:off x="244602" y="5791200"/>
            <a:ext cx="1896673" cy="646331"/>
          </a:xfrm>
          <a:prstGeom prst="rect">
            <a:avLst/>
          </a:prstGeom>
          <a:noFill/>
        </p:spPr>
        <p:txBody>
          <a:bodyPr wrap="none" rtlCol="0">
            <a:spAutoFit/>
          </a:bodyPr>
          <a:lstStyle/>
          <a:p>
            <a:r>
              <a:rPr lang="en-US" dirty="0">
                <a:solidFill>
                  <a:srgbClr val="FFFF00"/>
                </a:solidFill>
              </a:rPr>
              <a:t>Central Engine vs.</a:t>
            </a:r>
          </a:p>
          <a:p>
            <a:r>
              <a:rPr lang="en-US" dirty="0">
                <a:solidFill>
                  <a:srgbClr val="FFFF00"/>
                </a:solidFill>
              </a:rPr>
              <a:t>Jet?</a:t>
            </a:r>
          </a:p>
        </p:txBody>
      </p:sp>
    </p:spTree>
    <p:extLst>
      <p:ext uri="{BB962C8B-B14F-4D97-AF65-F5344CB8AC3E}">
        <p14:creationId xmlns:p14="http://schemas.microsoft.com/office/powerpoint/2010/main" val="346865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9" name="Picture 3" descr="279_day"/>
          <p:cNvPicPr>
            <a:picLocks noChangeAspect="1" noChangeArrowheads="1" noCrop="1"/>
          </p:cNvPicPr>
          <p:nvPr/>
        </p:nvPicPr>
        <p:blipFill>
          <a:blip r:embed="rId3" cstate="print"/>
          <a:srcRect/>
          <a:stretch>
            <a:fillRect/>
          </a:stretch>
        </p:blipFill>
        <p:spPr bwMode="auto">
          <a:xfrm>
            <a:off x="179388" y="804863"/>
            <a:ext cx="8785225" cy="5856287"/>
          </a:xfrm>
          <a:prstGeom prst="rect">
            <a:avLst/>
          </a:prstGeom>
          <a:noFill/>
        </p:spPr>
      </p:pic>
      <p:sp>
        <p:nvSpPr>
          <p:cNvPr id="480258" name="Text Box 2"/>
          <p:cNvSpPr txBox="1">
            <a:spLocks noChangeArrowheads="1"/>
          </p:cNvSpPr>
          <p:nvPr/>
        </p:nvSpPr>
        <p:spPr bwMode="auto">
          <a:xfrm>
            <a:off x="0" y="-152400"/>
            <a:ext cx="9144000" cy="1077218"/>
          </a:xfrm>
          <a:prstGeom prst="rect">
            <a:avLst/>
          </a:prstGeom>
          <a:noFill/>
          <a:ln w="9525" algn="ctr">
            <a:noFill/>
            <a:miter lim="800000"/>
            <a:headEnd/>
            <a:tailEnd/>
          </a:ln>
          <a:effectLst/>
        </p:spPr>
        <p:txBody>
          <a:bodyPr wrap="square">
            <a:spAutoFit/>
          </a:bodyPr>
          <a:lstStyle/>
          <a:p>
            <a:pPr algn="ctr" eaLnBrk="1" hangingPunct="1">
              <a:spcBef>
                <a:spcPct val="50000"/>
              </a:spcBef>
            </a:pPr>
            <a:r>
              <a:rPr lang="en-US" sz="3200" b="1" dirty="0">
                <a:solidFill>
                  <a:srgbClr val="FF0000"/>
                </a:solidFill>
                <a:effectLst>
                  <a:outerShdw blurRad="38100" dist="38100" dir="2700000" algn="tl">
                    <a:srgbClr val="000000"/>
                  </a:outerShdw>
                </a:effectLst>
                <a:latin typeface="Garamond" pitchFamily="18" charset="0"/>
                <a:cs typeface="Arial" charset="0"/>
              </a:rPr>
              <a:t>Numerical simulations for 3C 279. </a:t>
            </a:r>
            <a:r>
              <a:rPr lang="en-US" sz="3200" b="1" dirty="0" err="1">
                <a:solidFill>
                  <a:srgbClr val="FF0000"/>
                </a:solidFill>
                <a:effectLst>
                  <a:outerShdw blurRad="38100" dist="38100" dir="2700000" algn="tl">
                    <a:srgbClr val="000000"/>
                  </a:outerShdw>
                </a:effectLst>
                <a:latin typeface="Garamond" pitchFamily="18" charset="0"/>
                <a:cs typeface="Arial" charset="0"/>
              </a:rPr>
              <a:t>Spada</a:t>
            </a:r>
            <a:r>
              <a:rPr lang="en-US" sz="3200" b="1" dirty="0">
                <a:solidFill>
                  <a:srgbClr val="FF0000"/>
                </a:solidFill>
                <a:effectLst>
                  <a:outerShdw blurRad="38100" dist="38100" dir="2700000" algn="tl">
                    <a:srgbClr val="000000"/>
                  </a:outerShdw>
                </a:effectLst>
                <a:latin typeface="Garamond" pitchFamily="18" charset="0"/>
                <a:cs typeface="Arial" charset="0"/>
              </a:rPr>
              <a:t> et al. 2001</a:t>
            </a:r>
            <a:br>
              <a:rPr lang="en-US" sz="3200" b="1" dirty="0">
                <a:solidFill>
                  <a:srgbClr val="FF0000"/>
                </a:solidFill>
                <a:effectLst>
                  <a:outerShdw blurRad="38100" dist="38100" dir="2700000" algn="tl">
                    <a:srgbClr val="000000"/>
                  </a:outerShdw>
                </a:effectLst>
                <a:latin typeface="Garamond" pitchFamily="18" charset="0"/>
                <a:cs typeface="Arial" charset="0"/>
              </a:rPr>
            </a:br>
            <a:r>
              <a:rPr lang="en-US" sz="3200" b="1" dirty="0">
                <a:solidFill>
                  <a:srgbClr val="FF0000"/>
                </a:solidFill>
                <a:effectLst>
                  <a:outerShdw blurRad="38100" dist="38100" dir="2700000" algn="tl">
                    <a:srgbClr val="000000"/>
                  </a:outerShdw>
                </a:effectLst>
                <a:latin typeface="Garamond" pitchFamily="18" charset="0"/>
                <a:cs typeface="Arial" charset="0"/>
              </a:rPr>
              <a:t>(Internal shock – “Christmas tree”-like model)</a:t>
            </a:r>
            <a:endParaRPr lang="it-IT" sz="3200" b="1" dirty="0">
              <a:solidFill>
                <a:srgbClr val="FF0000"/>
              </a:solidFill>
              <a:effectLst>
                <a:outerShdw blurRad="38100" dist="38100" dir="2700000" algn="tl">
                  <a:srgbClr val="000000"/>
                </a:outerShdw>
              </a:effectLst>
              <a:latin typeface="Garamond" pitchFamily="18" charset="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152400" y="381000"/>
            <a:ext cx="8877300" cy="6016625"/>
            <a:chOff x="266700" y="346075"/>
            <a:chExt cx="8877300" cy="6016625"/>
          </a:xfrm>
        </p:grpSpPr>
        <p:pic>
          <p:nvPicPr>
            <p:cNvPr id="8197" name="Picture 2" descr="cygx1states"/>
            <p:cNvPicPr>
              <a:picLocks noChangeAspect="1" noChangeArrowheads="1"/>
            </p:cNvPicPr>
            <p:nvPr/>
          </p:nvPicPr>
          <p:blipFill>
            <a:blip r:embed="rId2"/>
            <a:srcRect l="1936" t="36945" r="7866" b="19841"/>
            <a:stretch>
              <a:fillRect/>
            </a:stretch>
          </p:blipFill>
          <p:spPr bwMode="auto">
            <a:xfrm>
              <a:off x="266700" y="346075"/>
              <a:ext cx="8877300" cy="6016625"/>
            </a:xfrm>
            <a:prstGeom prst="rect">
              <a:avLst/>
            </a:prstGeom>
            <a:noFill/>
            <a:ln w="9525">
              <a:noFill/>
              <a:miter lim="800000"/>
              <a:headEnd/>
              <a:tailEnd/>
            </a:ln>
          </p:spPr>
        </p:pic>
        <p:pic>
          <p:nvPicPr>
            <p:cNvPr id="8198" name="Picture 4" descr="chandra_area.png"/>
            <p:cNvPicPr>
              <a:picLocks noChangeAspect="1" noChangeArrowheads="1"/>
            </p:cNvPicPr>
            <p:nvPr/>
          </p:nvPicPr>
          <p:blipFill>
            <a:blip r:embed="rId3"/>
            <a:srcRect l="38870" t="5208" r="31097" b="69212"/>
            <a:stretch>
              <a:fillRect/>
            </a:stretch>
          </p:blipFill>
          <p:spPr bwMode="auto">
            <a:xfrm>
              <a:off x="2038350" y="3405187"/>
              <a:ext cx="1943100" cy="1795463"/>
            </a:xfrm>
            <a:prstGeom prst="rect">
              <a:avLst/>
            </a:prstGeom>
            <a:noFill/>
            <a:ln w="9525">
              <a:noFill/>
              <a:miter lim="800000"/>
              <a:headEnd/>
              <a:tailEnd/>
            </a:ln>
          </p:spPr>
        </p:pic>
        <p:cxnSp>
          <p:nvCxnSpPr>
            <p:cNvPr id="7" name="Straight Connector 6"/>
            <p:cNvCxnSpPr/>
            <p:nvPr/>
          </p:nvCxnSpPr>
          <p:spPr bwMode="auto">
            <a:xfrm rot="16200000" flipH="1">
              <a:off x="1581150" y="2914650"/>
              <a:ext cx="4248150" cy="19050"/>
            </a:xfrm>
            <a:prstGeom prst="line">
              <a:avLst/>
            </a:prstGeom>
            <a:solidFill>
              <a:schemeClr val="accent1"/>
            </a:solidFill>
            <a:ln w="28575" cap="flat" cmpd="sng" algn="ctr">
              <a:solidFill>
                <a:schemeClr val="accent1">
                  <a:lumMod val="75000"/>
                </a:schemeClr>
              </a:solidFill>
              <a:prstDash val="sysDash"/>
              <a:round/>
              <a:headEnd type="none" w="med" len="med"/>
              <a:tailEnd type="none" w="med" len="med"/>
            </a:ln>
            <a:effectLst/>
          </p:spPr>
        </p:cxnSp>
        <p:sp>
          <p:nvSpPr>
            <p:cNvPr id="8" name="Right Arrow 7"/>
            <p:cNvSpPr/>
            <p:nvPr/>
          </p:nvSpPr>
          <p:spPr bwMode="auto">
            <a:xfrm>
              <a:off x="2895600" y="3162300"/>
              <a:ext cx="476250" cy="247650"/>
            </a:xfrm>
            <a:prstGeom prst="righ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wrap="none" anchor="ctr"/>
            <a:lstStyle/>
            <a:p>
              <a:pPr algn="l" rtl="0" eaLnBrk="0" fontAlgn="base" hangingPunct="0">
                <a:spcBef>
                  <a:spcPct val="0"/>
                </a:spcBef>
                <a:spcAft>
                  <a:spcPct val="0"/>
                </a:spcAft>
                <a:defRPr/>
              </a:pPr>
              <a:endParaRPr lang="en-US" sz="2800" kern="1200">
                <a:solidFill>
                  <a:srgbClr val="FFFF00"/>
                </a:solidFill>
                <a:latin typeface="Helvetica" pitchFamily="34" charset="0"/>
                <a:ea typeface="+mn-ea"/>
                <a:cs typeface="+mn-cs"/>
              </a:endParaRPr>
            </a:p>
          </p:txBody>
        </p:sp>
        <p:sp>
          <p:nvSpPr>
            <p:cNvPr id="8201" name="TextBox 8"/>
            <p:cNvSpPr txBox="1">
              <a:spLocks noChangeArrowheads="1"/>
            </p:cNvSpPr>
            <p:nvPr/>
          </p:nvSpPr>
          <p:spPr bwMode="auto">
            <a:xfrm>
              <a:off x="2533650" y="2781300"/>
              <a:ext cx="2686050" cy="400110"/>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Chandra</a:t>
              </a:r>
            </a:p>
          </p:txBody>
        </p:sp>
        <p:sp>
          <p:nvSpPr>
            <p:cNvPr id="8202" name="TextBox 9"/>
            <p:cNvSpPr txBox="1">
              <a:spLocks noChangeArrowheads="1"/>
            </p:cNvSpPr>
            <p:nvPr/>
          </p:nvSpPr>
          <p:spPr bwMode="auto">
            <a:xfrm>
              <a:off x="4400550" y="3067050"/>
              <a:ext cx="1619250" cy="76944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4400" kern="1200">
                  <a:solidFill>
                    <a:srgbClr val="002060"/>
                  </a:solidFill>
                  <a:latin typeface="Helvetica" pitchFamily="34" charset="0"/>
                  <a:ea typeface="+mn-ea"/>
                  <a:cs typeface="+mn-cs"/>
                </a:rPr>
                <a:t>??</a:t>
              </a:r>
            </a:p>
          </p:txBody>
        </p:sp>
      </p:grpSp>
      <p:sp>
        <p:nvSpPr>
          <p:cNvPr id="8194" name="Text Box 4"/>
          <p:cNvSpPr txBox="1">
            <a:spLocks noChangeArrowheads="1"/>
          </p:cNvSpPr>
          <p:nvPr/>
        </p:nvSpPr>
        <p:spPr bwMode="auto">
          <a:xfrm>
            <a:off x="0" y="0"/>
            <a:ext cx="7800790" cy="40011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2000" kern="1200" dirty="0">
                <a:solidFill>
                  <a:srgbClr val="FFFF00"/>
                </a:solidFill>
                <a:latin typeface="Helvetica" pitchFamily="34" charset="0"/>
                <a:ea typeface="+mn-ea"/>
                <a:cs typeface="+mn-cs"/>
              </a:rPr>
              <a:t>Cygnus X-1  [Spectra of this quality generally do not exist for AGN!]</a:t>
            </a:r>
          </a:p>
        </p:txBody>
      </p:sp>
      <p:sp>
        <p:nvSpPr>
          <p:cNvPr id="8195" name="Text Box 5"/>
          <p:cNvSpPr txBox="1">
            <a:spLocks noChangeArrowheads="1"/>
          </p:cNvSpPr>
          <p:nvPr/>
        </p:nvSpPr>
        <p:spPr bwMode="auto">
          <a:xfrm>
            <a:off x="394298" y="6442915"/>
            <a:ext cx="5867568" cy="40011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2000" kern="1200" dirty="0">
                <a:solidFill>
                  <a:srgbClr val="FFFF00"/>
                </a:solidFill>
                <a:latin typeface="Helvetica" pitchFamily="34" charset="0"/>
                <a:ea typeface="+mn-ea"/>
                <a:cs typeface="+mn-cs"/>
              </a:rPr>
              <a:t>[Possible AGN spectral “states” not well-sampled]!</a:t>
            </a:r>
          </a:p>
        </p:txBody>
      </p:sp>
      <p:sp>
        <p:nvSpPr>
          <p:cNvPr id="3" name="TextBox 2">
            <a:extLst>
              <a:ext uri="{FF2B5EF4-FFF2-40B4-BE49-F238E27FC236}">
                <a16:creationId xmlns:a16="http://schemas.microsoft.com/office/drawing/2014/main" id="{93FDB357-AAAF-842C-55A5-E0FB0FB9D8D1}"/>
              </a:ext>
            </a:extLst>
          </p:cNvPr>
          <p:cNvSpPr txBox="1"/>
          <p:nvPr/>
        </p:nvSpPr>
        <p:spPr>
          <a:xfrm>
            <a:off x="3048000" y="5715000"/>
            <a:ext cx="184731" cy="369332"/>
          </a:xfrm>
          <a:prstGeom prst="rect">
            <a:avLst/>
          </a:prstGeom>
          <a:noFill/>
        </p:spPr>
        <p:txBody>
          <a:bodyPr wrap="none" rtlCol="0">
            <a:spAutoFit/>
          </a:bodyPr>
          <a:lstStyle/>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F49D5-6ED7-41CC-9AA5-EE740C20F2A5}"/>
              </a:ext>
            </a:extLst>
          </p:cNvPr>
          <p:cNvPicPr>
            <a:picLocks noChangeAspect="1"/>
          </p:cNvPicPr>
          <p:nvPr/>
        </p:nvPicPr>
        <p:blipFill>
          <a:blip r:embed="rId2"/>
          <a:stretch>
            <a:fillRect/>
          </a:stretch>
        </p:blipFill>
        <p:spPr>
          <a:xfrm>
            <a:off x="218777" y="55428"/>
            <a:ext cx="8010201" cy="2504700"/>
          </a:xfrm>
          <a:prstGeom prst="rect">
            <a:avLst/>
          </a:prstGeom>
        </p:spPr>
      </p:pic>
      <p:pic>
        <p:nvPicPr>
          <p:cNvPr id="6" name="Picture 5">
            <a:extLst>
              <a:ext uri="{FF2B5EF4-FFF2-40B4-BE49-F238E27FC236}">
                <a16:creationId xmlns:a16="http://schemas.microsoft.com/office/drawing/2014/main" id="{A8E33012-9232-4024-9385-BAA514740E83}"/>
              </a:ext>
            </a:extLst>
          </p:cNvPr>
          <p:cNvPicPr>
            <a:picLocks noChangeAspect="1"/>
          </p:cNvPicPr>
          <p:nvPr/>
        </p:nvPicPr>
        <p:blipFill>
          <a:blip r:embed="rId3"/>
          <a:stretch>
            <a:fillRect/>
          </a:stretch>
        </p:blipFill>
        <p:spPr>
          <a:xfrm>
            <a:off x="180630" y="2726965"/>
            <a:ext cx="3955451" cy="4003380"/>
          </a:xfrm>
          <a:prstGeom prst="rect">
            <a:avLst/>
          </a:prstGeom>
        </p:spPr>
      </p:pic>
      <p:pic>
        <p:nvPicPr>
          <p:cNvPr id="7" name="Picture 6">
            <a:extLst>
              <a:ext uri="{FF2B5EF4-FFF2-40B4-BE49-F238E27FC236}">
                <a16:creationId xmlns:a16="http://schemas.microsoft.com/office/drawing/2014/main" id="{61090165-6C98-474F-AB32-5AD8A8C171FC}"/>
              </a:ext>
            </a:extLst>
          </p:cNvPr>
          <p:cNvPicPr>
            <a:picLocks noChangeAspect="1"/>
          </p:cNvPicPr>
          <p:nvPr/>
        </p:nvPicPr>
        <p:blipFill>
          <a:blip r:embed="rId4"/>
          <a:stretch>
            <a:fillRect/>
          </a:stretch>
        </p:blipFill>
        <p:spPr>
          <a:xfrm>
            <a:off x="4889253" y="2361933"/>
            <a:ext cx="3988551" cy="5754600"/>
          </a:xfrm>
          <a:prstGeom prst="rect">
            <a:avLst/>
          </a:prstGeom>
        </p:spPr>
      </p:pic>
      <p:sp>
        <p:nvSpPr>
          <p:cNvPr id="2" name="TextBox 1">
            <a:extLst>
              <a:ext uri="{FF2B5EF4-FFF2-40B4-BE49-F238E27FC236}">
                <a16:creationId xmlns:a16="http://schemas.microsoft.com/office/drawing/2014/main" id="{50EC9936-7BAE-DFF3-CC21-DD76A3B6AB12}"/>
              </a:ext>
            </a:extLst>
          </p:cNvPr>
          <p:cNvSpPr txBox="1"/>
          <p:nvPr/>
        </p:nvSpPr>
        <p:spPr>
          <a:xfrm>
            <a:off x="2362200" y="127655"/>
            <a:ext cx="6933437" cy="646331"/>
          </a:xfrm>
          <a:prstGeom prst="rect">
            <a:avLst/>
          </a:prstGeom>
          <a:noFill/>
        </p:spPr>
        <p:txBody>
          <a:bodyPr wrap="none" rtlCol="0">
            <a:spAutoFit/>
          </a:bodyPr>
          <a:lstStyle/>
          <a:p>
            <a:r>
              <a:rPr lang="en-US" b="1" dirty="0"/>
              <a:t>Where does jet gamma-ray emission occur?  If have enough sensitivity,</a:t>
            </a:r>
          </a:p>
          <a:p>
            <a:r>
              <a:rPr lang="en-US" b="1" dirty="0"/>
              <a:t>probably everywhere …  (though not at the same time)</a:t>
            </a:r>
          </a:p>
        </p:txBody>
      </p:sp>
    </p:spTree>
    <p:extLst>
      <p:ext uri="{BB962C8B-B14F-4D97-AF65-F5344CB8AC3E}">
        <p14:creationId xmlns:p14="http://schemas.microsoft.com/office/powerpoint/2010/main" val="327847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EE3993-7007-4709-B859-433D8D350064}"/>
              </a:ext>
            </a:extLst>
          </p:cNvPr>
          <p:cNvPicPr>
            <a:picLocks noChangeAspect="1"/>
          </p:cNvPicPr>
          <p:nvPr/>
        </p:nvPicPr>
        <p:blipFill>
          <a:blip r:embed="rId2"/>
          <a:stretch>
            <a:fillRect/>
          </a:stretch>
        </p:blipFill>
        <p:spPr>
          <a:xfrm>
            <a:off x="1941764" y="0"/>
            <a:ext cx="5260471" cy="6858000"/>
          </a:xfrm>
          <a:prstGeom prst="rect">
            <a:avLst/>
          </a:prstGeom>
        </p:spPr>
      </p:pic>
      <p:sp>
        <p:nvSpPr>
          <p:cNvPr id="3" name="TextBox 2">
            <a:extLst>
              <a:ext uri="{FF2B5EF4-FFF2-40B4-BE49-F238E27FC236}">
                <a16:creationId xmlns:a16="http://schemas.microsoft.com/office/drawing/2014/main" id="{DBC44CE8-05B3-4D90-84A8-A8F2112E2ED6}"/>
              </a:ext>
            </a:extLst>
          </p:cNvPr>
          <p:cNvSpPr txBox="1"/>
          <p:nvPr/>
        </p:nvSpPr>
        <p:spPr>
          <a:xfrm>
            <a:off x="3221949" y="209622"/>
            <a:ext cx="135005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Cheung et al. 2014</a:t>
            </a:r>
          </a:p>
        </p:txBody>
      </p:sp>
      <p:sp>
        <p:nvSpPr>
          <p:cNvPr id="4" name="TextBox 3">
            <a:extLst>
              <a:ext uri="{FF2B5EF4-FFF2-40B4-BE49-F238E27FC236}">
                <a16:creationId xmlns:a16="http://schemas.microsoft.com/office/drawing/2014/main" id="{69DD58B1-216C-8AD3-0BA6-E779821E8B81}"/>
              </a:ext>
            </a:extLst>
          </p:cNvPr>
          <p:cNvSpPr txBox="1"/>
          <p:nvPr/>
        </p:nvSpPr>
        <p:spPr>
          <a:xfrm>
            <a:off x="152400" y="209622"/>
            <a:ext cx="1600200" cy="646331"/>
          </a:xfrm>
          <a:prstGeom prst="rect">
            <a:avLst/>
          </a:prstGeom>
          <a:noFill/>
        </p:spPr>
        <p:txBody>
          <a:bodyPr wrap="square" rtlCol="0">
            <a:spAutoFit/>
          </a:bodyPr>
          <a:lstStyle/>
          <a:p>
            <a:r>
              <a:rPr lang="en-US" dirty="0">
                <a:solidFill>
                  <a:srgbClr val="FFFF00"/>
                </a:solidFill>
              </a:rPr>
              <a:t>Fractal</a:t>
            </a:r>
          </a:p>
          <a:p>
            <a:r>
              <a:rPr lang="en-US" dirty="0">
                <a:solidFill>
                  <a:srgbClr val="FFFF00"/>
                </a:solidFill>
              </a:rPr>
              <a:t>Variability?</a:t>
            </a:r>
          </a:p>
        </p:txBody>
      </p:sp>
    </p:spTree>
    <p:extLst>
      <p:ext uri="{BB962C8B-B14F-4D97-AF65-F5344CB8AC3E}">
        <p14:creationId xmlns:p14="http://schemas.microsoft.com/office/powerpoint/2010/main" val="1540841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c454.ps"/>
          <p:cNvPicPr>
            <a:picLocks noChangeAspect="1"/>
          </p:cNvPicPr>
          <p:nvPr/>
        </p:nvPicPr>
        <p:blipFill rotWithShape="1">
          <a:blip r:embed="rId2">
            <a:extLst>
              <a:ext uri="{28A0092B-C50C-407E-A947-70E740481C1C}">
                <a14:useLocalDpi xmlns:a14="http://schemas.microsoft.com/office/drawing/2010/main" val="0"/>
              </a:ext>
            </a:extLst>
          </a:blip>
          <a:srcRect t="10484" b="18177"/>
          <a:stretch/>
        </p:blipFill>
        <p:spPr>
          <a:xfrm>
            <a:off x="0" y="1017975"/>
            <a:ext cx="4095550" cy="3781049"/>
          </a:xfrm>
          <a:prstGeom prst="rect">
            <a:avLst/>
          </a:prstGeom>
        </p:spPr>
      </p:pic>
      <p:pic>
        <p:nvPicPr>
          <p:cNvPr id="3" name="Picture 2" descr="3c454flare.ps"/>
          <p:cNvPicPr>
            <a:picLocks noChangeAspect="1"/>
          </p:cNvPicPr>
          <p:nvPr/>
        </p:nvPicPr>
        <p:blipFill rotWithShape="1">
          <a:blip r:embed="rId3">
            <a:extLst>
              <a:ext uri="{28A0092B-C50C-407E-A947-70E740481C1C}">
                <a14:useLocalDpi xmlns:a14="http://schemas.microsoft.com/office/drawing/2010/main" val="0"/>
              </a:ext>
            </a:extLst>
          </a:blip>
          <a:srcRect t="11168" b="19844"/>
          <a:stretch/>
        </p:blipFill>
        <p:spPr>
          <a:xfrm>
            <a:off x="3765123" y="686392"/>
            <a:ext cx="5299364" cy="4731160"/>
          </a:xfrm>
          <a:prstGeom prst="rect">
            <a:avLst/>
          </a:prstGeom>
        </p:spPr>
      </p:pic>
      <p:cxnSp>
        <p:nvCxnSpPr>
          <p:cNvPr id="5" name="Straight Arrow Connector 4"/>
          <p:cNvCxnSpPr/>
          <p:nvPr/>
        </p:nvCxnSpPr>
        <p:spPr>
          <a:xfrm>
            <a:off x="3615915" y="1735405"/>
            <a:ext cx="1580145" cy="1745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94914" y="4528862"/>
            <a:ext cx="258416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Fermi </a:t>
            </a:r>
            <a:r>
              <a:rPr kumimoji="0" lang="en-US" sz="1600" b="0" i="1" u="none" strike="noStrike" kern="1200" cap="none" spc="0" normalizeH="0" baseline="0" noProof="0" dirty="0">
                <a:ln>
                  <a:noFill/>
                </a:ln>
                <a:solidFill>
                  <a:prstClr val="black"/>
                </a:solidFill>
                <a:effectLst/>
                <a:uLnTx/>
                <a:uFillTx/>
                <a:latin typeface="Calibri"/>
                <a:ea typeface="+mn-ea"/>
                <a:cs typeface="+mn-cs"/>
              </a:rPr>
              <a:t>daily</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lightcurve</a:t>
            </a:r>
            <a:r>
              <a:rPr kumimoji="0" lang="en-US" sz="1600" b="0" i="0" u="none" strike="noStrike" kern="1200" cap="none" spc="0" normalizeH="0" baseline="0" noProof="0" dirty="0">
                <a:ln>
                  <a:noFill/>
                </a:ln>
                <a:solidFill>
                  <a:prstClr val="black"/>
                </a:solidFill>
                <a:effectLst/>
                <a:uLnTx/>
                <a:uFillTx/>
                <a:latin typeface="Calibri"/>
                <a:ea typeface="+mn-ea"/>
                <a:cs typeface="+mn-cs"/>
              </a:rPr>
              <a:t> – 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QUEST</a:t>
            </a:r>
            <a:r>
              <a:rPr kumimoji="0" lang="en-US" sz="1600" b="0" i="1"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lightcurve</a:t>
            </a:r>
            <a:r>
              <a:rPr kumimoji="0" lang="en-US" sz="1600" b="0" i="0" u="none" strike="noStrike" kern="1200" cap="none" spc="0" normalizeH="0" baseline="0" noProof="0" dirty="0">
                <a:ln>
                  <a:noFill/>
                </a:ln>
                <a:solidFill>
                  <a:prstClr val="black"/>
                </a:solidFill>
                <a:effectLst/>
                <a:uLnTx/>
                <a:uFillTx/>
                <a:latin typeface="Calibri"/>
                <a:ea typeface="+mn-ea"/>
                <a:cs typeface="+mn-cs"/>
              </a:rPr>
              <a:t>, V – blue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SMARTs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lightcurve</a:t>
            </a:r>
            <a:r>
              <a:rPr kumimoji="0" lang="en-US" sz="1600" b="0" i="0" u="none" strike="noStrike" kern="1200" cap="none" spc="0" normalizeH="0" baseline="0" noProof="0" dirty="0">
                <a:ln>
                  <a:noFill/>
                </a:ln>
                <a:solidFill>
                  <a:prstClr val="black"/>
                </a:solidFill>
                <a:effectLst/>
                <a:uLnTx/>
                <a:uFillTx/>
                <a:latin typeface="Calibri"/>
                <a:ea typeface="+mn-ea"/>
                <a:cs typeface="+mn-cs"/>
              </a:rPr>
              <a:t>, B - green</a:t>
            </a:r>
          </a:p>
        </p:txBody>
      </p:sp>
      <p:sp>
        <p:nvSpPr>
          <p:cNvPr id="8" name="TextBox 7"/>
          <p:cNvSpPr txBox="1"/>
          <p:nvPr/>
        </p:nvSpPr>
        <p:spPr>
          <a:xfrm>
            <a:off x="261742" y="136385"/>
            <a:ext cx="85917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Optical vs. Gamma-Ray Variability: </a:t>
            </a:r>
            <a:r>
              <a:rPr lang="en-US" sz="2800" dirty="0">
                <a:solidFill>
                  <a:srgbClr val="FF0000"/>
                </a:solidFill>
                <a:latin typeface="Calibri"/>
              </a:rPr>
              <a:t>2013</a:t>
            </a:r>
            <a:r>
              <a:rPr kumimoji="0" lang="en-US" sz="2800" b="0" i="0" u="none" strike="noStrike" kern="1200" cap="none" spc="0" normalizeH="0" baseline="0" noProof="0" dirty="0">
                <a:ln>
                  <a:noFill/>
                </a:ln>
                <a:solidFill>
                  <a:srgbClr val="FF0000"/>
                </a:solidFill>
                <a:effectLst/>
                <a:uLnTx/>
                <a:uFillTx/>
                <a:latin typeface="Calibri"/>
                <a:ea typeface="+mn-ea"/>
                <a:cs typeface="+mn-cs"/>
              </a:rPr>
              <a:t> flare in 3C 454.3</a:t>
            </a:r>
          </a:p>
        </p:txBody>
      </p:sp>
      <p:sp>
        <p:nvSpPr>
          <p:cNvPr id="9" name="TextBox 8"/>
          <p:cNvSpPr txBox="1"/>
          <p:nvPr/>
        </p:nvSpPr>
        <p:spPr>
          <a:xfrm>
            <a:off x="1298514" y="2256149"/>
            <a:ext cx="13003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Fermi, Daily</a:t>
            </a:r>
          </a:p>
        </p:txBody>
      </p:sp>
      <p:sp>
        <p:nvSpPr>
          <p:cNvPr id="10" name="TextBox 9"/>
          <p:cNvSpPr txBox="1"/>
          <p:nvPr/>
        </p:nvSpPr>
        <p:spPr>
          <a:xfrm>
            <a:off x="5736292" y="2256149"/>
            <a:ext cx="20185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libri"/>
                <a:ea typeface="+mn-ea"/>
                <a:cs typeface="+mn-cs"/>
              </a:rPr>
              <a:t>SMARTS, 2-3x night</a:t>
            </a:r>
          </a:p>
        </p:txBody>
      </p:sp>
      <p:sp>
        <p:nvSpPr>
          <p:cNvPr id="11" name="TextBox 10"/>
          <p:cNvSpPr txBox="1"/>
          <p:nvPr/>
        </p:nvSpPr>
        <p:spPr>
          <a:xfrm>
            <a:off x="722881" y="1277899"/>
            <a:ext cx="273813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mn-ea"/>
                <a:cs typeface="+mn-cs"/>
              </a:rPr>
              <a:t>QUEST </a:t>
            </a:r>
            <a:r>
              <a:rPr kumimoji="0" lang="en-US" sz="1800" b="0" i="0" u="none" strike="noStrike" kern="1200" cap="none" spc="0" normalizeH="0" baseline="0" noProof="0" dirty="0" err="1">
                <a:ln>
                  <a:noFill/>
                </a:ln>
                <a:solidFill>
                  <a:srgbClr val="0000FF"/>
                </a:solidFill>
                <a:effectLst/>
                <a:uLnTx/>
                <a:uFillTx/>
                <a:latin typeface="Calibri"/>
                <a:ea typeface="+mn-ea"/>
                <a:cs typeface="+mn-cs"/>
              </a:rPr>
              <a:t>SNe</a:t>
            </a:r>
            <a:r>
              <a:rPr kumimoji="0" lang="en-US" sz="1800" b="0" i="0" u="none" strike="noStrike" kern="1200" cap="none" spc="0" normalizeH="0" baseline="0" noProof="0" dirty="0">
                <a:ln>
                  <a:noFill/>
                </a:ln>
                <a:solidFill>
                  <a:srgbClr val="0000FF"/>
                </a:solidFill>
                <a:effectLst/>
                <a:uLnTx/>
                <a:uFillTx/>
                <a:latin typeface="Calibri"/>
                <a:ea typeface="+mn-ea"/>
                <a:cs typeface="+mn-cs"/>
              </a:rPr>
              <a:t> survey,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mn-ea"/>
                <a:cs typeface="+mn-cs"/>
              </a:rPr>
              <a:t>2 </a:t>
            </a:r>
            <a:r>
              <a:rPr kumimoji="0" lang="en-US" sz="1800" b="0" i="0" u="none" strike="noStrike" kern="1200" cap="none" spc="0" normalizeH="0" baseline="0" noProof="0" dirty="0" err="1">
                <a:ln>
                  <a:noFill/>
                </a:ln>
                <a:solidFill>
                  <a:srgbClr val="0000FF"/>
                </a:solidFill>
                <a:effectLst/>
                <a:uLnTx/>
                <a:uFillTx/>
                <a:latin typeface="Calibri"/>
                <a:ea typeface="+mn-ea"/>
                <a:cs typeface="+mn-cs"/>
              </a:rPr>
              <a:t>obs</a:t>
            </a:r>
            <a:r>
              <a:rPr kumimoji="0" lang="en-US" sz="1800" b="0" i="0" u="none" strike="noStrike" kern="1200" cap="none" spc="0" normalizeH="0" baseline="0" noProof="0" dirty="0">
                <a:ln>
                  <a:noFill/>
                </a:ln>
                <a:solidFill>
                  <a:srgbClr val="0000FF"/>
                </a:solidFill>
                <a:effectLst/>
                <a:uLnTx/>
                <a:uFillTx/>
                <a:latin typeface="Calibri"/>
                <a:ea typeface="+mn-ea"/>
                <a:cs typeface="+mn-cs"/>
              </a:rPr>
              <a:t>/night, 2hr separation </a:t>
            </a:r>
          </a:p>
        </p:txBody>
      </p:sp>
      <p:sp>
        <p:nvSpPr>
          <p:cNvPr id="12" name="TextBox 11"/>
          <p:cNvSpPr txBox="1"/>
          <p:nvPr/>
        </p:nvSpPr>
        <p:spPr>
          <a:xfrm>
            <a:off x="76219" y="5363390"/>
            <a:ext cx="9187130" cy="147732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If you only had SMARTS and Fermi daily coverage, good luck measuring leads/lags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(e.g., SMARTS missed peak).</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 2hr timescales, QUEST typically sees &lt;10% variability (~15% at flare peak). But if as before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(TBD), gamma-rays will have ~2x(+) variability on that timescale!?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Yet on ~daily timescales, optical and gamma-ray fluxes track well?? </a:t>
            </a:r>
          </a:p>
        </p:txBody>
      </p:sp>
      <p:sp>
        <p:nvSpPr>
          <p:cNvPr id="13" name="TextBox 12"/>
          <p:cNvSpPr txBox="1"/>
          <p:nvPr/>
        </p:nvSpPr>
        <p:spPr>
          <a:xfrm>
            <a:off x="7329837" y="1739564"/>
            <a:ext cx="68890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fake..</a:t>
            </a:r>
          </a:p>
        </p:txBody>
      </p:sp>
      <p:pic>
        <p:nvPicPr>
          <p:cNvPr id="4" name="Picture 3">
            <a:extLst>
              <a:ext uri="{FF2B5EF4-FFF2-40B4-BE49-F238E27FC236}">
                <a16:creationId xmlns:a16="http://schemas.microsoft.com/office/drawing/2014/main" id="{BE38FE5F-C31A-4FB2-83B4-91D7A86F2FC3}"/>
              </a:ext>
            </a:extLst>
          </p:cNvPr>
          <p:cNvPicPr>
            <a:picLocks noChangeAspect="1"/>
          </p:cNvPicPr>
          <p:nvPr/>
        </p:nvPicPr>
        <p:blipFill>
          <a:blip r:embed="rId4"/>
          <a:stretch>
            <a:fillRect/>
          </a:stretch>
        </p:blipFill>
        <p:spPr>
          <a:xfrm>
            <a:off x="585460" y="152400"/>
            <a:ext cx="5131082" cy="5045385"/>
          </a:xfrm>
          <a:prstGeom prst="rect">
            <a:avLst/>
          </a:prstGeom>
        </p:spPr>
      </p:pic>
      <p:sp>
        <p:nvSpPr>
          <p:cNvPr id="16" name="Freeform: Shape 15">
            <a:extLst>
              <a:ext uri="{FF2B5EF4-FFF2-40B4-BE49-F238E27FC236}">
                <a16:creationId xmlns:a16="http://schemas.microsoft.com/office/drawing/2014/main" id="{E7E31B9F-DA4E-43EA-8DE1-AD35EC59ED98}"/>
              </a:ext>
            </a:extLst>
          </p:cNvPr>
          <p:cNvSpPr/>
          <p:nvPr/>
        </p:nvSpPr>
        <p:spPr>
          <a:xfrm>
            <a:off x="2218696" y="501295"/>
            <a:ext cx="3499785" cy="3420878"/>
          </a:xfrm>
          <a:custGeom>
            <a:avLst/>
            <a:gdLst>
              <a:gd name="connsiteX0" fmla="*/ 0 w 3499785"/>
              <a:gd name="connsiteY0" fmla="*/ 0 h 3420878"/>
              <a:gd name="connsiteX1" fmla="*/ 338839 w 3499785"/>
              <a:gd name="connsiteY1" fmla="*/ 742660 h 3420878"/>
              <a:gd name="connsiteX2" fmla="*/ 830851 w 3499785"/>
              <a:gd name="connsiteY2" fmla="*/ 1893783 h 3420878"/>
              <a:gd name="connsiteX3" fmla="*/ 1253239 w 3499785"/>
              <a:gd name="connsiteY3" fmla="*/ 2590027 h 3420878"/>
              <a:gd name="connsiteX4" fmla="*/ 2065523 w 3499785"/>
              <a:gd name="connsiteY4" fmla="*/ 3086681 h 3420878"/>
              <a:gd name="connsiteX5" fmla="*/ 3467294 w 3499785"/>
              <a:gd name="connsiteY5" fmla="*/ 3397669 h 3420878"/>
              <a:gd name="connsiteX6" fmla="*/ 3467294 w 3499785"/>
              <a:gd name="connsiteY6" fmla="*/ 3397669 h 3420878"/>
              <a:gd name="connsiteX7" fmla="*/ 3499785 w 3499785"/>
              <a:gd name="connsiteY7" fmla="*/ 3420878 h 34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785" h="3420878">
                <a:moveTo>
                  <a:pt x="0" y="0"/>
                </a:moveTo>
                <a:cubicBezTo>
                  <a:pt x="100182" y="213515"/>
                  <a:pt x="200364" y="427030"/>
                  <a:pt x="338839" y="742660"/>
                </a:cubicBezTo>
                <a:cubicBezTo>
                  <a:pt x="477314" y="1058291"/>
                  <a:pt x="678451" y="1585888"/>
                  <a:pt x="830851" y="1893783"/>
                </a:cubicBezTo>
                <a:cubicBezTo>
                  <a:pt x="983251" y="2201678"/>
                  <a:pt x="1047460" y="2391211"/>
                  <a:pt x="1253239" y="2590027"/>
                </a:cubicBezTo>
                <a:cubicBezTo>
                  <a:pt x="1459018" y="2788843"/>
                  <a:pt x="1696514" y="2952074"/>
                  <a:pt x="2065523" y="3086681"/>
                </a:cubicBezTo>
                <a:cubicBezTo>
                  <a:pt x="2434532" y="3221288"/>
                  <a:pt x="3467294" y="3397669"/>
                  <a:pt x="3467294" y="3397669"/>
                </a:cubicBezTo>
                <a:lnTo>
                  <a:pt x="3467294" y="3397669"/>
                </a:lnTo>
                <a:lnTo>
                  <a:pt x="3499785" y="3420878"/>
                </a:lnTo>
              </a:path>
            </a:pathLst>
          </a:cu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13C99A0D-FCB0-4691-801C-9B3CF5BD3A40}"/>
              </a:ext>
            </a:extLst>
          </p:cNvPr>
          <p:cNvPicPr>
            <a:picLocks noChangeAspect="1"/>
          </p:cNvPicPr>
          <p:nvPr/>
        </p:nvPicPr>
        <p:blipFill>
          <a:blip r:embed="rId5"/>
          <a:stretch>
            <a:fillRect/>
          </a:stretch>
        </p:blipFill>
        <p:spPr>
          <a:xfrm>
            <a:off x="2715974" y="983188"/>
            <a:ext cx="6140112" cy="5062458"/>
          </a:xfrm>
          <a:prstGeom prst="rect">
            <a:avLst/>
          </a:prstGeom>
        </p:spPr>
      </p:pic>
    </p:spTree>
    <p:extLst>
      <p:ext uri="{BB962C8B-B14F-4D97-AF65-F5344CB8AC3E}">
        <p14:creationId xmlns:p14="http://schemas.microsoft.com/office/powerpoint/2010/main" val="143137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094" y="22568"/>
            <a:ext cx="8229600" cy="1143000"/>
          </a:xfrm>
        </p:spPr>
        <p:txBody>
          <a:bodyPr/>
          <a:lstStyle/>
          <a:p>
            <a:r>
              <a:rPr lang="en-US" dirty="0"/>
              <a:t>Variability Take-Away Points</a:t>
            </a:r>
          </a:p>
        </p:txBody>
      </p:sp>
      <p:sp>
        <p:nvSpPr>
          <p:cNvPr id="3" name="Content Placeholder 2"/>
          <p:cNvSpPr>
            <a:spLocks noGrp="1"/>
          </p:cNvSpPr>
          <p:nvPr>
            <p:ph idx="1"/>
          </p:nvPr>
        </p:nvSpPr>
        <p:spPr>
          <a:xfrm>
            <a:off x="77553" y="1008805"/>
            <a:ext cx="9066447" cy="5622574"/>
          </a:xfrm>
        </p:spPr>
        <p:txBody>
          <a:bodyPr>
            <a:normAutofit lnSpcReduction="10000"/>
          </a:bodyPr>
          <a:lstStyle/>
          <a:p>
            <a:r>
              <a:rPr lang="en-US" sz="2000" dirty="0"/>
              <a:t>In the brightest flares, there is strong evidence for</a:t>
            </a:r>
            <a:br>
              <a:rPr lang="en-US" sz="2000" dirty="0"/>
            </a:br>
            <a:r>
              <a:rPr lang="en-US" sz="2000" dirty="0"/>
              <a:t>variability on &lt; 3hr timescales, the shortest binning time typically used in Fermi light-curve analysis. </a:t>
            </a:r>
          </a:p>
          <a:p>
            <a:r>
              <a:rPr lang="en-US" sz="2000" dirty="0"/>
              <a:t>Gamma-ray variability appears </a:t>
            </a:r>
            <a:r>
              <a:rPr lang="en-US" sz="2000" i="1" dirty="0"/>
              <a:t>fractal</a:t>
            </a:r>
            <a:r>
              <a:rPr lang="en-US" sz="2000" dirty="0"/>
              <a:t>. Amplitude increases with decreasing</a:t>
            </a:r>
            <a:br>
              <a:rPr lang="en-US" sz="2000" dirty="0"/>
            </a:br>
            <a:r>
              <a:rPr lang="en-US" sz="2000" dirty="0"/>
              <a:t>binning timescale. Day+ flares actually made of many (&gt;2x) subflares…</a:t>
            </a:r>
          </a:p>
          <a:p>
            <a:r>
              <a:rPr lang="en-US" sz="2000" dirty="0"/>
              <a:t>&lt;30 minutes variability possible, but not so common</a:t>
            </a:r>
          </a:p>
          <a:p>
            <a:r>
              <a:rPr lang="en-US" sz="2000" dirty="0"/>
              <a:t>Spectral variability </a:t>
            </a:r>
            <a:r>
              <a:rPr lang="en-US" sz="2000" i="1" dirty="0"/>
              <a:t>is</a:t>
            </a:r>
            <a:r>
              <a:rPr lang="en-US" sz="2000" dirty="0"/>
              <a:t> present on these short timescales too.</a:t>
            </a:r>
          </a:p>
          <a:p>
            <a:r>
              <a:rPr lang="en-US" sz="2000" dirty="0">
                <a:solidFill>
                  <a:srgbClr val="FF0000"/>
                </a:solidFill>
              </a:rPr>
              <a:t>=&gt; DON’T USE DAILY bins for detailed SED analysis! Can get “unphysical” </a:t>
            </a:r>
            <a:br>
              <a:rPr lang="en-US" sz="2000" dirty="0">
                <a:solidFill>
                  <a:srgbClr val="FF0000"/>
                </a:solidFill>
              </a:rPr>
            </a:br>
            <a:r>
              <a:rPr lang="en-US" sz="2000" dirty="0">
                <a:solidFill>
                  <a:srgbClr val="FF0000"/>
                </a:solidFill>
              </a:rPr>
              <a:t>time-average SED.</a:t>
            </a:r>
          </a:p>
          <a:p>
            <a:r>
              <a:rPr lang="en-US" sz="2000" dirty="0"/>
              <a:t>Variability characteristics useful for identifying “states”</a:t>
            </a:r>
          </a:p>
          <a:p>
            <a:r>
              <a:rPr lang="en-US" sz="2000" i="1" dirty="0"/>
              <a:t>Pointed mode </a:t>
            </a:r>
            <a:r>
              <a:rPr lang="en-US" sz="2000" dirty="0"/>
              <a:t>Fermi observations + ~</a:t>
            </a:r>
            <a:r>
              <a:rPr lang="en-US" sz="2000" i="1" dirty="0"/>
              <a:t>continuous</a:t>
            </a:r>
            <a:r>
              <a:rPr lang="en-US" sz="2000" dirty="0"/>
              <a:t> multi-wavelength coverage (not one or two snapshots per night) are essential for unraveling what’s going on.  </a:t>
            </a:r>
            <a:r>
              <a:rPr lang="en-US" sz="2000" i="1" dirty="0">
                <a:solidFill>
                  <a:srgbClr val="FF0000"/>
                </a:solidFill>
              </a:rPr>
              <a:t>THERE is action on &lt; Fermi scanning timescale, e.g., initially missed Crab flares…</a:t>
            </a:r>
            <a:endParaRPr lang="en-US" sz="2000" dirty="0"/>
          </a:p>
          <a:p>
            <a:r>
              <a:rPr lang="en-US" sz="2000" dirty="0"/>
              <a:t>Rapid variability is a problem for </a:t>
            </a:r>
            <a:r>
              <a:rPr lang="en-US" sz="2000" dirty="0" err="1"/>
              <a:t>GeV</a:t>
            </a:r>
            <a:r>
              <a:rPr lang="en-US" sz="2000" dirty="0"/>
              <a:t> </a:t>
            </a:r>
            <a:r>
              <a:rPr lang="en-US" sz="2000" dirty="0" err="1"/>
              <a:t>blazars</a:t>
            </a:r>
            <a:r>
              <a:rPr lang="en-US" sz="2000" dirty="0"/>
              <a:t> too</a:t>
            </a:r>
            <a:r>
              <a:rPr lang="is-IS" sz="2000" dirty="0"/>
              <a:t>…!!</a:t>
            </a:r>
          </a:p>
          <a:p>
            <a:endParaRPr lang="is-IS" sz="2000" dirty="0"/>
          </a:p>
          <a:p>
            <a:r>
              <a:rPr lang="is-IS" sz="2000" dirty="0"/>
              <a:t>Connection between optical/NIR and GeV not entirely obvious... </a:t>
            </a:r>
            <a:br>
              <a:rPr lang="is-IS" sz="2000" dirty="0"/>
            </a:br>
            <a:r>
              <a:rPr lang="is-IS" sz="2000" b="1" dirty="0"/>
              <a:t>BAD optical-gamma correlation on short (&lt; day) timescales for FSRQ.</a:t>
            </a:r>
            <a:endParaRPr lang="en-US" sz="2000" b="1" dirty="0"/>
          </a:p>
        </p:txBody>
      </p:sp>
      <p:sp>
        <p:nvSpPr>
          <p:cNvPr id="4" name="Star: 5 Points 3">
            <a:extLst>
              <a:ext uri="{FF2B5EF4-FFF2-40B4-BE49-F238E27FC236}">
                <a16:creationId xmlns:a16="http://schemas.microsoft.com/office/drawing/2014/main" id="{89830CB5-0EF8-42ED-D902-131AA89C843A}"/>
              </a:ext>
            </a:extLst>
          </p:cNvPr>
          <p:cNvSpPr/>
          <p:nvPr/>
        </p:nvSpPr>
        <p:spPr>
          <a:xfrm>
            <a:off x="35394" y="5849195"/>
            <a:ext cx="533400" cy="3810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64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BAD209-2D49-BADE-40FE-1F18BC5893D1}"/>
              </a:ext>
            </a:extLst>
          </p:cNvPr>
          <p:cNvSpPr txBox="1"/>
          <p:nvPr/>
        </p:nvSpPr>
        <p:spPr>
          <a:xfrm>
            <a:off x="152400" y="152400"/>
            <a:ext cx="8419421" cy="6740307"/>
          </a:xfrm>
          <a:prstGeom prst="rect">
            <a:avLst/>
          </a:prstGeom>
          <a:noFill/>
        </p:spPr>
        <p:txBody>
          <a:bodyPr wrap="none" rtlCol="0">
            <a:spAutoFit/>
          </a:bodyPr>
          <a:lstStyle/>
          <a:p>
            <a:r>
              <a:rPr lang="en-US" dirty="0"/>
              <a:t>Some other issues:</a:t>
            </a:r>
          </a:p>
          <a:p>
            <a:endParaRPr lang="en-US" dirty="0"/>
          </a:p>
          <a:p>
            <a:r>
              <a:rPr lang="en-US" dirty="0"/>
              <a:t>Shortest variability timescales decreased over years, inferred Doppler factors increased,</a:t>
            </a:r>
          </a:p>
          <a:p>
            <a:r>
              <a:rPr lang="en-US" dirty="0"/>
              <a:t>recent papers quote </a:t>
            </a:r>
            <a:r>
              <a:rPr lang="el-GR" dirty="0"/>
              <a:t>δ</a:t>
            </a:r>
            <a:r>
              <a:rPr lang="en-US" dirty="0"/>
              <a:t>~50 with batting an eye. As VLBI frequency (resolution) increased,</a:t>
            </a:r>
          </a:p>
          <a:p>
            <a:r>
              <a:rPr lang="en-US" dirty="0"/>
              <a:t>also have reports of similar Doppler factors (~30).  How do we reconcile this with </a:t>
            </a:r>
            <a:br>
              <a:rPr lang="en-US" dirty="0"/>
            </a:br>
            <a:r>
              <a:rPr lang="en-US" dirty="0"/>
              <a:t>Grand Unified Blazar/Radio Galaxy FRI-FRII theory/statistics?  [Look at time-averaged</a:t>
            </a:r>
          </a:p>
          <a:p>
            <a:r>
              <a:rPr lang="en-US" dirty="0"/>
              <a:t>Emission?]</a:t>
            </a:r>
          </a:p>
          <a:p>
            <a:endParaRPr lang="en-US" dirty="0"/>
          </a:p>
          <a:p>
            <a:r>
              <a:rPr lang="en-US" dirty="0"/>
              <a:t>Related: What is gamma-ray emission as f(viewing angle)? Data is there to do better</a:t>
            </a:r>
            <a:br>
              <a:rPr lang="en-US" dirty="0"/>
            </a:br>
            <a:r>
              <a:rPr lang="en-US" dirty="0"/>
              <a:t>job but not so clear yet. </a:t>
            </a:r>
          </a:p>
          <a:p>
            <a:endParaRPr lang="en-US" dirty="0"/>
          </a:p>
          <a:p>
            <a:r>
              <a:rPr lang="en-US" dirty="0"/>
              <a:t>High Doppler factors often imply very inefficient emission regions (=&gt; huge bulk</a:t>
            </a:r>
            <a:br>
              <a:rPr lang="en-US" dirty="0"/>
            </a:br>
            <a:r>
              <a:rPr lang="en-US" dirty="0"/>
              <a:t>jet power if you’re not careful)?  </a:t>
            </a:r>
          </a:p>
          <a:p>
            <a:endParaRPr lang="en-US" dirty="0"/>
          </a:p>
          <a:p>
            <a:r>
              <a:rPr lang="en-US" dirty="0"/>
              <a:t>If rapid variability implies small emission region, have opposite efficiency problem?</a:t>
            </a:r>
          </a:p>
          <a:p>
            <a:r>
              <a:rPr lang="en-US" dirty="0"/>
              <a:t>How do you get so much power out of such a small region?</a:t>
            </a:r>
          </a:p>
          <a:p>
            <a:r>
              <a:rPr lang="en-US" dirty="0"/>
              <a:t>Is that really possible via reconnection, jets-in-jets, etc.? </a:t>
            </a:r>
          </a:p>
          <a:p>
            <a:endParaRPr lang="en-US" dirty="0"/>
          </a:p>
          <a:p>
            <a:r>
              <a:rPr lang="en-US" dirty="0"/>
              <a:t>Minute variability for 10</a:t>
            </a:r>
            <a:r>
              <a:rPr lang="en-US" baseline="30000" dirty="0"/>
              <a:t>9 </a:t>
            </a:r>
            <a:r>
              <a:rPr lang="en-US" dirty="0"/>
              <a:t>solar mass black hole more extreme than</a:t>
            </a:r>
            <a:br>
              <a:rPr lang="en-US" dirty="0"/>
            </a:br>
            <a:r>
              <a:rPr lang="en-US" dirty="0"/>
              <a:t>10 msec variability for few solar mass black hole (GRB)? </a:t>
            </a:r>
          </a:p>
          <a:p>
            <a:endParaRPr lang="en-US" dirty="0"/>
          </a:p>
          <a:p>
            <a:r>
              <a:rPr lang="en-US" dirty="0"/>
              <a:t>Connection to central engine? Will have much better understanding of central engine</a:t>
            </a:r>
            <a:br>
              <a:rPr lang="en-US" dirty="0"/>
            </a:br>
            <a:r>
              <a:rPr lang="en-US" dirty="0"/>
              <a:t>variability with LSST.  Compare to gamma variability?</a:t>
            </a:r>
          </a:p>
          <a:p>
            <a:endParaRPr lang="en-US" dirty="0"/>
          </a:p>
        </p:txBody>
      </p:sp>
    </p:spTree>
    <p:extLst>
      <p:ext uri="{BB962C8B-B14F-4D97-AF65-F5344CB8AC3E}">
        <p14:creationId xmlns:p14="http://schemas.microsoft.com/office/powerpoint/2010/main" val="4253955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740307"/>
          </a:xfrm>
          <a:prstGeom prst="rect">
            <a:avLst/>
          </a:prstGeom>
        </p:spPr>
        <p:txBody>
          <a:bodyPr wrap="square">
            <a:spAutoFit/>
          </a:bodyPr>
          <a:lstStyle/>
          <a:p>
            <a:pPr marL="342900" indent="-342900"/>
            <a:r>
              <a:rPr lang="en-US" sz="3600" b="1" dirty="0">
                <a:solidFill>
                  <a:srgbClr val="FFFF00"/>
                </a:solidFill>
                <a:sym typeface="Symbol" pitchFamily="28" charset="2"/>
              </a:rPr>
              <a:t>What to do?[A. </a:t>
            </a:r>
            <a:r>
              <a:rPr lang="en-US" sz="3600" b="1" dirty="0" err="1">
                <a:solidFill>
                  <a:srgbClr val="FFFF00"/>
                </a:solidFill>
                <a:sym typeface="Symbol" pitchFamily="28" charset="2"/>
              </a:rPr>
              <a:t>Marscher</a:t>
            </a:r>
            <a:r>
              <a:rPr lang="en-US" sz="3600" b="1" dirty="0">
                <a:solidFill>
                  <a:srgbClr val="FFFF00"/>
                </a:solidFill>
                <a:sym typeface="Symbol" pitchFamily="28" charset="2"/>
              </a:rPr>
              <a:t>] </a:t>
            </a:r>
          </a:p>
          <a:p>
            <a:pPr marL="342900" indent="-342900"/>
            <a:endParaRPr lang="en-US" b="1" dirty="0">
              <a:solidFill>
                <a:srgbClr val="000000"/>
              </a:solidFill>
              <a:sym typeface="Symbol" pitchFamily="28" charset="2"/>
            </a:endParaRPr>
          </a:p>
          <a:p>
            <a:pPr marL="342900" indent="-342900"/>
            <a:endParaRPr lang="en-US" b="1" dirty="0">
              <a:solidFill>
                <a:srgbClr val="000000"/>
              </a:solidFill>
              <a:sym typeface="Symbol" pitchFamily="28" charset="2"/>
            </a:endParaRPr>
          </a:p>
          <a:p>
            <a:pPr marL="342900" indent="-342900"/>
            <a:endParaRPr lang="en-US" b="1" dirty="0">
              <a:solidFill>
                <a:srgbClr val="000000"/>
              </a:solidFill>
              <a:sym typeface="Symbol" pitchFamily="28" charset="2"/>
            </a:endParaRPr>
          </a:p>
          <a:p>
            <a:pPr marL="342900" indent="-342900"/>
            <a:endParaRPr lang="en-US" b="1" dirty="0">
              <a:solidFill>
                <a:srgbClr val="000000"/>
              </a:solidFill>
              <a:sym typeface="Symbol" pitchFamily="28" charset="2"/>
            </a:endParaRPr>
          </a:p>
          <a:p>
            <a:pPr marL="342900" indent="-342900"/>
            <a:endParaRPr lang="en-US" b="1" dirty="0">
              <a:solidFill>
                <a:srgbClr val="000000"/>
              </a:solidFill>
              <a:sym typeface="Symbol" pitchFamily="28" charset="2"/>
            </a:endParaRPr>
          </a:p>
          <a:p>
            <a:pPr marL="342900" indent="-342900"/>
            <a:endParaRPr lang="en-US" b="1" dirty="0">
              <a:solidFill>
                <a:srgbClr val="000000"/>
              </a:solidFill>
              <a:sym typeface="Symbol" pitchFamily="28" charset="2"/>
            </a:endParaRPr>
          </a:p>
          <a:p>
            <a:pPr marL="342900" indent="-342900">
              <a:buFont typeface="+mj-lt"/>
              <a:buAutoNum type="arabicPeriod"/>
            </a:pPr>
            <a:endParaRPr lang="en-US" b="1" dirty="0">
              <a:solidFill>
                <a:srgbClr val="000000"/>
              </a:solidFill>
              <a:sym typeface="Symbol" pitchFamily="28" charset="2"/>
            </a:endParaRPr>
          </a:p>
          <a:p>
            <a:pPr marL="342900" indent="-342900">
              <a:buFont typeface="+mj-lt"/>
              <a:buAutoNum type="arabicPeriod"/>
            </a:pPr>
            <a:r>
              <a:rPr lang="en-US" b="1" u="none" dirty="0">
                <a:solidFill>
                  <a:schemeClr val="bg2"/>
                </a:solidFill>
              </a:rPr>
              <a:t> </a:t>
            </a:r>
            <a:r>
              <a:rPr lang="en-US" b="1" u="none" dirty="0">
                <a:solidFill>
                  <a:schemeClr val="bg1">
                    <a:lumMod val="85000"/>
                  </a:schemeClr>
                </a:solidFill>
              </a:rPr>
              <a:t>Many </a:t>
            </a:r>
            <a:r>
              <a:rPr lang="en-US" b="1" u="none" dirty="0">
                <a:solidFill>
                  <a:schemeClr val="bg1">
                    <a:lumMod val="85000"/>
                  </a:schemeClr>
                </a:solidFill>
                <a:sym typeface="Symbol" pitchFamily="28" charset="2"/>
              </a:rPr>
              <a:t>-ray flares occur as “blob” passes through or continues downstream of core, a </a:t>
            </a:r>
            <a:r>
              <a:rPr lang="en-US" b="1" dirty="0">
                <a:solidFill>
                  <a:schemeClr val="bg1">
                    <a:lumMod val="85000"/>
                  </a:schemeClr>
                </a:solidFill>
                <a:sym typeface="Symbol" pitchFamily="28" charset="2"/>
              </a:rPr>
              <a:t>“steady” feature, e.g.,  standing (</a:t>
            </a:r>
            <a:r>
              <a:rPr lang="en-US" b="1" dirty="0" err="1">
                <a:solidFill>
                  <a:schemeClr val="bg1">
                    <a:lumMod val="85000"/>
                  </a:schemeClr>
                </a:solidFill>
                <a:sym typeface="Symbol" pitchFamily="28" charset="2"/>
              </a:rPr>
              <a:t>recollimation</a:t>
            </a:r>
            <a:r>
              <a:rPr lang="en-US" b="1" dirty="0">
                <a:solidFill>
                  <a:schemeClr val="bg1">
                    <a:lumMod val="85000"/>
                  </a:schemeClr>
                </a:solidFill>
                <a:sym typeface="Symbol" pitchFamily="28" charset="2"/>
              </a:rPr>
              <a:t>?) shock. </a:t>
            </a:r>
          </a:p>
          <a:p>
            <a:pPr marL="342900" indent="-342900">
              <a:buFont typeface="+mj-lt"/>
              <a:buAutoNum type="arabicPeriod"/>
            </a:pPr>
            <a:endParaRPr lang="en-US" b="1" dirty="0">
              <a:solidFill>
                <a:srgbClr val="000000"/>
              </a:solidFill>
              <a:sym typeface="Symbol" pitchFamily="28" charset="2"/>
            </a:endParaRPr>
          </a:p>
          <a:p>
            <a:pPr marL="342900" indent="-342900">
              <a:buFont typeface="+mj-lt"/>
              <a:buAutoNum type="arabicPeriod"/>
            </a:pPr>
            <a:r>
              <a:rPr lang="en-US" b="1" dirty="0">
                <a:solidFill>
                  <a:schemeClr val="bg1">
                    <a:lumMod val="85000"/>
                  </a:schemeClr>
                </a:solidFill>
                <a:sym typeface="Symbol" pitchFamily="28" charset="2"/>
              </a:rPr>
              <a:t> Some flares -  include multiple wavebands, others are “orphans”  energy range of power-law distribution of electrons is sometimes broad, sometimes narrow; </a:t>
            </a:r>
            <a:r>
              <a:rPr lang="en-US" b="1" u="none" dirty="0">
                <a:solidFill>
                  <a:schemeClr val="bg1">
                    <a:lumMod val="85000"/>
                  </a:schemeClr>
                </a:solidFill>
                <a:sym typeface="Symbol" pitchFamily="28" charset="2"/>
              </a:rPr>
              <a:t> </a:t>
            </a:r>
            <a:r>
              <a:rPr lang="en-US" b="1" dirty="0">
                <a:solidFill>
                  <a:schemeClr val="bg1">
                    <a:lumMod val="85000"/>
                  </a:schemeClr>
                </a:solidFill>
                <a:sym typeface="Symbol" pitchFamily="28" charset="2"/>
              </a:rPr>
              <a:t>n</a:t>
            </a:r>
            <a:r>
              <a:rPr lang="en-US" b="1" u="none" dirty="0">
                <a:solidFill>
                  <a:schemeClr val="bg1">
                    <a:lumMod val="85000"/>
                  </a:schemeClr>
                </a:solidFill>
                <a:sym typeface="Symbol" pitchFamily="28" charset="2"/>
              </a:rPr>
              <a:t>ot all events accelerate electrons to high enough energies or involve enough seed photons to make -rays.</a:t>
            </a:r>
            <a:endParaRPr lang="en-US" b="1" dirty="0">
              <a:solidFill>
                <a:schemeClr val="bg1">
                  <a:lumMod val="85000"/>
                </a:schemeClr>
              </a:solidFill>
              <a:sym typeface="Symbol" pitchFamily="28" charset="2"/>
            </a:endParaRPr>
          </a:p>
          <a:p>
            <a:pPr marL="342900" indent="-342900">
              <a:buFont typeface="+mj-lt"/>
              <a:buAutoNum type="arabicPeriod"/>
            </a:pPr>
            <a:endParaRPr lang="en-US" b="1" dirty="0">
              <a:solidFill>
                <a:srgbClr val="000000"/>
              </a:solidFill>
              <a:sym typeface="Symbol" pitchFamily="28" charset="2"/>
            </a:endParaRPr>
          </a:p>
          <a:p>
            <a:pPr marL="342900" indent="-342900">
              <a:buFont typeface="+mj-lt"/>
              <a:buAutoNum type="arabicPeriod"/>
            </a:pPr>
            <a:r>
              <a:rPr lang="en-US" b="1" dirty="0">
                <a:solidFill>
                  <a:srgbClr val="FF0000"/>
                </a:solidFill>
                <a:sym typeface="Symbol" pitchFamily="28" charset="2"/>
              </a:rPr>
              <a:t>It is clear that the multi-waveband emission of </a:t>
            </a:r>
            <a:r>
              <a:rPr lang="en-US" b="1" dirty="0" err="1">
                <a:solidFill>
                  <a:srgbClr val="FF0000"/>
                </a:solidFill>
                <a:sym typeface="Symbol" pitchFamily="28" charset="2"/>
              </a:rPr>
              <a:t>blazars</a:t>
            </a:r>
            <a:r>
              <a:rPr lang="en-US" b="1" dirty="0">
                <a:solidFill>
                  <a:srgbClr val="FF0000"/>
                </a:solidFill>
                <a:sym typeface="Symbol" pitchFamily="28" charset="2"/>
              </a:rPr>
              <a:t> is complex, </a:t>
            </a:r>
            <a:r>
              <a:rPr lang="en-US" b="1" i="1" dirty="0">
                <a:solidFill>
                  <a:schemeClr val="bg1"/>
                </a:solidFill>
                <a:sym typeface="Symbol" pitchFamily="28" charset="2"/>
              </a:rPr>
              <a:t>with multiple components possibly active at any given time</a:t>
            </a:r>
            <a:r>
              <a:rPr lang="en-US" b="1" dirty="0">
                <a:solidFill>
                  <a:srgbClr val="000000"/>
                </a:solidFill>
                <a:sym typeface="Symbol" pitchFamily="28" charset="2"/>
              </a:rPr>
              <a:t> </a:t>
            </a:r>
            <a:r>
              <a:rPr lang="en-US" b="1" dirty="0">
                <a:solidFill>
                  <a:schemeClr val="bg1"/>
                </a:solidFill>
                <a:sym typeface="Symbol" pitchFamily="28" charset="2"/>
              </a:rPr>
              <a:t>and some having low duty cycles.</a:t>
            </a:r>
          </a:p>
          <a:p>
            <a:pPr marL="342900" indent="-342900">
              <a:buFont typeface="+mj-lt"/>
              <a:buAutoNum type="arabicPeriod"/>
            </a:pPr>
            <a:endParaRPr lang="en-US" b="1" dirty="0">
              <a:solidFill>
                <a:schemeClr val="bg1"/>
              </a:solidFill>
              <a:sym typeface="Symbol" pitchFamily="28" charset="2"/>
            </a:endParaRPr>
          </a:p>
          <a:p>
            <a:pPr marL="342900" indent="-342900">
              <a:buFont typeface="+mj-lt"/>
              <a:buAutoNum type="arabicPeriod"/>
            </a:pPr>
            <a:r>
              <a:rPr lang="en-US" b="1" dirty="0">
                <a:solidFill>
                  <a:srgbClr val="FF0000"/>
                </a:solidFill>
                <a:sym typeface="Symbol" pitchFamily="28" charset="2"/>
              </a:rPr>
              <a:t>This  means: (1) less complete observational programs can give misleading results,</a:t>
            </a:r>
            <a:br>
              <a:rPr lang="en-US" b="1" dirty="0">
                <a:solidFill>
                  <a:srgbClr val="000000"/>
                </a:solidFill>
                <a:sym typeface="Symbol" pitchFamily="28" charset="2"/>
              </a:rPr>
            </a:br>
            <a:r>
              <a:rPr lang="en-US" b="1" dirty="0">
                <a:solidFill>
                  <a:schemeClr val="bg1"/>
                </a:solidFill>
                <a:sym typeface="Symbol" pitchFamily="28" charset="2"/>
              </a:rPr>
              <a:t>[need large sample + good broad-band variability sampling] ,  </a:t>
            </a:r>
            <a:r>
              <a:rPr lang="en-US" b="1" dirty="0">
                <a:solidFill>
                  <a:srgbClr val="FF0000"/>
                </a:solidFill>
                <a:sym typeface="Symbol" pitchFamily="28" charset="2"/>
              </a:rPr>
              <a:t>(2) we need to maintain a long-term comprehensive program to sample the range of behavior  in order to develop realistic models.</a:t>
            </a:r>
            <a:endParaRPr lang="en-US" b="1" dirty="0">
              <a:solidFill>
                <a:srgbClr val="FF0000"/>
              </a:solidFill>
            </a:endParaRPr>
          </a:p>
        </p:txBody>
      </p:sp>
      <p:pic>
        <p:nvPicPr>
          <p:cNvPr id="7" name="Picture 308" descr="1510cartoon"/>
          <p:cNvPicPr>
            <a:picLocks noChangeAspect="1" noChangeArrowheads="1"/>
          </p:cNvPicPr>
          <p:nvPr/>
        </p:nvPicPr>
        <p:blipFill>
          <a:blip r:embed="rId3" cstate="print"/>
          <a:srcRect/>
          <a:stretch>
            <a:fillRect/>
          </a:stretch>
        </p:blipFill>
        <p:spPr bwMode="auto">
          <a:xfrm>
            <a:off x="5348287" y="0"/>
            <a:ext cx="3795713" cy="2381250"/>
          </a:xfrm>
          <a:prstGeom prst="rect">
            <a:avLst/>
          </a:prstGeom>
          <a:noFill/>
        </p:spPr>
      </p:pic>
      <p:pic>
        <p:nvPicPr>
          <p:cNvPr id="8" name="Picture 309" descr="1510vlba09"/>
          <p:cNvPicPr>
            <a:picLocks noChangeAspect="1" noChangeArrowheads="1"/>
          </p:cNvPicPr>
          <p:nvPr/>
        </p:nvPicPr>
        <p:blipFill>
          <a:blip r:embed="rId4" cstate="print"/>
          <a:srcRect t="7329" r="5589" b="7329"/>
          <a:stretch>
            <a:fillRect/>
          </a:stretch>
        </p:blipFill>
        <p:spPr bwMode="auto">
          <a:xfrm>
            <a:off x="533400" y="762000"/>
            <a:ext cx="4170790" cy="1277851"/>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8A834-3F7C-4581-0DC6-149EAC633C81}"/>
              </a:ext>
            </a:extLst>
          </p:cNvPr>
          <p:cNvPicPr>
            <a:picLocks noChangeAspect="1"/>
          </p:cNvPicPr>
          <p:nvPr/>
        </p:nvPicPr>
        <p:blipFill>
          <a:blip r:embed="rId2"/>
          <a:stretch>
            <a:fillRect/>
          </a:stretch>
        </p:blipFill>
        <p:spPr>
          <a:xfrm>
            <a:off x="2362200" y="1752600"/>
            <a:ext cx="6623390" cy="4921503"/>
          </a:xfrm>
          <a:prstGeom prst="rect">
            <a:avLst/>
          </a:prstGeom>
        </p:spPr>
      </p:pic>
      <p:sp>
        <p:nvSpPr>
          <p:cNvPr id="6" name="TextBox 5">
            <a:extLst>
              <a:ext uri="{FF2B5EF4-FFF2-40B4-BE49-F238E27FC236}">
                <a16:creationId xmlns:a16="http://schemas.microsoft.com/office/drawing/2014/main" id="{1201D4BE-4EAF-34F0-D72B-47AC739BE02B}"/>
              </a:ext>
            </a:extLst>
          </p:cNvPr>
          <p:cNvSpPr txBox="1"/>
          <p:nvPr/>
        </p:nvSpPr>
        <p:spPr>
          <a:xfrm>
            <a:off x="21479" y="76200"/>
            <a:ext cx="8892178" cy="369332"/>
          </a:xfrm>
          <a:prstGeom prst="rect">
            <a:avLst/>
          </a:prstGeom>
          <a:noFill/>
        </p:spPr>
        <p:txBody>
          <a:bodyPr wrap="none" rtlCol="0">
            <a:spAutoFit/>
          </a:bodyPr>
          <a:lstStyle/>
          <a:p>
            <a:r>
              <a:rPr lang="en-US" dirty="0">
                <a:solidFill>
                  <a:srgbClr val="FFFF00"/>
                </a:solidFill>
              </a:rPr>
              <a:t>IXPE – finally have X-ray polarization information for </a:t>
            </a:r>
            <a:r>
              <a:rPr lang="en-US" dirty="0" err="1">
                <a:solidFill>
                  <a:srgbClr val="FFFF00"/>
                </a:solidFill>
              </a:rPr>
              <a:t>Mkn</a:t>
            </a:r>
            <a:r>
              <a:rPr lang="en-US" dirty="0">
                <a:solidFill>
                  <a:srgbClr val="FFFF00"/>
                </a:solidFill>
              </a:rPr>
              <a:t> 501 [</a:t>
            </a:r>
            <a:r>
              <a:rPr lang="en-US" dirty="0" err="1">
                <a:solidFill>
                  <a:srgbClr val="FFFF00"/>
                </a:solidFill>
              </a:rPr>
              <a:t>Liodakis</a:t>
            </a:r>
            <a:r>
              <a:rPr lang="en-US" dirty="0">
                <a:solidFill>
                  <a:srgbClr val="FFFF00"/>
                </a:solidFill>
              </a:rPr>
              <a:t> et al. Nature] </a:t>
            </a:r>
          </a:p>
        </p:txBody>
      </p:sp>
      <p:grpSp>
        <p:nvGrpSpPr>
          <p:cNvPr id="10" name="Group 9">
            <a:extLst>
              <a:ext uri="{FF2B5EF4-FFF2-40B4-BE49-F238E27FC236}">
                <a16:creationId xmlns:a16="http://schemas.microsoft.com/office/drawing/2014/main" id="{B2310708-2332-5213-2450-2755BCCF2AB9}"/>
              </a:ext>
            </a:extLst>
          </p:cNvPr>
          <p:cNvGrpSpPr/>
          <p:nvPr/>
        </p:nvGrpSpPr>
        <p:grpSpPr>
          <a:xfrm>
            <a:off x="76200" y="533400"/>
            <a:ext cx="6369377" cy="5169166"/>
            <a:chOff x="76200" y="533400"/>
            <a:chExt cx="6369377" cy="5169166"/>
          </a:xfrm>
        </p:grpSpPr>
        <p:pic>
          <p:nvPicPr>
            <p:cNvPr id="5" name="Picture 4">
              <a:extLst>
                <a:ext uri="{FF2B5EF4-FFF2-40B4-BE49-F238E27FC236}">
                  <a16:creationId xmlns:a16="http://schemas.microsoft.com/office/drawing/2014/main" id="{9447144F-D4AE-34C2-D1CA-0C8037BA9278}"/>
                </a:ext>
              </a:extLst>
            </p:cNvPr>
            <p:cNvPicPr>
              <a:picLocks noChangeAspect="1"/>
            </p:cNvPicPr>
            <p:nvPr/>
          </p:nvPicPr>
          <p:blipFill>
            <a:blip r:embed="rId3"/>
            <a:stretch>
              <a:fillRect/>
            </a:stretch>
          </p:blipFill>
          <p:spPr>
            <a:xfrm>
              <a:off x="76200" y="533400"/>
              <a:ext cx="6369377" cy="5169166"/>
            </a:xfrm>
            <a:prstGeom prst="rect">
              <a:avLst/>
            </a:prstGeom>
          </p:spPr>
        </p:pic>
        <p:cxnSp>
          <p:nvCxnSpPr>
            <p:cNvPr id="8" name="Straight Connector 7">
              <a:extLst>
                <a:ext uri="{FF2B5EF4-FFF2-40B4-BE49-F238E27FC236}">
                  <a16:creationId xmlns:a16="http://schemas.microsoft.com/office/drawing/2014/main" id="{1EE52184-211C-52D6-7A25-106D9850F4C5}"/>
                </a:ext>
              </a:extLst>
            </p:cNvPr>
            <p:cNvCxnSpPr/>
            <p:nvPr/>
          </p:nvCxnSpPr>
          <p:spPr>
            <a:xfrm>
              <a:off x="158410" y="2819400"/>
              <a:ext cx="586139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909E01-BE3A-FD07-32E2-920F226E3BD1}"/>
                </a:ext>
              </a:extLst>
            </p:cNvPr>
            <p:cNvCxnSpPr/>
            <p:nvPr/>
          </p:nvCxnSpPr>
          <p:spPr>
            <a:xfrm>
              <a:off x="158410" y="4038600"/>
              <a:ext cx="586139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380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153988" y="90488"/>
            <a:ext cx="89900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a:solidFill>
                  <a:srgbClr val="FFFF00"/>
                </a:solidFill>
                <a:latin typeface="Cambria" panose="02040503050406030204" pitchFamily="18" charset="0"/>
              </a:rPr>
              <a:t>Recent Progress in Understanding Particle Acceleration in Astrophysical Sources?  </a:t>
            </a:r>
          </a:p>
          <a:p>
            <a:pPr eaLnBrk="1" hangingPunct="1"/>
            <a:r>
              <a:rPr lang="en-US" sz="2200">
                <a:solidFill>
                  <a:schemeClr val="bg1"/>
                </a:solidFill>
                <a:latin typeface="Cambria" panose="02040503050406030204" pitchFamily="18" charset="0"/>
              </a:rPr>
              <a:t>	</a:t>
            </a:r>
          </a:p>
          <a:p>
            <a:pPr eaLnBrk="1" hangingPunct="1"/>
            <a:endParaRPr lang="en-US" sz="2000">
              <a:solidFill>
                <a:schemeClr val="bg1"/>
              </a:solidFill>
              <a:latin typeface="Cambria" panose="02040503050406030204" pitchFamily="18" charset="0"/>
            </a:endParaRPr>
          </a:p>
        </p:txBody>
      </p:sp>
      <p:pic>
        <p:nvPicPr>
          <p:cNvPr id="16387" name="Picture 4" descr="Screen shot 2009-10-12 at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1609725"/>
            <a:ext cx="666115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25950" y="6438900"/>
            <a:ext cx="4718050" cy="368300"/>
          </a:xfrm>
          <a:prstGeom prst="rect">
            <a:avLst/>
          </a:prstGeom>
          <a:noFill/>
        </p:spPr>
        <p:txBody>
          <a:bodyPr wrap="none">
            <a:spAutoFit/>
          </a:bodyPr>
          <a:lstStyle/>
          <a:p>
            <a:pPr>
              <a:defRPr/>
            </a:pPr>
            <a:r>
              <a:rPr lang="en-US" dirty="0">
                <a:solidFill>
                  <a:schemeClr val="accent3">
                    <a:lumMod val="75000"/>
                  </a:schemeClr>
                </a:solidFill>
                <a:latin typeface="Arial" charset="0"/>
                <a:cs typeface="Arial" charset="0"/>
              </a:rPr>
              <a:t>With apologies to D. McCray + K. </a:t>
            </a:r>
            <a:r>
              <a:rPr lang="en-US" dirty="0" err="1">
                <a:solidFill>
                  <a:schemeClr val="accent3">
                    <a:lumMod val="75000"/>
                  </a:schemeClr>
                </a:solidFill>
                <a:latin typeface="Arial" charset="0"/>
                <a:cs typeface="Arial" charset="0"/>
              </a:rPr>
              <a:t>Nalewajko</a:t>
            </a:r>
            <a:endParaRPr lang="en-US" dirty="0">
              <a:solidFill>
                <a:schemeClr val="accent3">
                  <a:lumMod val="75000"/>
                </a:schemeClr>
              </a:solidFill>
              <a:latin typeface="Arial" charset="0"/>
              <a:cs typeface="Arial" charset="0"/>
            </a:endParaRPr>
          </a:p>
        </p:txBody>
      </p:sp>
      <p:sp>
        <p:nvSpPr>
          <p:cNvPr id="16389" name="AutoShape 2" descr="http://t2.gstatic.com/images?q=tbn:ANd9GcTBW6n8sHS1uYRJp3ulK5Ha3NZPY9I7TnZ7F28GxKQFuQMRdYvF8A7lke1gL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1639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4175" y="3276600"/>
            <a:ext cx="1992313" cy="194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6" descr="giovanni_magnetic_energizing_shampoo_350w.jpg"/>
          <p:cNvPicPr>
            <a:picLocks noChangeAspect="1"/>
          </p:cNvPicPr>
          <p:nvPr/>
        </p:nvPicPr>
        <p:blipFill>
          <a:blip r:embed="rId4">
            <a:extLst>
              <a:ext uri="{28A0092B-C50C-407E-A947-70E740481C1C}">
                <a14:useLocalDpi xmlns:a14="http://schemas.microsoft.com/office/drawing/2010/main" val="0"/>
              </a:ext>
            </a:extLst>
          </a:blip>
          <a:srcRect l="23750" r="20596"/>
          <a:stretch>
            <a:fillRect/>
          </a:stretch>
        </p:blipFill>
        <p:spPr bwMode="auto">
          <a:xfrm>
            <a:off x="153988" y="1400175"/>
            <a:ext cx="1598612"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770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153988" y="90488"/>
            <a:ext cx="899001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400" dirty="0">
                <a:solidFill>
                  <a:srgbClr val="FFFF00"/>
                </a:solidFill>
                <a:latin typeface="Cambria" panose="02040503050406030204" pitchFamily="18" charset="0"/>
              </a:rPr>
              <a:t>Recent Progress in Understanding Particle Acceleration in Astrophysical Sources:   </a:t>
            </a:r>
          </a:p>
          <a:p>
            <a:pPr eaLnBrk="1" fontAlgn="base" hangingPunct="1">
              <a:spcBef>
                <a:spcPct val="0"/>
              </a:spcBef>
              <a:spcAft>
                <a:spcPct val="0"/>
              </a:spcAft>
            </a:pPr>
            <a:r>
              <a:rPr lang="en-US" sz="2400" dirty="0">
                <a:solidFill>
                  <a:srgbClr val="FFFF00"/>
                </a:solidFill>
                <a:latin typeface="Cambria" panose="02040503050406030204" pitchFamily="18" charset="0"/>
              </a:rPr>
              <a:t>    Better Observations + Bigger Computers = Neither Sources nor</a:t>
            </a:r>
          </a:p>
          <a:p>
            <a:pPr eaLnBrk="1" fontAlgn="base" hangingPunct="1">
              <a:spcBef>
                <a:spcPct val="0"/>
              </a:spcBef>
              <a:spcAft>
                <a:spcPct val="0"/>
              </a:spcAft>
            </a:pPr>
            <a:r>
              <a:rPr lang="en-US" sz="2400" dirty="0">
                <a:solidFill>
                  <a:srgbClr val="FFFF00"/>
                </a:solidFill>
                <a:latin typeface="Cambria" panose="02040503050406030204" pitchFamily="18" charset="0"/>
              </a:rPr>
              <a:t>        Acceleration Theories Quite What Expected …. </a:t>
            </a:r>
          </a:p>
          <a:p>
            <a:pPr eaLnBrk="1" fontAlgn="base" hangingPunct="1">
              <a:spcBef>
                <a:spcPct val="0"/>
              </a:spcBef>
              <a:spcAft>
                <a:spcPct val="0"/>
              </a:spcAft>
            </a:pPr>
            <a:r>
              <a:rPr lang="en-US" sz="2200" dirty="0">
                <a:solidFill>
                  <a:srgbClr val="FFFFFF"/>
                </a:solidFill>
                <a:latin typeface="Cambria" panose="02040503050406030204" pitchFamily="18" charset="0"/>
              </a:rPr>
              <a:t>	</a:t>
            </a:r>
          </a:p>
          <a:p>
            <a:pPr eaLnBrk="1" fontAlgn="base" hangingPunct="1">
              <a:spcBef>
                <a:spcPct val="0"/>
              </a:spcBef>
              <a:spcAft>
                <a:spcPct val="0"/>
              </a:spcAft>
            </a:pPr>
            <a:endParaRPr lang="en-US" sz="2000" dirty="0">
              <a:solidFill>
                <a:srgbClr val="FFFFFF"/>
              </a:solidFill>
              <a:latin typeface="Cambria" panose="02040503050406030204" pitchFamily="18" charset="0"/>
            </a:endParaRPr>
          </a:p>
        </p:txBody>
      </p:sp>
      <p:pic>
        <p:nvPicPr>
          <p:cNvPr id="15363" name="Picture 4" descr="Screen shot 2009-10-12 at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1609725"/>
            <a:ext cx="666115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1"/>
          <p:cNvSpPr txBox="1">
            <a:spLocks noChangeArrowheads="1"/>
          </p:cNvSpPr>
          <p:nvPr/>
        </p:nvSpPr>
        <p:spPr bwMode="auto">
          <a:xfrm>
            <a:off x="5303838" y="6488113"/>
            <a:ext cx="384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srgbClr val="000000"/>
                </a:solidFill>
              </a:rPr>
              <a:t>With apologies to D. McCray (1979)</a:t>
            </a:r>
          </a:p>
        </p:txBody>
      </p:sp>
      <p:sp>
        <p:nvSpPr>
          <p:cNvPr id="10" name="TextBox 9"/>
          <p:cNvSpPr txBox="1"/>
          <p:nvPr/>
        </p:nvSpPr>
        <p:spPr>
          <a:xfrm>
            <a:off x="2232025" y="4832350"/>
            <a:ext cx="1676400" cy="1200150"/>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On-Demand, Ultra-Fast Reconnection</a:t>
            </a:r>
          </a:p>
          <a:p>
            <a:pPr fontAlgn="base">
              <a:spcBef>
                <a:spcPct val="0"/>
              </a:spcBef>
              <a:spcAft>
                <a:spcPct val="0"/>
              </a:spcAft>
              <a:defRPr/>
            </a:pPr>
            <a:r>
              <a:rPr lang="en-US" dirty="0">
                <a:solidFill>
                  <a:srgbClr val="3333CC">
                    <a:lumMod val="40000"/>
                    <a:lumOff val="60000"/>
                  </a:srgbClr>
                </a:solidFill>
                <a:latin typeface="Arial" charset="0"/>
                <a:cs typeface="Arial" charset="0"/>
              </a:rPr>
              <a:t>(Mini-jets?) </a:t>
            </a:r>
          </a:p>
        </p:txBody>
      </p:sp>
      <p:sp>
        <p:nvSpPr>
          <p:cNvPr id="11" name="TextBox 10"/>
          <p:cNvSpPr txBox="1"/>
          <p:nvPr/>
        </p:nvSpPr>
        <p:spPr>
          <a:xfrm>
            <a:off x="4991100" y="1700213"/>
            <a:ext cx="4038600" cy="923925"/>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Convenient Charge Starvation and Current Sheet Topology  – Direct Field (LINAC) Acceleration?  </a:t>
            </a:r>
          </a:p>
        </p:txBody>
      </p:sp>
      <p:sp>
        <p:nvSpPr>
          <p:cNvPr id="12" name="TextBox 11"/>
          <p:cNvSpPr txBox="1"/>
          <p:nvPr/>
        </p:nvSpPr>
        <p:spPr>
          <a:xfrm>
            <a:off x="6618288" y="4572000"/>
            <a:ext cx="1676400" cy="646113"/>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Striped Jets</a:t>
            </a:r>
          </a:p>
          <a:p>
            <a:pPr fontAlgn="base">
              <a:spcBef>
                <a:spcPct val="0"/>
              </a:spcBef>
              <a:spcAft>
                <a:spcPct val="0"/>
              </a:spcAft>
              <a:defRPr/>
            </a:pPr>
            <a:r>
              <a:rPr lang="en-US" dirty="0">
                <a:solidFill>
                  <a:srgbClr val="3333CC">
                    <a:lumMod val="40000"/>
                    <a:lumOff val="60000"/>
                  </a:srgbClr>
                </a:solidFill>
                <a:latin typeface="Arial" charset="0"/>
                <a:cs typeface="Arial" charset="0"/>
              </a:rPr>
              <a:t>And Winds?</a:t>
            </a:r>
          </a:p>
        </p:txBody>
      </p:sp>
      <p:sp>
        <p:nvSpPr>
          <p:cNvPr id="13" name="TextBox 12"/>
          <p:cNvSpPr txBox="1"/>
          <p:nvPr/>
        </p:nvSpPr>
        <p:spPr>
          <a:xfrm>
            <a:off x="1982788" y="3155950"/>
            <a:ext cx="1676400" cy="369888"/>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Fermi I, II, I.5?  </a:t>
            </a:r>
          </a:p>
        </p:txBody>
      </p:sp>
      <p:sp>
        <p:nvSpPr>
          <p:cNvPr id="14" name="TextBox 13"/>
          <p:cNvSpPr txBox="1"/>
          <p:nvPr/>
        </p:nvSpPr>
        <p:spPr>
          <a:xfrm>
            <a:off x="6172200" y="3155950"/>
            <a:ext cx="2286000" cy="923925"/>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High </a:t>
            </a:r>
            <a:r>
              <a:rPr lang="el-GR" dirty="0">
                <a:solidFill>
                  <a:srgbClr val="3333CC">
                    <a:lumMod val="40000"/>
                    <a:lumOff val="60000"/>
                  </a:srgbClr>
                </a:solidFill>
                <a:latin typeface="Arial" charset="0"/>
                <a:cs typeface="Arial" charset="0"/>
              </a:rPr>
              <a:t>σ </a:t>
            </a:r>
            <a:r>
              <a:rPr lang="en-US" dirty="0">
                <a:solidFill>
                  <a:srgbClr val="3333CC">
                    <a:lumMod val="40000"/>
                    <a:lumOff val="60000"/>
                  </a:srgbClr>
                </a:solidFill>
                <a:latin typeface="Arial" charset="0"/>
                <a:cs typeface="Arial" charset="0"/>
              </a:rPr>
              <a:t>/quasi-perpendicular shocks “Bad”? Kill </a:t>
            </a:r>
            <a:r>
              <a:rPr lang="el-GR" dirty="0">
                <a:solidFill>
                  <a:srgbClr val="3333CC">
                    <a:lumMod val="40000"/>
                    <a:lumOff val="60000"/>
                  </a:srgbClr>
                </a:solidFill>
                <a:latin typeface="Arial" charset="0"/>
                <a:cs typeface="Arial" charset="0"/>
              </a:rPr>
              <a:t>σ</a:t>
            </a:r>
            <a:r>
              <a:rPr lang="en-US" dirty="0">
                <a:solidFill>
                  <a:srgbClr val="3333CC">
                    <a:lumMod val="40000"/>
                    <a:lumOff val="60000"/>
                  </a:srgbClr>
                </a:solidFill>
                <a:latin typeface="Arial" charset="0"/>
                <a:cs typeface="Arial" charset="0"/>
              </a:rPr>
              <a:t>! </a:t>
            </a:r>
          </a:p>
        </p:txBody>
      </p:sp>
      <p:sp>
        <p:nvSpPr>
          <p:cNvPr id="21" name="TextBox 20"/>
          <p:cNvSpPr txBox="1"/>
          <p:nvPr/>
        </p:nvSpPr>
        <p:spPr>
          <a:xfrm>
            <a:off x="1216025" y="3743325"/>
            <a:ext cx="2895600" cy="646113"/>
          </a:xfrm>
          <a:prstGeom prst="rect">
            <a:avLst/>
          </a:prstGeom>
          <a:solidFill>
            <a:schemeClr val="accent2"/>
          </a:solid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srgbClr val="ADADEB"/>
                </a:solidFill>
              </a:rPr>
              <a:t>Weibel, Weibel, Weibel …</a:t>
            </a:r>
          </a:p>
          <a:p>
            <a:pPr eaLnBrk="1" fontAlgn="base" hangingPunct="1">
              <a:spcBef>
                <a:spcPct val="0"/>
              </a:spcBef>
              <a:spcAft>
                <a:spcPct val="0"/>
              </a:spcAft>
            </a:pPr>
            <a:r>
              <a:rPr lang="en-US">
                <a:solidFill>
                  <a:srgbClr val="ADADEB"/>
                </a:solidFill>
              </a:rPr>
              <a:t>    Two beam instability?</a:t>
            </a:r>
          </a:p>
        </p:txBody>
      </p:sp>
      <p:sp>
        <p:nvSpPr>
          <p:cNvPr id="22" name="TextBox 21"/>
          <p:cNvSpPr txBox="1"/>
          <p:nvPr/>
        </p:nvSpPr>
        <p:spPr>
          <a:xfrm>
            <a:off x="219075" y="4246563"/>
            <a:ext cx="2895600" cy="369887"/>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L</a:t>
            </a:r>
            <a:r>
              <a:rPr lang="en-US" baseline="-25000" dirty="0">
                <a:solidFill>
                  <a:srgbClr val="3333CC">
                    <a:lumMod val="40000"/>
                    <a:lumOff val="60000"/>
                  </a:srgbClr>
                </a:solidFill>
                <a:latin typeface="Arial" charset="0"/>
                <a:cs typeface="Arial" charset="0"/>
              </a:rPr>
              <a:t>AGN/GRB</a:t>
            </a:r>
            <a:r>
              <a:rPr lang="en-US" dirty="0">
                <a:solidFill>
                  <a:srgbClr val="3333CC">
                    <a:lumMod val="40000"/>
                    <a:lumOff val="60000"/>
                  </a:srgbClr>
                </a:solidFill>
                <a:latin typeface="Arial" charset="0"/>
                <a:cs typeface="Arial" charset="0"/>
              </a:rPr>
              <a:t>~ 40 c/</a:t>
            </a:r>
            <a:r>
              <a:rPr lang="el-GR" dirty="0">
                <a:solidFill>
                  <a:srgbClr val="3333CC">
                    <a:lumMod val="40000"/>
                    <a:lumOff val="60000"/>
                  </a:srgbClr>
                </a:solidFill>
                <a:latin typeface="Arial" charset="0"/>
                <a:cs typeface="Arial" charset="0"/>
              </a:rPr>
              <a:t>ω</a:t>
            </a:r>
            <a:r>
              <a:rPr lang="en-US" baseline="-25000" dirty="0">
                <a:solidFill>
                  <a:srgbClr val="3333CC">
                    <a:lumMod val="40000"/>
                    <a:lumOff val="60000"/>
                  </a:srgbClr>
                </a:solidFill>
                <a:latin typeface="Arial" charset="0"/>
                <a:cs typeface="Arial" charset="0"/>
              </a:rPr>
              <a:t>p</a:t>
            </a:r>
            <a:r>
              <a:rPr lang="en-US" dirty="0">
                <a:solidFill>
                  <a:srgbClr val="3333CC">
                    <a:lumMod val="40000"/>
                    <a:lumOff val="60000"/>
                  </a:srgbClr>
                </a:solidFill>
                <a:latin typeface="Arial" charset="0"/>
                <a:cs typeface="Arial" charset="0"/>
              </a:rPr>
              <a:t> , right? </a:t>
            </a:r>
          </a:p>
        </p:txBody>
      </p:sp>
      <p:sp>
        <p:nvSpPr>
          <p:cNvPr id="26" name="TextBox 25"/>
          <p:cNvSpPr txBox="1"/>
          <p:nvPr/>
        </p:nvSpPr>
        <p:spPr>
          <a:xfrm>
            <a:off x="4794250" y="5645150"/>
            <a:ext cx="2286000" cy="646113"/>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Wave Resonance &amp; Breaking </a:t>
            </a:r>
          </a:p>
        </p:txBody>
      </p:sp>
      <p:sp>
        <p:nvSpPr>
          <p:cNvPr id="27" name="TextBox 26"/>
          <p:cNvSpPr txBox="1"/>
          <p:nvPr/>
        </p:nvSpPr>
        <p:spPr>
          <a:xfrm>
            <a:off x="153988" y="2668588"/>
            <a:ext cx="2286000" cy="369887"/>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Drift, Kink Mode?</a:t>
            </a:r>
          </a:p>
        </p:txBody>
      </p:sp>
      <p:sp>
        <p:nvSpPr>
          <p:cNvPr id="30" name="TextBox 29"/>
          <p:cNvSpPr txBox="1"/>
          <p:nvPr/>
        </p:nvSpPr>
        <p:spPr>
          <a:xfrm>
            <a:off x="209550" y="4848225"/>
            <a:ext cx="1752600" cy="369888"/>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Tearing Modes </a:t>
            </a:r>
          </a:p>
        </p:txBody>
      </p:sp>
      <p:sp>
        <p:nvSpPr>
          <p:cNvPr id="32" name="TextBox 31"/>
          <p:cNvSpPr txBox="1"/>
          <p:nvPr/>
        </p:nvSpPr>
        <p:spPr>
          <a:xfrm>
            <a:off x="5670550" y="6140450"/>
            <a:ext cx="2620963" cy="646113"/>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Radiation Reaction and Feedback/Drag?</a:t>
            </a:r>
          </a:p>
        </p:txBody>
      </p:sp>
      <p:sp>
        <p:nvSpPr>
          <p:cNvPr id="33" name="TextBox 32"/>
          <p:cNvSpPr txBox="1"/>
          <p:nvPr/>
        </p:nvSpPr>
        <p:spPr>
          <a:xfrm>
            <a:off x="3810000" y="2662238"/>
            <a:ext cx="3200400" cy="368300"/>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To Guide or Not Guide Field?</a:t>
            </a:r>
          </a:p>
        </p:txBody>
      </p:sp>
      <p:sp>
        <p:nvSpPr>
          <p:cNvPr id="34" name="TextBox 33"/>
          <p:cNvSpPr txBox="1"/>
          <p:nvPr/>
        </p:nvSpPr>
        <p:spPr>
          <a:xfrm>
            <a:off x="950913" y="6216650"/>
            <a:ext cx="2562225" cy="369888"/>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m</a:t>
            </a:r>
            <a:r>
              <a:rPr lang="en-US" baseline="-25000" dirty="0">
                <a:solidFill>
                  <a:srgbClr val="3333CC">
                    <a:lumMod val="40000"/>
                    <a:lumOff val="60000"/>
                  </a:srgbClr>
                </a:solidFill>
                <a:latin typeface="Arial" charset="0"/>
                <a:cs typeface="Arial" charset="0"/>
              </a:rPr>
              <a:t>e </a:t>
            </a:r>
            <a:r>
              <a:rPr lang="en-US" dirty="0">
                <a:solidFill>
                  <a:srgbClr val="3333CC">
                    <a:lumMod val="40000"/>
                    <a:lumOff val="60000"/>
                  </a:srgbClr>
                </a:solidFill>
                <a:latin typeface="Arial" charset="0"/>
                <a:cs typeface="Arial" charset="0"/>
              </a:rPr>
              <a:t>vs. </a:t>
            </a:r>
            <a:r>
              <a:rPr lang="en-US" dirty="0" err="1">
                <a:solidFill>
                  <a:srgbClr val="3333CC">
                    <a:lumMod val="40000"/>
                    <a:lumOff val="60000"/>
                  </a:srgbClr>
                </a:solidFill>
                <a:latin typeface="Arial" charset="0"/>
                <a:cs typeface="Arial" charset="0"/>
              </a:rPr>
              <a:t>m</a:t>
            </a:r>
            <a:r>
              <a:rPr lang="en-US" baseline="-25000" dirty="0" err="1">
                <a:solidFill>
                  <a:srgbClr val="3333CC">
                    <a:lumMod val="40000"/>
                    <a:lumOff val="60000"/>
                  </a:srgbClr>
                </a:solidFill>
                <a:latin typeface="Arial" charset="0"/>
                <a:cs typeface="Arial" charset="0"/>
              </a:rPr>
              <a:t>p</a:t>
            </a:r>
            <a:r>
              <a:rPr lang="en-US" dirty="0">
                <a:solidFill>
                  <a:srgbClr val="3333CC">
                    <a:lumMod val="40000"/>
                    <a:lumOff val="60000"/>
                  </a:srgbClr>
                </a:solidFill>
                <a:latin typeface="Arial" charset="0"/>
                <a:cs typeface="Arial" charset="0"/>
              </a:rPr>
              <a:t> still annoying </a:t>
            </a:r>
          </a:p>
        </p:txBody>
      </p:sp>
      <p:sp>
        <p:nvSpPr>
          <p:cNvPr id="35" name="TextBox 34"/>
          <p:cNvSpPr txBox="1"/>
          <p:nvPr/>
        </p:nvSpPr>
        <p:spPr>
          <a:xfrm>
            <a:off x="6248400" y="4186238"/>
            <a:ext cx="2286000" cy="369887"/>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Injection Problem?</a:t>
            </a:r>
          </a:p>
        </p:txBody>
      </p:sp>
      <p:sp>
        <p:nvSpPr>
          <p:cNvPr id="37" name="TextBox 36"/>
          <p:cNvSpPr txBox="1"/>
          <p:nvPr/>
        </p:nvSpPr>
        <p:spPr>
          <a:xfrm>
            <a:off x="50800" y="5672138"/>
            <a:ext cx="2078038" cy="368300"/>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Ion Ring Instability</a:t>
            </a:r>
          </a:p>
        </p:txBody>
      </p:sp>
      <p:sp>
        <p:nvSpPr>
          <p:cNvPr id="20" name="TextBox 19"/>
          <p:cNvSpPr txBox="1"/>
          <p:nvPr/>
        </p:nvSpPr>
        <p:spPr>
          <a:xfrm>
            <a:off x="7010400" y="5834063"/>
            <a:ext cx="2209800" cy="646112"/>
          </a:xfrm>
          <a:prstGeom prst="rect">
            <a:avLst/>
          </a:prstGeom>
          <a:solidFill>
            <a:schemeClr val="accent2"/>
          </a:solid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srgbClr val="ADADEB"/>
                </a:solidFill>
              </a:rPr>
              <a:t>But Dad, MHD is so twentieth century … </a:t>
            </a:r>
          </a:p>
        </p:txBody>
      </p:sp>
      <p:sp>
        <p:nvSpPr>
          <p:cNvPr id="19" name="TextBox 18"/>
          <p:cNvSpPr txBox="1"/>
          <p:nvPr/>
        </p:nvSpPr>
        <p:spPr>
          <a:xfrm>
            <a:off x="1852613" y="1606550"/>
            <a:ext cx="2871787" cy="922338"/>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Hey, world is not 1.5D </a:t>
            </a:r>
          </a:p>
          <a:p>
            <a:pPr fontAlgn="base">
              <a:spcBef>
                <a:spcPct val="0"/>
              </a:spcBef>
              <a:spcAft>
                <a:spcPct val="0"/>
              </a:spcAft>
              <a:defRPr/>
            </a:pPr>
            <a:r>
              <a:rPr lang="en-US" dirty="0">
                <a:solidFill>
                  <a:srgbClr val="3333CC">
                    <a:lumMod val="40000"/>
                    <a:lumOff val="60000"/>
                  </a:srgbClr>
                </a:solidFill>
                <a:latin typeface="Arial" charset="0"/>
                <a:cs typeface="Arial" charset="0"/>
              </a:rPr>
              <a:t>+ homogenous or </a:t>
            </a:r>
            <a:r>
              <a:rPr lang="en-US" dirty="0" err="1">
                <a:solidFill>
                  <a:srgbClr val="3333CC">
                    <a:lumMod val="40000"/>
                    <a:lumOff val="60000"/>
                  </a:srgbClr>
                </a:solidFill>
                <a:latin typeface="Arial" charset="0"/>
                <a:cs typeface="Arial" charset="0"/>
              </a:rPr>
              <a:t>toroidal</a:t>
            </a:r>
            <a:r>
              <a:rPr lang="en-US" dirty="0">
                <a:solidFill>
                  <a:srgbClr val="3333CC">
                    <a:lumMod val="40000"/>
                    <a:lumOff val="60000"/>
                  </a:srgbClr>
                </a:solidFill>
                <a:latin typeface="Arial" charset="0"/>
                <a:cs typeface="Arial" charset="0"/>
              </a:rPr>
              <a:t> – 3D + Turbulence!?</a:t>
            </a:r>
          </a:p>
        </p:txBody>
      </p:sp>
      <p:sp>
        <p:nvSpPr>
          <p:cNvPr id="4" name="Explosion 2 3"/>
          <p:cNvSpPr>
            <a:spLocks noChangeArrowheads="1"/>
          </p:cNvSpPr>
          <p:nvPr/>
        </p:nvSpPr>
        <p:spPr bwMode="auto">
          <a:xfrm>
            <a:off x="3276600" y="3962400"/>
            <a:ext cx="3438525" cy="2254250"/>
          </a:xfrm>
          <a:prstGeom prst="irregularSeal2">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sz="2800">
                <a:solidFill>
                  <a:srgbClr val="FFFF00"/>
                </a:solidFill>
                <a:latin typeface="Helvetica" panose="020B0604020202020204" pitchFamily="34" charset="0"/>
              </a:rPr>
              <a:t>PIC</a:t>
            </a:r>
          </a:p>
        </p:txBody>
      </p:sp>
      <p:sp>
        <p:nvSpPr>
          <p:cNvPr id="39" name="TextBox 38"/>
          <p:cNvSpPr txBox="1"/>
          <p:nvPr/>
        </p:nvSpPr>
        <p:spPr>
          <a:xfrm>
            <a:off x="3810000" y="1976438"/>
            <a:ext cx="2871788" cy="369887"/>
          </a:xfrm>
          <a:prstGeom prst="rect">
            <a:avLst/>
          </a:prstGeom>
          <a:solidFill>
            <a:schemeClr val="accent2"/>
          </a:solidFill>
        </p:spPr>
        <p:txBody>
          <a:bodyPr>
            <a:spAutoFit/>
          </a:bodyPr>
          <a:lstStyle/>
          <a:p>
            <a:pPr fontAlgn="base">
              <a:spcBef>
                <a:spcPct val="0"/>
              </a:spcBef>
              <a:spcAft>
                <a:spcPct val="0"/>
              </a:spcAft>
              <a:defRPr/>
            </a:pPr>
            <a:r>
              <a:rPr lang="en-US" dirty="0">
                <a:solidFill>
                  <a:srgbClr val="3333CC">
                    <a:lumMod val="40000"/>
                    <a:lumOff val="60000"/>
                  </a:srgbClr>
                </a:solidFill>
                <a:latin typeface="Arial" charset="0"/>
                <a:cs typeface="Arial" charset="0"/>
              </a:rPr>
              <a:t>2.5D &gt;1.5 but still &lt; 3D </a:t>
            </a:r>
          </a:p>
        </p:txBody>
      </p:sp>
    </p:spTree>
    <p:extLst>
      <p:ext uri="{BB962C8B-B14F-4D97-AF65-F5344CB8AC3E}">
        <p14:creationId xmlns:p14="http://schemas.microsoft.com/office/powerpoint/2010/main" val="366454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path" presetSubtype="0" accel="50000" decel="50000" fill="hold" grpId="1" nodeType="clickEffect">
                                  <p:stCondLst>
                                    <p:cond delay="0"/>
                                  </p:stCondLst>
                                  <p:childTnLst>
                                    <p:animMotion origin="layout" path="M 3.33333E-6 2.22222E-6 L -0.19167 0.41805 " pathEditMode="relative" rAng="0" ptsTypes="AA">
                                      <p:cBhvr>
                                        <p:cTn id="54" dur="2000" fill="hold"/>
                                        <p:tgtEl>
                                          <p:spTgt spid="11"/>
                                        </p:tgtEl>
                                        <p:attrNameLst>
                                          <p:attrName>ppt_x</p:attrName>
                                          <p:attrName>ppt_y</p:attrName>
                                        </p:attrNameLst>
                                      </p:cBhvr>
                                      <p:rCtr x="-9583" y="20903"/>
                                    </p:animMotion>
                                  </p:childTnLst>
                                </p:cTn>
                              </p:par>
                              <p:par>
                                <p:cTn id="55" presetID="42" presetClass="path" presetSubtype="0" accel="50000" decel="50000" fill="hold" grpId="1" nodeType="withEffect">
                                  <p:stCondLst>
                                    <p:cond delay="0"/>
                                  </p:stCondLst>
                                  <p:childTnLst>
                                    <p:animMotion origin="layout" path="M 3.05556E-6 2.96296E-6 L 0.24149 0.24629 " pathEditMode="relative" rAng="0" ptsTypes="AA">
                                      <p:cBhvr>
                                        <p:cTn id="56" dur="2000" fill="hold"/>
                                        <p:tgtEl>
                                          <p:spTgt spid="13"/>
                                        </p:tgtEl>
                                        <p:attrNameLst>
                                          <p:attrName>ppt_x</p:attrName>
                                          <p:attrName>ppt_y</p:attrName>
                                        </p:attrNameLst>
                                      </p:cBhvr>
                                      <p:rCtr x="12066" y="12315"/>
                                    </p:animMotion>
                                  </p:childTnLst>
                                </p:cTn>
                              </p:par>
                              <p:par>
                                <p:cTn id="57" presetID="42" presetClass="path" presetSubtype="0" accel="50000" decel="50000" fill="hold" grpId="1" nodeType="withEffect">
                                  <p:stCondLst>
                                    <p:cond delay="0"/>
                                  </p:stCondLst>
                                  <p:childTnLst>
                                    <p:animMotion origin="layout" path="M -3.33333E-6 -4.44444E-6 L 0.43334 0.02778 " pathEditMode="relative" rAng="0" ptsTypes="AA">
                                      <p:cBhvr>
                                        <p:cTn id="58" dur="2000" fill="hold"/>
                                        <p:tgtEl>
                                          <p:spTgt spid="30"/>
                                        </p:tgtEl>
                                        <p:attrNameLst>
                                          <p:attrName>ppt_x</p:attrName>
                                          <p:attrName>ppt_y</p:attrName>
                                        </p:attrNameLst>
                                      </p:cBhvr>
                                      <p:rCtr x="21667" y="1389"/>
                                    </p:animMotion>
                                  </p:childTnLst>
                                </p:cTn>
                              </p:par>
                              <p:par>
                                <p:cTn id="59" presetID="42" presetClass="path" presetSubtype="0" accel="50000" decel="50000" fill="hold" grpId="1" nodeType="withEffect">
                                  <p:stCondLst>
                                    <p:cond delay="0"/>
                                  </p:stCondLst>
                                  <p:childTnLst>
                                    <p:animMotion origin="layout" path="M -1.94444E-6 -1.85185E-6 L 0.41129 -0.06018 " pathEditMode="relative" rAng="0" ptsTypes="AA">
                                      <p:cBhvr>
                                        <p:cTn id="60" dur="2000" fill="hold"/>
                                        <p:tgtEl>
                                          <p:spTgt spid="37"/>
                                        </p:tgtEl>
                                        <p:attrNameLst>
                                          <p:attrName>ppt_x</p:attrName>
                                          <p:attrName>ppt_y</p:attrName>
                                        </p:attrNameLst>
                                      </p:cBhvr>
                                      <p:rCtr x="20556" y="-3009"/>
                                    </p:animMotion>
                                  </p:childTnLst>
                                </p:cTn>
                              </p:par>
                              <p:par>
                                <p:cTn id="61" presetID="42" presetClass="path" presetSubtype="0" accel="50000" decel="50000" fill="hold" grpId="1" nodeType="withEffect">
                                  <p:stCondLst>
                                    <p:cond delay="0"/>
                                  </p:stCondLst>
                                  <p:childTnLst>
                                    <p:animMotion origin="layout" path="M -3.33333E-6 1.48148E-6 L -0.25 0.11829 " pathEditMode="relative" rAng="0" ptsTypes="AA">
                                      <p:cBhvr>
                                        <p:cTn id="62" dur="2000" fill="hold"/>
                                        <p:tgtEl>
                                          <p:spTgt spid="35"/>
                                        </p:tgtEl>
                                        <p:attrNameLst>
                                          <p:attrName>ppt_x</p:attrName>
                                          <p:attrName>ppt_y</p:attrName>
                                        </p:attrNameLst>
                                      </p:cBhvr>
                                      <p:rCtr x="-12500" y="5903"/>
                                    </p:animMotion>
                                  </p:childTnLst>
                                </p:cTn>
                              </p:par>
                              <p:par>
                                <p:cTn id="63" presetID="42" presetClass="path" presetSubtype="0" accel="50000" decel="50000" fill="hold" grpId="1" nodeType="withEffect">
                                  <p:stCondLst>
                                    <p:cond delay="0"/>
                                  </p:stCondLst>
                                  <p:childTnLst>
                                    <p:animMotion origin="layout" path="M -1.38889E-6 2.59259E-6 L -0.25712 0.03078 " pathEditMode="relative" rAng="0" ptsTypes="AA">
                                      <p:cBhvr>
                                        <p:cTn id="64" dur="2000" fill="hold"/>
                                        <p:tgtEl>
                                          <p:spTgt spid="12"/>
                                        </p:tgtEl>
                                        <p:attrNameLst>
                                          <p:attrName>ppt_x</p:attrName>
                                          <p:attrName>ppt_y</p:attrName>
                                        </p:attrNameLst>
                                      </p:cBhvr>
                                      <p:rCtr x="-12865" y="1528"/>
                                    </p:animMotion>
                                  </p:childTnLst>
                                </p:cTn>
                              </p:par>
                              <p:par>
                                <p:cTn id="65" presetID="42" presetClass="path" presetSubtype="0" accel="50000" decel="50000" fill="hold" grpId="1" nodeType="withEffect">
                                  <p:stCondLst>
                                    <p:cond delay="0"/>
                                  </p:stCondLst>
                                  <p:childTnLst>
                                    <p:animMotion origin="layout" path="M 3.33333E-6 1.11111E-6 L 0.25833 0.15555 " pathEditMode="relative" rAng="0" ptsTypes="AA">
                                      <p:cBhvr>
                                        <p:cTn id="66" dur="2000" fill="hold"/>
                                        <p:tgtEl>
                                          <p:spTgt spid="21"/>
                                        </p:tgtEl>
                                        <p:attrNameLst>
                                          <p:attrName>ppt_x</p:attrName>
                                          <p:attrName>ppt_y</p:attrName>
                                        </p:attrNameLst>
                                      </p:cBhvr>
                                      <p:rCtr x="12917" y="7778"/>
                                    </p:animMotion>
                                  </p:childTnLst>
                                </p:cTn>
                              </p:par>
                              <p:par>
                                <p:cTn id="67" presetID="42" presetClass="path" presetSubtype="0" accel="50000" decel="50000" fill="hold" grpId="1" nodeType="withEffect">
                                  <p:stCondLst>
                                    <p:cond delay="0"/>
                                  </p:stCondLst>
                                  <p:childTnLst>
                                    <p:animMotion origin="layout" path="M -2.77778E-7 -2.22222E-6 L 0.40816 0.33959 " pathEditMode="relative" rAng="0" ptsTypes="AA">
                                      <p:cBhvr>
                                        <p:cTn id="68" dur="2000" fill="hold"/>
                                        <p:tgtEl>
                                          <p:spTgt spid="27"/>
                                        </p:tgtEl>
                                        <p:attrNameLst>
                                          <p:attrName>ppt_x</p:attrName>
                                          <p:attrName>ppt_y</p:attrName>
                                        </p:attrNameLst>
                                      </p:cBhvr>
                                      <p:rCtr x="20399" y="16968"/>
                                    </p:animMotion>
                                  </p:childTnLst>
                                </p:cTn>
                              </p:par>
                              <p:par>
                                <p:cTn id="69" presetID="42" presetClass="path" presetSubtype="0" accel="50000" decel="50000" fill="hold" grpId="1" nodeType="withEffect">
                                  <p:stCondLst>
                                    <p:cond delay="0"/>
                                  </p:stCondLst>
                                  <p:childTnLst>
                                    <p:animMotion origin="layout" path="M -3.88889E-6 3.7037E-7 L 0.20591 -0.04769 " pathEditMode="relative" rAng="0" ptsTypes="AA">
                                      <p:cBhvr>
                                        <p:cTn id="70" dur="2000" fill="hold"/>
                                        <p:tgtEl>
                                          <p:spTgt spid="10"/>
                                        </p:tgtEl>
                                        <p:attrNameLst>
                                          <p:attrName>ppt_x</p:attrName>
                                          <p:attrName>ppt_y</p:attrName>
                                        </p:attrNameLst>
                                      </p:cBhvr>
                                      <p:rCtr x="10295" y="-2384"/>
                                    </p:animMotion>
                                  </p:childTnLst>
                                </p:cTn>
                              </p:par>
                              <p:par>
                                <p:cTn id="71" presetID="42" presetClass="path" presetSubtype="0" accel="50000" decel="50000" fill="hold" grpId="1" nodeType="withEffect">
                                  <p:stCondLst>
                                    <p:cond delay="0"/>
                                  </p:stCondLst>
                                  <p:childTnLst>
                                    <p:animMotion origin="layout" path="M 0 3.7037E-6 L -0.24167 0.21689 " pathEditMode="relative" rAng="0" ptsTypes="AA">
                                      <p:cBhvr>
                                        <p:cTn id="72" dur="2000" fill="hold"/>
                                        <p:tgtEl>
                                          <p:spTgt spid="14"/>
                                        </p:tgtEl>
                                        <p:attrNameLst>
                                          <p:attrName>ppt_x</p:attrName>
                                          <p:attrName>ppt_y</p:attrName>
                                        </p:attrNameLst>
                                      </p:cBhvr>
                                      <p:rCtr x="-12083" y="10833"/>
                                    </p:animMotion>
                                  </p:childTnLst>
                                </p:cTn>
                              </p:par>
                              <p:par>
                                <p:cTn id="73" presetID="42" presetClass="path" presetSubtype="0" accel="50000" decel="50000" fill="hold" grpId="1" nodeType="withEffect">
                                  <p:stCondLst>
                                    <p:cond delay="0"/>
                                  </p:stCondLst>
                                  <p:childTnLst>
                                    <p:animMotion origin="layout" path="M 3.33333E-6 3.7037E-6 L 3.33333E-6 0.26273 " pathEditMode="relative" rAng="0" ptsTypes="AA">
                                      <p:cBhvr>
                                        <p:cTn id="74" dur="2000" fill="hold"/>
                                        <p:tgtEl>
                                          <p:spTgt spid="33"/>
                                        </p:tgtEl>
                                        <p:attrNameLst>
                                          <p:attrName>ppt_x</p:attrName>
                                          <p:attrName>ppt_y</p:attrName>
                                        </p:attrNameLst>
                                      </p:cBhvr>
                                      <p:rCtr x="0" y="13125"/>
                                    </p:animMotion>
                                  </p:childTnLst>
                                </p:cTn>
                              </p:par>
                              <p:par>
                                <p:cTn id="75" presetID="42" presetClass="path" presetSubtype="0" accel="50000" decel="50000" fill="hold" grpId="1" nodeType="withEffect">
                                  <p:stCondLst>
                                    <p:cond delay="0"/>
                                  </p:stCondLst>
                                  <p:childTnLst>
                                    <p:animMotion origin="layout" path="M 4.44444E-6 1.11111E-6 L -0.07431 -0.11458 " pathEditMode="relative" rAng="0" ptsTypes="AA">
                                      <p:cBhvr>
                                        <p:cTn id="76" dur="2000" fill="hold"/>
                                        <p:tgtEl>
                                          <p:spTgt spid="26"/>
                                        </p:tgtEl>
                                        <p:attrNameLst>
                                          <p:attrName>ppt_x</p:attrName>
                                          <p:attrName>ppt_y</p:attrName>
                                        </p:attrNameLst>
                                      </p:cBhvr>
                                      <p:rCtr x="-3715" y="-5741"/>
                                    </p:animMotion>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42" presetClass="path" presetSubtype="0" accel="50000" decel="50000" fill="hold" grpId="0" nodeType="clickEffect">
                                  <p:stCondLst>
                                    <p:cond delay="0"/>
                                  </p:stCondLst>
                                  <p:childTnLst>
                                    <p:animMotion origin="layout" path="M 0 1.11111E-6 L -0.29583 -0.1007 " pathEditMode="relative" rAng="0" ptsTypes="AA">
                                      <p:cBhvr>
                                        <p:cTn id="84" dur="2000" fill="hold"/>
                                        <p:tgtEl>
                                          <p:spTgt spid="20"/>
                                        </p:tgtEl>
                                        <p:attrNameLst>
                                          <p:attrName>ppt_x</p:attrName>
                                          <p:attrName>ppt_y</p:attrName>
                                        </p:attrNameLst>
                                      </p:cBhvr>
                                      <p:rCtr x="-14792" y="-5046"/>
                                    </p:animMotion>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42" presetClass="path" presetSubtype="0" accel="50000" decel="50000" fill="hold" grpId="1" nodeType="clickEffect">
                                  <p:stCondLst>
                                    <p:cond delay="0"/>
                                  </p:stCondLst>
                                  <p:childTnLst>
                                    <p:animMotion origin="layout" path="M 1.38889E-6 1.11111E-6 L 0.20712 0.43194 " pathEditMode="relative" rAng="0" ptsTypes="AA">
                                      <p:cBhvr>
                                        <p:cTn id="92" dur="2000" fill="hold"/>
                                        <p:tgtEl>
                                          <p:spTgt spid="19"/>
                                        </p:tgtEl>
                                        <p:attrNameLst>
                                          <p:attrName>ppt_x</p:attrName>
                                          <p:attrName>ppt_y</p:attrName>
                                        </p:attrNameLst>
                                      </p:cBhvr>
                                      <p:rCtr x="10347" y="21597"/>
                                    </p:animMotion>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21" grpId="0" animBg="1"/>
      <p:bldP spid="21" grpId="1" animBg="1"/>
      <p:bldP spid="22" grpId="0" animBg="1"/>
      <p:bldP spid="26" grpId="0" animBg="1"/>
      <p:bldP spid="26" grpId="1" animBg="1"/>
      <p:bldP spid="27" grpId="0" animBg="1"/>
      <p:bldP spid="27" grpId="1" animBg="1"/>
      <p:bldP spid="30" grpId="0" animBg="1"/>
      <p:bldP spid="30" grpId="1" animBg="1"/>
      <p:bldP spid="32" grpId="0" animBg="1"/>
      <p:bldP spid="33" grpId="0" animBg="1"/>
      <p:bldP spid="33" grpId="1" animBg="1"/>
      <p:bldP spid="34" grpId="0" animBg="1"/>
      <p:bldP spid="35" grpId="0" animBg="1"/>
      <p:bldP spid="35" grpId="1" animBg="1"/>
      <p:bldP spid="37" grpId="0" animBg="1"/>
      <p:bldP spid="37" grpId="1" animBg="1"/>
      <p:bldP spid="20" grpId="0" animBg="1"/>
      <p:bldP spid="20" grpId="1" animBg="1"/>
      <p:bldP spid="19" grpId="0" animBg="1"/>
      <p:bldP spid="19" grpId="1" animBg="1"/>
      <p:bldP spid="4" grpId="0" animBg="1"/>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387" y="895350"/>
            <a:ext cx="6753225" cy="5067300"/>
          </a:xfrm>
          <a:prstGeom prst="rect">
            <a:avLst/>
          </a:prstGeom>
        </p:spPr>
      </p:pic>
      <p:sp>
        <p:nvSpPr>
          <p:cNvPr id="4" name="TextBox 3"/>
          <p:cNvSpPr txBox="1"/>
          <p:nvPr/>
        </p:nvSpPr>
        <p:spPr>
          <a:xfrm>
            <a:off x="152400" y="76200"/>
            <a:ext cx="9225602" cy="646331"/>
          </a:xfrm>
          <a:prstGeom prst="rect">
            <a:avLst/>
          </a:prstGeom>
          <a:noFill/>
        </p:spPr>
        <p:txBody>
          <a:bodyPr wrap="none" rtlCol="0">
            <a:spAutoFit/>
          </a:bodyPr>
          <a:lstStyle/>
          <a:p>
            <a:r>
              <a:rPr lang="en-US" sz="3600" dirty="0" err="1">
                <a:solidFill>
                  <a:srgbClr val="FFFF00"/>
                </a:solidFill>
              </a:rPr>
              <a:t>Mkn</a:t>
            </a:r>
            <a:r>
              <a:rPr lang="en-US" sz="3600" dirty="0">
                <a:solidFill>
                  <a:srgbClr val="FFFF00"/>
                </a:solidFill>
              </a:rPr>
              <a:t> 421 goes haywire! </a:t>
            </a:r>
            <a:r>
              <a:rPr lang="en-US" sz="3600" dirty="0">
                <a:solidFill>
                  <a:schemeClr val="bg1"/>
                </a:solidFill>
              </a:rPr>
              <a:t>Multiple Personalities…</a:t>
            </a:r>
          </a:p>
        </p:txBody>
      </p:sp>
      <p:sp>
        <p:nvSpPr>
          <p:cNvPr id="5" name="TextBox 4"/>
          <p:cNvSpPr txBox="1"/>
          <p:nvPr/>
        </p:nvSpPr>
        <p:spPr>
          <a:xfrm>
            <a:off x="457200" y="6324600"/>
            <a:ext cx="5009961" cy="369332"/>
          </a:xfrm>
          <a:prstGeom prst="rect">
            <a:avLst/>
          </a:prstGeom>
          <a:noFill/>
        </p:spPr>
        <p:txBody>
          <a:bodyPr wrap="none" rtlCol="0">
            <a:spAutoFit/>
          </a:bodyPr>
          <a:lstStyle/>
          <a:p>
            <a:r>
              <a:rPr lang="en-US" dirty="0">
                <a:solidFill>
                  <a:schemeClr val="bg1"/>
                </a:solidFill>
              </a:rPr>
              <a:t>Public SWIFT XRT </a:t>
            </a:r>
            <a:r>
              <a:rPr lang="en-US" dirty="0" err="1">
                <a:solidFill>
                  <a:schemeClr val="bg1"/>
                </a:solidFill>
              </a:rPr>
              <a:t>lighcurves</a:t>
            </a:r>
            <a:r>
              <a:rPr lang="en-US" dirty="0">
                <a:solidFill>
                  <a:schemeClr val="bg1"/>
                </a:solidFill>
              </a:rPr>
              <a:t> (Falcone et al. 2012)</a:t>
            </a:r>
          </a:p>
        </p:txBody>
      </p:sp>
    </p:spTree>
    <p:extLst>
      <p:ext uri="{BB962C8B-B14F-4D97-AF65-F5344CB8AC3E}">
        <p14:creationId xmlns:p14="http://schemas.microsoft.com/office/powerpoint/2010/main" val="682155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2"/>
          <p:cNvPicPr>
            <a:picLocks noChangeAspect="1" noChangeArrowheads="1"/>
          </p:cNvPicPr>
          <p:nvPr/>
        </p:nvPicPr>
        <p:blipFill>
          <a:blip r:embed="rId2" cstate="print"/>
          <a:srcRect/>
          <a:stretch>
            <a:fillRect/>
          </a:stretch>
        </p:blipFill>
        <p:spPr bwMode="auto">
          <a:xfrm>
            <a:off x="0" y="3733800"/>
            <a:ext cx="3581400" cy="2767013"/>
          </a:xfrm>
          <a:prstGeom prst="rect">
            <a:avLst/>
          </a:prstGeom>
          <a:noFill/>
        </p:spPr>
      </p:pic>
      <p:pic>
        <p:nvPicPr>
          <p:cNvPr id="488451" name="Picture 3"/>
          <p:cNvPicPr>
            <a:picLocks noChangeAspect="1" noChangeArrowheads="1"/>
          </p:cNvPicPr>
          <p:nvPr/>
        </p:nvPicPr>
        <p:blipFill>
          <a:blip r:embed="rId3" cstate="print"/>
          <a:srcRect/>
          <a:stretch>
            <a:fillRect/>
          </a:stretch>
        </p:blipFill>
        <p:spPr bwMode="auto">
          <a:xfrm>
            <a:off x="0" y="304800"/>
            <a:ext cx="3336925" cy="3140075"/>
          </a:xfrm>
          <a:prstGeom prst="rect">
            <a:avLst/>
          </a:prstGeom>
          <a:noFill/>
        </p:spPr>
      </p:pic>
      <p:sp>
        <p:nvSpPr>
          <p:cNvPr id="488452" name="Text Box 4"/>
          <p:cNvSpPr txBox="1">
            <a:spLocks noChangeArrowheads="1"/>
          </p:cNvSpPr>
          <p:nvPr/>
        </p:nvSpPr>
        <p:spPr bwMode="auto">
          <a:xfrm>
            <a:off x="0" y="-96838"/>
            <a:ext cx="8937896" cy="461665"/>
          </a:xfrm>
          <a:prstGeom prst="rect">
            <a:avLst/>
          </a:prstGeom>
          <a:noFill/>
          <a:ln w="9525">
            <a:noFill/>
            <a:miter lim="800000"/>
            <a:headEnd/>
            <a:tailEnd/>
          </a:ln>
          <a:effectLst/>
        </p:spPr>
        <p:txBody>
          <a:bodyPr wrap="none">
            <a:spAutoFit/>
          </a:bodyPr>
          <a:lstStyle/>
          <a:p>
            <a:pPr eaLnBrk="1" hangingPunct="1"/>
            <a:r>
              <a:rPr lang="en-US" sz="2400" dirty="0">
                <a:solidFill>
                  <a:srgbClr val="FFFF00"/>
                </a:solidFill>
                <a:latin typeface="Arial" charset="0"/>
                <a:cs typeface="Arial" charset="0"/>
              </a:rPr>
              <a:t>CGRO/EGRET and the “GeV” Blazars- a Compton catastrophe?</a:t>
            </a:r>
          </a:p>
        </p:txBody>
      </p:sp>
      <p:grpSp>
        <p:nvGrpSpPr>
          <p:cNvPr id="2" name="Group 5"/>
          <p:cNvGrpSpPr>
            <a:grpSpLocks/>
          </p:cNvGrpSpPr>
          <p:nvPr/>
        </p:nvGrpSpPr>
        <p:grpSpPr bwMode="auto">
          <a:xfrm>
            <a:off x="3657600" y="762000"/>
            <a:ext cx="5486400" cy="5372100"/>
            <a:chOff x="2304" y="480"/>
            <a:chExt cx="3456" cy="3384"/>
          </a:xfrm>
        </p:grpSpPr>
        <p:pic>
          <p:nvPicPr>
            <p:cNvPr id="488454" name="Picture 6" descr="donatosedme"/>
            <p:cNvPicPr>
              <a:picLocks noChangeAspect="1" noChangeArrowheads="1"/>
            </p:cNvPicPr>
            <p:nvPr/>
          </p:nvPicPr>
          <p:blipFill>
            <a:blip r:embed="rId4" cstate="print"/>
            <a:srcRect t="43474" r="18320"/>
            <a:stretch>
              <a:fillRect/>
            </a:stretch>
          </p:blipFill>
          <p:spPr bwMode="auto">
            <a:xfrm>
              <a:off x="2304" y="480"/>
              <a:ext cx="3456" cy="3384"/>
            </a:xfrm>
            <a:prstGeom prst="rect">
              <a:avLst/>
            </a:prstGeom>
            <a:noFill/>
          </p:spPr>
        </p:pic>
        <p:sp>
          <p:nvSpPr>
            <p:cNvPr id="488455" name="Text Box 7"/>
            <p:cNvSpPr txBox="1">
              <a:spLocks noChangeArrowheads="1"/>
            </p:cNvSpPr>
            <p:nvPr/>
          </p:nvSpPr>
          <p:spPr bwMode="auto">
            <a:xfrm>
              <a:off x="2822" y="535"/>
              <a:ext cx="1833" cy="250"/>
            </a:xfrm>
            <a:prstGeom prst="rect">
              <a:avLst/>
            </a:prstGeom>
            <a:noFill/>
            <a:ln w="9525">
              <a:noFill/>
              <a:miter lim="800000"/>
              <a:headEnd/>
              <a:tailEnd/>
            </a:ln>
            <a:effectLst/>
          </p:spPr>
          <p:txBody>
            <a:bodyPr wrap="none">
              <a:spAutoFit/>
            </a:bodyPr>
            <a:lstStyle/>
            <a:p>
              <a:pPr eaLnBrk="1" hangingPunct="1"/>
              <a:r>
                <a:rPr lang="en-US" sz="2000">
                  <a:solidFill>
                    <a:schemeClr val="tx1"/>
                  </a:solidFill>
                  <a:latin typeface="Arial" charset="0"/>
                  <a:cs typeface="Arial" charset="0"/>
                </a:rPr>
                <a:t>Unified Blazar Scheme?</a:t>
              </a:r>
            </a:p>
          </p:txBody>
        </p:sp>
      </p:grpSp>
      <p:sp>
        <p:nvSpPr>
          <p:cNvPr id="488456" name="Text Box 8"/>
          <p:cNvSpPr txBox="1">
            <a:spLocks noChangeArrowheads="1"/>
          </p:cNvSpPr>
          <p:nvPr/>
        </p:nvSpPr>
        <p:spPr bwMode="auto">
          <a:xfrm>
            <a:off x="7242175" y="6096000"/>
            <a:ext cx="1901825" cy="581025"/>
          </a:xfrm>
          <a:prstGeom prst="rect">
            <a:avLst/>
          </a:prstGeom>
          <a:noFill/>
          <a:ln w="9525">
            <a:noFill/>
            <a:miter lim="800000"/>
            <a:headEnd/>
            <a:tailEnd/>
          </a:ln>
          <a:effectLst/>
        </p:spPr>
        <p:txBody>
          <a:bodyPr wrap="none">
            <a:spAutoFit/>
          </a:bodyPr>
          <a:lstStyle/>
          <a:p>
            <a:pPr eaLnBrk="1" hangingPunct="1"/>
            <a:r>
              <a:rPr lang="en-US" sz="1600">
                <a:solidFill>
                  <a:schemeClr val="bg1"/>
                </a:solidFill>
                <a:latin typeface="Arial" charset="0"/>
                <a:cs typeface="Arial" charset="0"/>
              </a:rPr>
              <a:t>Donato et al. 2002,</a:t>
            </a:r>
          </a:p>
          <a:p>
            <a:pPr eaLnBrk="1" hangingPunct="1"/>
            <a:r>
              <a:rPr lang="en-US" sz="1600">
                <a:solidFill>
                  <a:schemeClr val="bg1"/>
                </a:solidFill>
                <a:latin typeface="Arial" charset="0"/>
                <a:cs typeface="Arial" charset="0"/>
              </a:rPr>
              <a:t>Fossati et al. 1998</a:t>
            </a:r>
          </a:p>
        </p:txBody>
      </p:sp>
      <p:grpSp>
        <p:nvGrpSpPr>
          <p:cNvPr id="9" name="Group 24"/>
          <p:cNvGrpSpPr>
            <a:grpSpLocks/>
          </p:cNvGrpSpPr>
          <p:nvPr/>
        </p:nvGrpSpPr>
        <p:grpSpPr bwMode="auto">
          <a:xfrm>
            <a:off x="5056188" y="2565401"/>
            <a:ext cx="2690813" cy="1146175"/>
            <a:chOff x="2948" y="938"/>
            <a:chExt cx="1695" cy="722"/>
          </a:xfrm>
        </p:grpSpPr>
        <p:sp>
          <p:nvSpPr>
            <p:cNvPr id="11" name="Line 21"/>
            <p:cNvSpPr>
              <a:spLocks noChangeShapeType="1"/>
            </p:cNvSpPr>
            <p:nvPr/>
          </p:nvSpPr>
          <p:spPr bwMode="auto">
            <a:xfrm>
              <a:off x="2948" y="938"/>
              <a:ext cx="1069" cy="626"/>
            </a:xfrm>
            <a:prstGeom prst="line">
              <a:avLst/>
            </a:prstGeom>
            <a:noFill/>
            <a:ln w="15875">
              <a:solidFill>
                <a:schemeClr val="accent2"/>
              </a:solidFill>
              <a:round/>
              <a:headEnd/>
              <a:tailEnd/>
            </a:ln>
            <a:effectLst/>
          </p:spPr>
          <p:txBody>
            <a:bodyPr wrap="none" anchor="ctr"/>
            <a:lstStyle/>
            <a:p>
              <a:endParaRPr lang="en-US"/>
            </a:p>
          </p:txBody>
        </p:sp>
        <p:sp>
          <p:nvSpPr>
            <p:cNvPr id="12" name="Text Box 22"/>
            <p:cNvSpPr txBox="1">
              <a:spLocks noChangeArrowheads="1"/>
            </p:cNvSpPr>
            <p:nvPr/>
          </p:nvSpPr>
          <p:spPr bwMode="auto">
            <a:xfrm>
              <a:off x="3983" y="1429"/>
              <a:ext cx="660" cy="231"/>
            </a:xfrm>
            <a:prstGeom prst="rect">
              <a:avLst/>
            </a:prstGeom>
            <a:noFill/>
            <a:ln w="9525">
              <a:noFill/>
              <a:miter lim="800000"/>
              <a:headEnd/>
              <a:tailEnd/>
            </a:ln>
            <a:effectLst/>
          </p:spPr>
          <p:txBody>
            <a:bodyPr wrap="none">
              <a:spAutoFit/>
            </a:bodyPr>
            <a:lstStyle/>
            <a:p>
              <a:r>
                <a:rPr lang="en-US" sz="1800">
                  <a:solidFill>
                    <a:schemeClr val="accent2"/>
                  </a:solidFill>
                </a:rPr>
                <a:t>Fossati?</a:t>
              </a:r>
            </a:p>
          </p:txBody>
        </p:sp>
      </p:grpSp>
      <p:sp>
        <p:nvSpPr>
          <p:cNvPr id="3" name="TextBox 2">
            <a:extLst>
              <a:ext uri="{FF2B5EF4-FFF2-40B4-BE49-F238E27FC236}">
                <a16:creationId xmlns:a16="http://schemas.microsoft.com/office/drawing/2014/main" id="{BCE37760-B197-C48D-D605-A92C1D656994}"/>
              </a:ext>
            </a:extLst>
          </p:cNvPr>
          <p:cNvSpPr txBox="1"/>
          <p:nvPr/>
        </p:nvSpPr>
        <p:spPr>
          <a:xfrm>
            <a:off x="3505200" y="327494"/>
            <a:ext cx="5557932" cy="369332"/>
          </a:xfrm>
          <a:prstGeom prst="rect">
            <a:avLst/>
          </a:prstGeom>
          <a:noFill/>
        </p:spPr>
        <p:txBody>
          <a:bodyPr wrap="none" rtlCol="0">
            <a:spAutoFit/>
          </a:bodyPr>
          <a:lstStyle/>
          <a:p>
            <a:r>
              <a:rPr lang="en-US" dirty="0">
                <a:solidFill>
                  <a:srgbClr val="FFFFFF"/>
                </a:solidFill>
              </a:rPr>
              <a:t>[</a:t>
            </a:r>
            <a:r>
              <a:rPr lang="en-US" dirty="0" err="1">
                <a:solidFill>
                  <a:srgbClr val="FFFFFF"/>
                </a:solidFill>
              </a:rPr>
              <a:t>Ghisellini</a:t>
            </a:r>
            <a:r>
              <a:rPr lang="en-US" dirty="0">
                <a:solidFill>
                  <a:srgbClr val="FFFFFF"/>
                </a:solidFill>
              </a:rPr>
              <a:t>: Biggest mistake since cosmological constant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4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B2F28D-0B25-5577-97F1-E74360FB5B5A}"/>
              </a:ext>
            </a:extLst>
          </p:cNvPr>
          <p:cNvSpPr txBox="1"/>
          <p:nvPr/>
        </p:nvSpPr>
        <p:spPr>
          <a:xfrm>
            <a:off x="381000" y="152400"/>
            <a:ext cx="6697474" cy="369332"/>
          </a:xfrm>
          <a:prstGeom prst="rect">
            <a:avLst/>
          </a:prstGeom>
          <a:noFill/>
        </p:spPr>
        <p:txBody>
          <a:bodyPr wrap="none" rtlCol="0">
            <a:spAutoFit/>
          </a:bodyPr>
          <a:lstStyle/>
          <a:p>
            <a:r>
              <a:rPr lang="en-US" dirty="0">
                <a:solidFill>
                  <a:srgbClr val="FFFF00"/>
                </a:solidFill>
              </a:rPr>
              <a:t>ALP, LIV, and Hadron Beams … ! (Other possible propagation effects)</a:t>
            </a:r>
          </a:p>
        </p:txBody>
      </p:sp>
      <p:pic>
        <p:nvPicPr>
          <p:cNvPr id="4" name="Picture 3">
            <a:extLst>
              <a:ext uri="{FF2B5EF4-FFF2-40B4-BE49-F238E27FC236}">
                <a16:creationId xmlns:a16="http://schemas.microsoft.com/office/drawing/2014/main" id="{E1F9177F-AEBA-98D2-C222-6E2F5AB050F4}"/>
              </a:ext>
            </a:extLst>
          </p:cNvPr>
          <p:cNvPicPr>
            <a:picLocks noChangeAspect="1"/>
          </p:cNvPicPr>
          <p:nvPr/>
        </p:nvPicPr>
        <p:blipFill>
          <a:blip r:embed="rId2"/>
          <a:stretch>
            <a:fillRect/>
          </a:stretch>
        </p:blipFill>
        <p:spPr>
          <a:xfrm>
            <a:off x="609600" y="762000"/>
            <a:ext cx="4629388" cy="5848651"/>
          </a:xfrm>
          <a:prstGeom prst="rect">
            <a:avLst/>
          </a:prstGeom>
        </p:spPr>
      </p:pic>
      <p:sp>
        <p:nvSpPr>
          <p:cNvPr id="5" name="TextBox 4">
            <a:extLst>
              <a:ext uri="{FF2B5EF4-FFF2-40B4-BE49-F238E27FC236}">
                <a16:creationId xmlns:a16="http://schemas.microsoft.com/office/drawing/2014/main" id="{8302DA7D-5DE6-52C3-C151-B98F45AF417F}"/>
              </a:ext>
            </a:extLst>
          </p:cNvPr>
          <p:cNvSpPr txBox="1"/>
          <p:nvPr/>
        </p:nvSpPr>
        <p:spPr>
          <a:xfrm>
            <a:off x="6019800" y="838200"/>
            <a:ext cx="2524024" cy="646331"/>
          </a:xfrm>
          <a:prstGeom prst="rect">
            <a:avLst/>
          </a:prstGeom>
          <a:noFill/>
        </p:spPr>
        <p:txBody>
          <a:bodyPr wrap="none" rtlCol="0">
            <a:spAutoFit/>
          </a:bodyPr>
          <a:lstStyle/>
          <a:p>
            <a:r>
              <a:rPr lang="en-US" dirty="0">
                <a:solidFill>
                  <a:schemeClr val="bg1"/>
                </a:solidFill>
              </a:rPr>
              <a:t>E.g., </a:t>
            </a:r>
            <a:r>
              <a:rPr lang="en-US" dirty="0" err="1">
                <a:solidFill>
                  <a:schemeClr val="bg1"/>
                </a:solidFill>
              </a:rPr>
              <a:t>Galanti</a:t>
            </a:r>
            <a:r>
              <a:rPr lang="en-US" dirty="0">
                <a:solidFill>
                  <a:schemeClr val="bg1"/>
                </a:solidFill>
              </a:rPr>
              <a:t>, </a:t>
            </a:r>
            <a:r>
              <a:rPr lang="en-US" dirty="0" err="1">
                <a:solidFill>
                  <a:schemeClr val="bg1"/>
                </a:solidFill>
              </a:rPr>
              <a:t>Tavecchio</a:t>
            </a:r>
            <a:r>
              <a:rPr lang="en-US" dirty="0">
                <a:solidFill>
                  <a:schemeClr val="bg1"/>
                </a:solidFill>
              </a:rPr>
              <a:t>, </a:t>
            </a:r>
          </a:p>
          <a:p>
            <a:r>
              <a:rPr lang="en-US" dirty="0">
                <a:solidFill>
                  <a:schemeClr val="bg1"/>
                </a:solidFill>
              </a:rPr>
              <a:t>          &amp; </a:t>
            </a:r>
            <a:r>
              <a:rPr lang="en-US" dirty="0" err="1">
                <a:solidFill>
                  <a:schemeClr val="bg1"/>
                </a:solidFill>
              </a:rPr>
              <a:t>Landoni</a:t>
            </a:r>
            <a:r>
              <a:rPr lang="en-US" dirty="0">
                <a:solidFill>
                  <a:schemeClr val="bg1"/>
                </a:solidFill>
              </a:rPr>
              <a:t> 2019</a:t>
            </a:r>
          </a:p>
        </p:txBody>
      </p:sp>
    </p:spTree>
    <p:extLst>
      <p:ext uri="{BB962C8B-B14F-4D97-AF65-F5344CB8AC3E}">
        <p14:creationId xmlns:p14="http://schemas.microsoft.com/office/powerpoint/2010/main" val="1658703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84C29-5B44-4FAF-2505-AA8AF8B01415}"/>
              </a:ext>
            </a:extLst>
          </p:cNvPr>
          <p:cNvPicPr>
            <a:picLocks noChangeAspect="1"/>
          </p:cNvPicPr>
          <p:nvPr/>
        </p:nvPicPr>
        <p:blipFill>
          <a:blip r:embed="rId2"/>
          <a:stretch>
            <a:fillRect/>
          </a:stretch>
        </p:blipFill>
        <p:spPr>
          <a:xfrm>
            <a:off x="143838" y="164023"/>
            <a:ext cx="8856324" cy="6529953"/>
          </a:xfrm>
          <a:prstGeom prst="rect">
            <a:avLst/>
          </a:prstGeom>
        </p:spPr>
      </p:pic>
      <p:sp>
        <p:nvSpPr>
          <p:cNvPr id="4" name="TextBox 3">
            <a:extLst>
              <a:ext uri="{FF2B5EF4-FFF2-40B4-BE49-F238E27FC236}">
                <a16:creationId xmlns:a16="http://schemas.microsoft.com/office/drawing/2014/main" id="{E6B154DA-8FB2-B753-6154-7C4093110EDF}"/>
              </a:ext>
            </a:extLst>
          </p:cNvPr>
          <p:cNvSpPr txBox="1"/>
          <p:nvPr/>
        </p:nvSpPr>
        <p:spPr>
          <a:xfrm>
            <a:off x="143838" y="762000"/>
            <a:ext cx="7657609" cy="1692771"/>
          </a:xfrm>
          <a:prstGeom prst="rect">
            <a:avLst/>
          </a:prstGeom>
          <a:noFill/>
        </p:spPr>
        <p:txBody>
          <a:bodyPr wrap="none" rtlCol="0">
            <a:spAutoFit/>
          </a:bodyPr>
          <a:lstStyle/>
          <a:p>
            <a:r>
              <a:rPr lang="en-US" sz="3600" dirty="0">
                <a:solidFill>
                  <a:srgbClr val="FFFF00"/>
                </a:solidFill>
              </a:rPr>
              <a:t>NGC 1068 – ICECUBE!  </a:t>
            </a:r>
          </a:p>
          <a:p>
            <a:r>
              <a:rPr lang="en-US" sz="3600" dirty="0">
                <a:solidFill>
                  <a:srgbClr val="FFFF00"/>
                </a:solidFill>
              </a:rPr>
              <a:t> </a:t>
            </a:r>
            <a:r>
              <a:rPr lang="en-US" sz="3200" dirty="0">
                <a:solidFill>
                  <a:srgbClr val="FFFF00"/>
                </a:solidFill>
              </a:rPr>
              <a:t>There are definitely </a:t>
            </a:r>
            <a:r>
              <a:rPr lang="en-US" sz="3200" dirty="0" err="1">
                <a:solidFill>
                  <a:srgbClr val="FFFF00"/>
                </a:solidFill>
              </a:rPr>
              <a:t>TeV</a:t>
            </a:r>
            <a:r>
              <a:rPr lang="en-US" sz="3200" dirty="0">
                <a:solidFill>
                  <a:srgbClr val="FFFF00"/>
                </a:solidFill>
              </a:rPr>
              <a:t>+ energetic particles</a:t>
            </a:r>
            <a:br>
              <a:rPr lang="en-US" sz="3200" dirty="0">
                <a:solidFill>
                  <a:srgbClr val="FFFF00"/>
                </a:solidFill>
              </a:rPr>
            </a:br>
            <a:r>
              <a:rPr lang="en-US" sz="3200" dirty="0">
                <a:solidFill>
                  <a:srgbClr val="FFFF00"/>
                </a:solidFill>
              </a:rPr>
              <a:t> associated with a non-jetted black hole  !</a:t>
            </a:r>
          </a:p>
        </p:txBody>
      </p:sp>
      <p:sp>
        <p:nvSpPr>
          <p:cNvPr id="5" name="TextBox 4">
            <a:extLst>
              <a:ext uri="{FF2B5EF4-FFF2-40B4-BE49-F238E27FC236}">
                <a16:creationId xmlns:a16="http://schemas.microsoft.com/office/drawing/2014/main" id="{87C7C5F6-DC0A-D563-0336-7FA8BBC23F3A}"/>
              </a:ext>
            </a:extLst>
          </p:cNvPr>
          <p:cNvSpPr txBox="1"/>
          <p:nvPr/>
        </p:nvSpPr>
        <p:spPr>
          <a:xfrm>
            <a:off x="6781800" y="6305210"/>
            <a:ext cx="1715726" cy="369332"/>
          </a:xfrm>
          <a:prstGeom prst="rect">
            <a:avLst/>
          </a:prstGeom>
          <a:noFill/>
        </p:spPr>
        <p:txBody>
          <a:bodyPr wrap="none" rtlCol="0">
            <a:spAutoFit/>
          </a:bodyPr>
          <a:lstStyle/>
          <a:p>
            <a:r>
              <a:rPr lang="en-US" dirty="0">
                <a:solidFill>
                  <a:schemeClr val="bg1"/>
                </a:solidFill>
              </a:rPr>
              <a:t>F. </a:t>
            </a:r>
            <a:r>
              <a:rPr lang="en-US" dirty="0" err="1">
                <a:solidFill>
                  <a:schemeClr val="bg1"/>
                </a:solidFill>
              </a:rPr>
              <a:t>Halzen</a:t>
            </a:r>
            <a:r>
              <a:rPr lang="en-US" dirty="0">
                <a:solidFill>
                  <a:schemeClr val="bg1"/>
                </a:solidFill>
              </a:rPr>
              <a:t>, CDY </a:t>
            </a:r>
          </a:p>
        </p:txBody>
      </p:sp>
      <p:sp>
        <p:nvSpPr>
          <p:cNvPr id="6" name="TextBox 5">
            <a:extLst>
              <a:ext uri="{FF2B5EF4-FFF2-40B4-BE49-F238E27FC236}">
                <a16:creationId xmlns:a16="http://schemas.microsoft.com/office/drawing/2014/main" id="{CD62D3F4-3E9D-01CA-FFDF-4334B3C151F3}"/>
              </a:ext>
            </a:extLst>
          </p:cNvPr>
          <p:cNvSpPr txBox="1"/>
          <p:nvPr/>
        </p:nvSpPr>
        <p:spPr>
          <a:xfrm>
            <a:off x="304800" y="6120544"/>
            <a:ext cx="6138219" cy="646331"/>
          </a:xfrm>
          <a:prstGeom prst="rect">
            <a:avLst/>
          </a:prstGeom>
          <a:noFill/>
        </p:spPr>
        <p:txBody>
          <a:bodyPr wrap="none" rtlCol="0">
            <a:spAutoFit/>
          </a:bodyPr>
          <a:lstStyle/>
          <a:p>
            <a:r>
              <a:rPr lang="en-US" dirty="0">
                <a:solidFill>
                  <a:schemeClr val="bg1">
                    <a:lumMod val="95000"/>
                  </a:schemeClr>
                </a:solidFill>
              </a:rPr>
              <a:t>Complication: neutrino flux ~steady  (80 neutrinos over 8 years)</a:t>
            </a:r>
          </a:p>
          <a:p>
            <a:r>
              <a:rPr lang="en-US" dirty="0">
                <a:solidFill>
                  <a:schemeClr val="bg1">
                    <a:lumMod val="95000"/>
                  </a:schemeClr>
                </a:solidFill>
              </a:rPr>
              <a:t>while can corona luminosity usually varies a lot.</a:t>
            </a:r>
          </a:p>
        </p:txBody>
      </p:sp>
    </p:spTree>
    <p:extLst>
      <p:ext uri="{BB962C8B-B14F-4D97-AF65-F5344CB8AC3E}">
        <p14:creationId xmlns:p14="http://schemas.microsoft.com/office/powerpoint/2010/main" val="3779839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879975"/>
            <a:ext cx="3276600" cy="197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733800"/>
            <a:ext cx="3875088" cy="30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5164138"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p:cNvSpPr txBox="1">
            <a:spLocks noChangeArrowheads="1"/>
          </p:cNvSpPr>
          <p:nvPr/>
        </p:nvSpPr>
        <p:spPr bwMode="auto">
          <a:xfrm>
            <a:off x="5394325" y="974725"/>
            <a:ext cx="2974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1600" dirty="0">
                <a:solidFill>
                  <a:schemeClr val="bg1"/>
                </a:solidFill>
              </a:rPr>
              <a:t>Cygnus A - FRII (powerful jet?)</a:t>
            </a:r>
          </a:p>
        </p:txBody>
      </p:sp>
      <p:sp>
        <p:nvSpPr>
          <p:cNvPr id="43014" name="Text Box 6"/>
          <p:cNvSpPr txBox="1">
            <a:spLocks noChangeArrowheads="1"/>
          </p:cNvSpPr>
          <p:nvPr/>
        </p:nvSpPr>
        <p:spPr bwMode="auto">
          <a:xfrm>
            <a:off x="6248400" y="3962400"/>
            <a:ext cx="2071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1600" dirty="0">
                <a:solidFill>
                  <a:schemeClr val="bg1"/>
                </a:solidFill>
              </a:rPr>
              <a:t>M87 – FRI (weak jet)</a:t>
            </a:r>
          </a:p>
        </p:txBody>
      </p:sp>
      <p:pic>
        <p:nvPicPr>
          <p:cNvPr id="43015" name="Picture 7" descr="CygnusA_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371600"/>
            <a:ext cx="350043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descr="31labc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038600"/>
            <a:ext cx="146208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9"/>
          <p:cNvSpPr txBox="1">
            <a:spLocks noChangeArrowheads="1"/>
          </p:cNvSpPr>
          <p:nvPr/>
        </p:nvSpPr>
        <p:spPr bwMode="auto">
          <a:xfrm>
            <a:off x="60325" y="-15875"/>
            <a:ext cx="90249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1600" dirty="0">
                <a:solidFill>
                  <a:srgbClr val="FFFF00"/>
                </a:solidFill>
              </a:rPr>
              <a:t>Extended X-Ray Emission from Jets!! [Parent population of blazars] – Potential GeV/</a:t>
            </a:r>
            <a:r>
              <a:rPr lang="en-US" sz="1600" dirty="0" err="1">
                <a:solidFill>
                  <a:srgbClr val="FFFF00"/>
                </a:solidFill>
              </a:rPr>
              <a:t>TeV</a:t>
            </a:r>
            <a:r>
              <a:rPr lang="en-US" sz="1600" dirty="0">
                <a:solidFill>
                  <a:srgbClr val="FFFF00"/>
                </a:solidFill>
              </a:rPr>
              <a:t> Sources!</a:t>
            </a:r>
          </a:p>
        </p:txBody>
      </p:sp>
      <p:sp>
        <p:nvSpPr>
          <p:cNvPr id="43018" name="Text Box 10"/>
          <p:cNvSpPr txBox="1">
            <a:spLocks noChangeArrowheads="1"/>
          </p:cNvSpPr>
          <p:nvPr/>
        </p:nvSpPr>
        <p:spPr bwMode="auto">
          <a:xfrm>
            <a:off x="4114800" y="3048000"/>
            <a:ext cx="803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1600">
                <a:solidFill>
                  <a:srgbClr val="000000"/>
                </a:solidFill>
              </a:rPr>
              <a:t>X-RAY</a:t>
            </a:r>
          </a:p>
        </p:txBody>
      </p:sp>
      <p:sp>
        <p:nvSpPr>
          <p:cNvPr id="43019" name="Text Box 11"/>
          <p:cNvSpPr txBox="1">
            <a:spLocks noChangeArrowheads="1"/>
          </p:cNvSpPr>
          <p:nvPr/>
        </p:nvSpPr>
        <p:spPr bwMode="auto">
          <a:xfrm>
            <a:off x="5257800" y="5715000"/>
            <a:ext cx="649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1200">
                <a:solidFill>
                  <a:srgbClr val="FFFFFF"/>
                </a:solidFill>
              </a:rPr>
              <a:t>X-RAY</a:t>
            </a:r>
          </a:p>
        </p:txBody>
      </p:sp>
    </p:spTree>
    <p:extLst>
      <p:ext uri="{BB962C8B-B14F-4D97-AF65-F5344CB8AC3E}">
        <p14:creationId xmlns:p14="http://schemas.microsoft.com/office/powerpoint/2010/main" val="1578086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58CBBF-FDD6-03A7-2A8A-8651E03A6B2A}"/>
              </a:ext>
            </a:extLst>
          </p:cNvPr>
          <p:cNvPicPr>
            <a:picLocks noChangeAspect="1"/>
          </p:cNvPicPr>
          <p:nvPr/>
        </p:nvPicPr>
        <p:blipFill>
          <a:blip r:embed="rId2"/>
          <a:stretch>
            <a:fillRect/>
          </a:stretch>
        </p:blipFill>
        <p:spPr>
          <a:xfrm>
            <a:off x="0" y="1510338"/>
            <a:ext cx="9144000" cy="3837323"/>
          </a:xfrm>
          <a:prstGeom prst="rect">
            <a:avLst/>
          </a:prstGeom>
        </p:spPr>
      </p:pic>
      <p:sp>
        <p:nvSpPr>
          <p:cNvPr id="4" name="TextBox 3">
            <a:extLst>
              <a:ext uri="{FF2B5EF4-FFF2-40B4-BE49-F238E27FC236}">
                <a16:creationId xmlns:a16="http://schemas.microsoft.com/office/drawing/2014/main" id="{48C80FAC-C6D2-FAB2-7BC8-B4F324B662AF}"/>
              </a:ext>
            </a:extLst>
          </p:cNvPr>
          <p:cNvSpPr txBox="1"/>
          <p:nvPr/>
        </p:nvSpPr>
        <p:spPr>
          <a:xfrm>
            <a:off x="0" y="76200"/>
            <a:ext cx="9328195" cy="1200329"/>
          </a:xfrm>
          <a:prstGeom prst="rect">
            <a:avLst/>
          </a:prstGeom>
          <a:noFill/>
        </p:spPr>
        <p:txBody>
          <a:bodyPr wrap="none" rtlCol="0">
            <a:spAutoFit/>
          </a:bodyPr>
          <a:lstStyle/>
          <a:p>
            <a:r>
              <a:rPr lang="en-US" dirty="0">
                <a:solidFill>
                  <a:schemeClr val="bg1"/>
                </a:solidFill>
              </a:rPr>
              <a:t>O.K. But what does this have to do with LHAASO?    NGC 1068 particularly “dirty” environment,</a:t>
            </a:r>
          </a:p>
          <a:p>
            <a:r>
              <a:rPr lang="en-US" dirty="0">
                <a:solidFill>
                  <a:schemeClr val="bg1"/>
                </a:solidFill>
              </a:rPr>
              <a:t>but there may  cases that are more </a:t>
            </a:r>
            <a:r>
              <a:rPr lang="en-US" dirty="0" err="1">
                <a:solidFill>
                  <a:schemeClr val="bg1"/>
                </a:solidFill>
              </a:rPr>
              <a:t>Cyg</a:t>
            </a:r>
            <a:r>
              <a:rPr lang="en-US" dirty="0">
                <a:solidFill>
                  <a:schemeClr val="bg1"/>
                </a:solidFill>
              </a:rPr>
              <a:t> X-1 like and also occasionally have ejections/outflows.</a:t>
            </a:r>
          </a:p>
          <a:p>
            <a:endParaRPr lang="en-US" dirty="0">
              <a:solidFill>
                <a:schemeClr val="bg1"/>
              </a:solidFill>
            </a:endParaRPr>
          </a:p>
          <a:p>
            <a:r>
              <a:rPr lang="en-US" dirty="0">
                <a:solidFill>
                  <a:schemeClr val="bg1"/>
                </a:solidFill>
              </a:rPr>
              <a:t>Also: </a:t>
            </a:r>
          </a:p>
        </p:txBody>
      </p:sp>
      <p:sp>
        <p:nvSpPr>
          <p:cNvPr id="5" name="TextBox 4">
            <a:extLst>
              <a:ext uri="{FF2B5EF4-FFF2-40B4-BE49-F238E27FC236}">
                <a16:creationId xmlns:a16="http://schemas.microsoft.com/office/drawing/2014/main" id="{2BDCC663-3A7E-696B-6F40-3BDE4B1EA691}"/>
              </a:ext>
            </a:extLst>
          </p:cNvPr>
          <p:cNvSpPr txBox="1"/>
          <p:nvPr/>
        </p:nvSpPr>
        <p:spPr>
          <a:xfrm>
            <a:off x="76200" y="5589141"/>
            <a:ext cx="8635762" cy="1261884"/>
          </a:xfrm>
          <a:prstGeom prst="rect">
            <a:avLst/>
          </a:prstGeom>
          <a:noFill/>
        </p:spPr>
        <p:txBody>
          <a:bodyPr wrap="none" rtlCol="0">
            <a:spAutoFit/>
          </a:bodyPr>
          <a:lstStyle/>
          <a:p>
            <a:r>
              <a:rPr lang="en-US" dirty="0">
                <a:solidFill>
                  <a:srgbClr val="FFFF00"/>
                </a:solidFill>
              </a:rPr>
              <a:t>Most AGN (90%) are not radio loud, i.e., have powerful jets, but many (all?) have outflows</a:t>
            </a:r>
            <a:br>
              <a:rPr lang="en-US" dirty="0">
                <a:solidFill>
                  <a:srgbClr val="FFFF00"/>
                </a:solidFill>
              </a:rPr>
            </a:br>
            <a:r>
              <a:rPr lang="en-US" dirty="0">
                <a:solidFill>
                  <a:srgbClr val="FFFF00"/>
                </a:solidFill>
              </a:rPr>
              <a:t>of some kind that may be quite powerful, </a:t>
            </a:r>
            <a:r>
              <a:rPr lang="en-US" dirty="0" err="1">
                <a:solidFill>
                  <a:srgbClr val="FFFF00"/>
                </a:solidFill>
              </a:rPr>
              <a:t>e.g</a:t>
            </a:r>
            <a:r>
              <a:rPr lang="en-US" dirty="0">
                <a:solidFill>
                  <a:srgbClr val="FFFF00"/>
                </a:solidFill>
              </a:rPr>
              <a:t>, UFOs (</a:t>
            </a:r>
            <a:r>
              <a:rPr lang="en-US" dirty="0" err="1">
                <a:solidFill>
                  <a:srgbClr val="FFFF00"/>
                </a:solidFill>
              </a:rPr>
              <a:t>UltraFast</a:t>
            </a:r>
            <a:r>
              <a:rPr lang="en-US" dirty="0">
                <a:solidFill>
                  <a:srgbClr val="FFFF00"/>
                </a:solidFill>
              </a:rPr>
              <a:t> Outflows, Tombesi et al.).</a:t>
            </a:r>
          </a:p>
          <a:p>
            <a:endParaRPr lang="en-US" sz="2000" dirty="0">
              <a:solidFill>
                <a:srgbClr val="FFFF00"/>
              </a:solidFill>
            </a:endParaRPr>
          </a:p>
          <a:p>
            <a:r>
              <a:rPr lang="en-US" sz="2000" dirty="0">
                <a:solidFill>
                  <a:srgbClr val="FFFF00"/>
                </a:solidFill>
              </a:rPr>
              <a:t>=&gt; Like Galactic colliding winds!? [And outside of “compact” region], see VHE?</a:t>
            </a:r>
          </a:p>
        </p:txBody>
      </p:sp>
    </p:spTree>
    <p:extLst>
      <p:ext uri="{BB962C8B-B14F-4D97-AF65-F5344CB8AC3E}">
        <p14:creationId xmlns:p14="http://schemas.microsoft.com/office/powerpoint/2010/main" val="969898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968115-D03C-BC32-C381-DA388209360F}"/>
              </a:ext>
            </a:extLst>
          </p:cNvPr>
          <p:cNvPicPr>
            <a:picLocks noChangeAspect="1"/>
          </p:cNvPicPr>
          <p:nvPr/>
        </p:nvPicPr>
        <p:blipFill>
          <a:blip r:embed="rId2"/>
          <a:stretch>
            <a:fillRect/>
          </a:stretch>
        </p:blipFill>
        <p:spPr>
          <a:xfrm>
            <a:off x="246580" y="50369"/>
            <a:ext cx="8650840" cy="6757261"/>
          </a:xfrm>
          <a:prstGeom prst="rect">
            <a:avLst/>
          </a:prstGeom>
        </p:spPr>
      </p:pic>
    </p:spTree>
    <p:extLst>
      <p:ext uri="{BB962C8B-B14F-4D97-AF65-F5344CB8AC3E}">
        <p14:creationId xmlns:p14="http://schemas.microsoft.com/office/powerpoint/2010/main" val="3740521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b="20454"/>
          <a:stretch>
            <a:fillRect/>
          </a:stretch>
        </p:blipFill>
        <p:spPr bwMode="auto">
          <a:xfrm>
            <a:off x="304800" y="0"/>
            <a:ext cx="84264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5807" t="5009" r="21719" b="12334"/>
          <a:stretch>
            <a:fillRect/>
          </a:stretch>
        </p:blipFill>
        <p:spPr bwMode="auto">
          <a:xfrm>
            <a:off x="2895600" y="2735263"/>
            <a:ext cx="3810000"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6858000" y="3048000"/>
            <a:ext cx="22764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a:solidFill>
                  <a:srgbClr val="FF0000"/>
                </a:solidFill>
              </a:rPr>
              <a:t>Two components!</a:t>
            </a:r>
          </a:p>
          <a:p>
            <a:pPr eaLnBrk="1" fontAlgn="base" hangingPunct="1">
              <a:spcBef>
                <a:spcPct val="0"/>
              </a:spcBef>
              <a:spcAft>
                <a:spcPct val="0"/>
              </a:spcAft>
            </a:pPr>
            <a:endParaRPr lang="en-US" sz="2000">
              <a:solidFill>
                <a:srgbClr val="FF0000"/>
              </a:solidFill>
            </a:endParaRPr>
          </a:p>
          <a:p>
            <a:pPr eaLnBrk="1" fontAlgn="base" hangingPunct="1">
              <a:spcBef>
                <a:spcPct val="0"/>
              </a:spcBef>
              <a:spcAft>
                <a:spcPct val="0"/>
              </a:spcAft>
            </a:pPr>
            <a:r>
              <a:rPr lang="en-US" sz="2000">
                <a:solidFill>
                  <a:srgbClr val="FF0000"/>
                </a:solidFill>
              </a:rPr>
              <a:t>Optical polarized</a:t>
            </a:r>
          </a:p>
          <a:p>
            <a:pPr eaLnBrk="1" fontAlgn="base" hangingPunct="1">
              <a:spcBef>
                <a:spcPct val="0"/>
              </a:spcBef>
              <a:spcAft>
                <a:spcPct val="0"/>
              </a:spcAft>
              <a:buFont typeface="Symbol" panose="05050102010706020507" pitchFamily="18" charset="2"/>
              <a:buChar char="Þ"/>
            </a:pPr>
            <a:r>
              <a:rPr lang="en-US" sz="2000">
                <a:solidFill>
                  <a:srgbClr val="FF0000"/>
                </a:solidFill>
              </a:rPr>
              <a:t>Synchrotron</a:t>
            </a:r>
          </a:p>
          <a:p>
            <a:pPr eaLnBrk="1" fontAlgn="base" hangingPunct="1">
              <a:spcBef>
                <a:spcPct val="0"/>
              </a:spcBef>
              <a:spcAft>
                <a:spcPct val="0"/>
              </a:spcAft>
              <a:buFont typeface="Symbol" panose="05050102010706020507" pitchFamily="18" charset="2"/>
              <a:buChar char="Þ"/>
            </a:pPr>
            <a:r>
              <a:rPr lang="en-US" sz="2000">
                <a:solidFill>
                  <a:srgbClr val="FF0000"/>
                </a:solidFill>
              </a:rPr>
              <a:t> TeV+ electrons!</a:t>
            </a:r>
          </a:p>
        </p:txBody>
      </p:sp>
      <p:sp>
        <p:nvSpPr>
          <p:cNvPr id="22533" name="TextBox 5"/>
          <p:cNvSpPr txBox="1">
            <a:spLocks noChangeArrowheads="1"/>
          </p:cNvSpPr>
          <p:nvPr/>
        </p:nvSpPr>
        <p:spPr bwMode="auto">
          <a:xfrm>
            <a:off x="152400" y="6324600"/>
            <a:ext cx="2592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a:solidFill>
                  <a:srgbClr val="FFFF00"/>
                </a:solidFill>
              </a:rPr>
              <a:t>Uchiyama et al. 2007</a:t>
            </a:r>
          </a:p>
        </p:txBody>
      </p:sp>
    </p:spTree>
    <p:extLst>
      <p:ext uri="{BB962C8B-B14F-4D97-AF65-F5344CB8AC3E}">
        <p14:creationId xmlns:p14="http://schemas.microsoft.com/office/powerpoint/2010/main" val="1561248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133350"/>
            <a:ext cx="8229600" cy="1017587"/>
          </a:xfrm>
        </p:spPr>
        <p:txBody>
          <a:bodyPr/>
          <a:lstStyle/>
          <a:p>
            <a:pPr algn="l" eaLnBrk="1" hangingPunct="1"/>
            <a:r>
              <a:rPr lang="de-DE" sz="2000" b="1" dirty="0">
                <a:solidFill>
                  <a:schemeClr val="bg1"/>
                </a:solidFill>
              </a:rPr>
              <a:t>Can use M87 [Cen A?] to probe diffuse background at </a:t>
            </a:r>
            <a:br>
              <a:rPr lang="de-DE" sz="2000" b="1" dirty="0">
                <a:solidFill>
                  <a:schemeClr val="bg1"/>
                </a:solidFill>
              </a:rPr>
            </a:br>
            <a:r>
              <a:rPr lang="de-DE" sz="2000" b="1" dirty="0">
                <a:solidFill>
                  <a:schemeClr val="bg1"/>
                </a:solidFill>
              </a:rPr>
              <a:t>                MIR /FIR wavelengths with E</a:t>
            </a:r>
            <a:r>
              <a:rPr lang="de-DE" sz="2000" b="1" baseline="-25000" dirty="0">
                <a:solidFill>
                  <a:schemeClr val="bg1"/>
                </a:solidFill>
                <a:latin typeface="Symbol" pitchFamily="18" charset="2"/>
              </a:rPr>
              <a:t>g</a:t>
            </a:r>
            <a:r>
              <a:rPr lang="de-DE" sz="2000" b="1" dirty="0">
                <a:solidFill>
                  <a:schemeClr val="bg1"/>
                </a:solidFill>
              </a:rPr>
              <a:t> &gt; 10 TeV </a:t>
            </a:r>
            <a:r>
              <a:rPr lang="de-DE" sz="2000" b="1" dirty="0">
                <a:solidFill>
                  <a:schemeClr val="bg1"/>
                </a:solidFill>
                <a:latin typeface="Symbol" pitchFamily="18" charset="2"/>
              </a:rPr>
              <a:t>g</a:t>
            </a:r>
            <a:r>
              <a:rPr lang="de-DE" sz="2000" b="1" dirty="0">
                <a:solidFill>
                  <a:schemeClr val="bg1"/>
                </a:solidFill>
              </a:rPr>
              <a:t>-rays!</a:t>
            </a:r>
          </a:p>
        </p:txBody>
      </p:sp>
      <p:pic>
        <p:nvPicPr>
          <p:cNvPr id="44035" name="Picture 3" descr="nearby2"/>
          <p:cNvPicPr>
            <a:picLocks noGrp="1" noChangeAspect="1" noChangeArrowheads="1"/>
          </p:cNvPicPr>
          <p:nvPr>
            <p:ph idx="1"/>
          </p:nvPr>
        </p:nvPicPr>
        <p:blipFill>
          <a:blip r:embed="rId2"/>
          <a:srcRect/>
          <a:stretch>
            <a:fillRect/>
          </a:stretch>
        </p:blipFill>
        <p:spPr>
          <a:xfrm>
            <a:off x="427038" y="1484313"/>
            <a:ext cx="6737350" cy="4687887"/>
          </a:xfrm>
          <a:noFill/>
        </p:spPr>
      </p:pic>
      <p:sp>
        <p:nvSpPr>
          <p:cNvPr id="44036" name="TextBox 3"/>
          <p:cNvSpPr txBox="1">
            <a:spLocks noChangeArrowheads="1"/>
          </p:cNvSpPr>
          <p:nvPr/>
        </p:nvSpPr>
        <p:spPr bwMode="auto">
          <a:xfrm>
            <a:off x="7534275" y="6324600"/>
            <a:ext cx="1371722" cy="369332"/>
          </a:xfrm>
          <a:prstGeom prst="rect">
            <a:avLst/>
          </a:prstGeom>
          <a:noFill/>
          <a:ln w="9525">
            <a:noFill/>
            <a:miter lim="800000"/>
            <a:headEnd/>
            <a:tailEnd/>
          </a:ln>
        </p:spPr>
        <p:txBody>
          <a:bodyPr wrap="none">
            <a:spAutoFit/>
          </a:bodyPr>
          <a:lstStyle/>
          <a:p>
            <a:r>
              <a:rPr lang="en-US" dirty="0">
                <a:solidFill>
                  <a:schemeClr val="bg1"/>
                </a:solidFill>
              </a:rPr>
              <a:t>F. Aharonian</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AA762A-B9DC-6E66-2A14-23B26BC06C15}"/>
              </a:ext>
            </a:extLst>
          </p:cNvPr>
          <p:cNvPicPr>
            <a:picLocks noChangeAspect="1"/>
          </p:cNvPicPr>
          <p:nvPr/>
        </p:nvPicPr>
        <p:blipFill>
          <a:blip r:embed="rId2"/>
          <a:stretch>
            <a:fillRect/>
          </a:stretch>
        </p:blipFill>
        <p:spPr>
          <a:xfrm>
            <a:off x="0" y="16593"/>
            <a:ext cx="3048000" cy="3239381"/>
          </a:xfrm>
          <a:prstGeom prst="rect">
            <a:avLst/>
          </a:prstGeom>
        </p:spPr>
      </p:pic>
      <p:sp>
        <p:nvSpPr>
          <p:cNvPr id="4" name="TextBox 3">
            <a:extLst>
              <a:ext uri="{FF2B5EF4-FFF2-40B4-BE49-F238E27FC236}">
                <a16:creationId xmlns:a16="http://schemas.microsoft.com/office/drawing/2014/main" id="{102B440D-2225-0EBF-CEDC-EE4FFBCB1168}"/>
              </a:ext>
            </a:extLst>
          </p:cNvPr>
          <p:cNvSpPr txBox="1"/>
          <p:nvPr/>
        </p:nvSpPr>
        <p:spPr>
          <a:xfrm>
            <a:off x="3623226" y="26083"/>
            <a:ext cx="5929369" cy="1200329"/>
          </a:xfrm>
          <a:prstGeom prst="rect">
            <a:avLst/>
          </a:prstGeom>
          <a:noFill/>
        </p:spPr>
        <p:txBody>
          <a:bodyPr wrap="square" rtlCol="0">
            <a:spAutoFit/>
          </a:bodyPr>
          <a:lstStyle/>
          <a:p>
            <a:r>
              <a:rPr lang="en-US" dirty="0" err="1">
                <a:solidFill>
                  <a:srgbClr val="FFFF00"/>
                </a:solidFill>
              </a:rPr>
              <a:t>Ajello</a:t>
            </a:r>
            <a:r>
              <a:rPr lang="en-US" dirty="0">
                <a:solidFill>
                  <a:srgbClr val="FFFF00"/>
                </a:solidFill>
              </a:rPr>
              <a:t> et al. stacked Fermi data for ~11 AGN </a:t>
            </a:r>
          </a:p>
          <a:p>
            <a:r>
              <a:rPr lang="en-US" dirty="0">
                <a:solidFill>
                  <a:srgbClr val="FFFF00"/>
                </a:solidFill>
              </a:rPr>
              <a:t>known to have UFOs.  Compared to control sample</a:t>
            </a:r>
            <a:br>
              <a:rPr lang="en-US" dirty="0">
                <a:solidFill>
                  <a:srgbClr val="FFFF00"/>
                </a:solidFill>
              </a:rPr>
            </a:br>
            <a:r>
              <a:rPr lang="en-US" dirty="0">
                <a:solidFill>
                  <a:srgbClr val="FFFF00"/>
                </a:solidFill>
              </a:rPr>
              <a:t>made to look as much as like UFO sample, except </a:t>
            </a:r>
            <a:br>
              <a:rPr lang="en-US" dirty="0">
                <a:solidFill>
                  <a:srgbClr val="FFFF00"/>
                </a:solidFill>
              </a:rPr>
            </a:br>
            <a:r>
              <a:rPr lang="en-US" dirty="0">
                <a:solidFill>
                  <a:srgbClr val="FFFF00"/>
                </a:solidFill>
              </a:rPr>
              <a:t>for lack of UFOs in X-ray spectra.  </a:t>
            </a:r>
          </a:p>
        </p:txBody>
      </p:sp>
      <p:sp>
        <p:nvSpPr>
          <p:cNvPr id="6" name="TextBox 5">
            <a:extLst>
              <a:ext uri="{FF2B5EF4-FFF2-40B4-BE49-F238E27FC236}">
                <a16:creationId xmlns:a16="http://schemas.microsoft.com/office/drawing/2014/main" id="{03AF2835-B075-82E8-9E99-84BCE0039B58}"/>
              </a:ext>
            </a:extLst>
          </p:cNvPr>
          <p:cNvSpPr txBox="1"/>
          <p:nvPr/>
        </p:nvSpPr>
        <p:spPr>
          <a:xfrm>
            <a:off x="3642012" y="1930055"/>
            <a:ext cx="3268908" cy="646331"/>
          </a:xfrm>
          <a:prstGeom prst="rect">
            <a:avLst/>
          </a:prstGeom>
          <a:noFill/>
        </p:spPr>
        <p:txBody>
          <a:bodyPr wrap="none" rtlCol="0">
            <a:spAutoFit/>
          </a:bodyPr>
          <a:lstStyle/>
          <a:p>
            <a:r>
              <a:rPr lang="en-US" dirty="0">
                <a:solidFill>
                  <a:schemeClr val="bg1"/>
                </a:solidFill>
              </a:rPr>
              <a:t>Stacked UFO AGN show signal! </a:t>
            </a:r>
            <a:br>
              <a:rPr lang="en-US" dirty="0">
                <a:solidFill>
                  <a:schemeClr val="bg1"/>
                </a:solidFill>
              </a:rPr>
            </a:br>
            <a:r>
              <a:rPr lang="en-US" dirty="0">
                <a:solidFill>
                  <a:schemeClr val="bg1"/>
                </a:solidFill>
              </a:rPr>
              <a:t>Stacked control sample doesn’t.</a:t>
            </a:r>
          </a:p>
        </p:txBody>
      </p:sp>
      <p:pic>
        <p:nvPicPr>
          <p:cNvPr id="8" name="Picture 7">
            <a:extLst>
              <a:ext uri="{FF2B5EF4-FFF2-40B4-BE49-F238E27FC236}">
                <a16:creationId xmlns:a16="http://schemas.microsoft.com/office/drawing/2014/main" id="{B4BB161C-F1AD-2BFE-06FE-4BDF5DF0A6CC}"/>
              </a:ext>
            </a:extLst>
          </p:cNvPr>
          <p:cNvPicPr>
            <a:picLocks noChangeAspect="1"/>
          </p:cNvPicPr>
          <p:nvPr/>
        </p:nvPicPr>
        <p:blipFill>
          <a:blip r:embed="rId3"/>
          <a:stretch>
            <a:fillRect/>
          </a:stretch>
        </p:blipFill>
        <p:spPr>
          <a:xfrm>
            <a:off x="1393080" y="3179773"/>
            <a:ext cx="7752966" cy="3678227"/>
          </a:xfrm>
          <a:prstGeom prst="rect">
            <a:avLst/>
          </a:prstGeom>
        </p:spPr>
      </p:pic>
    </p:spTree>
    <p:extLst>
      <p:ext uri="{BB962C8B-B14F-4D97-AF65-F5344CB8AC3E}">
        <p14:creationId xmlns:p14="http://schemas.microsoft.com/office/powerpoint/2010/main" val="3645239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histogram&#10;&#10;Description automatically generated">
            <a:extLst>
              <a:ext uri="{FF2B5EF4-FFF2-40B4-BE49-F238E27FC236}">
                <a16:creationId xmlns:a16="http://schemas.microsoft.com/office/drawing/2014/main" id="{97D2C5E5-BA87-439E-887E-88710C3C0C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8200"/>
            <a:ext cx="7512884" cy="4648200"/>
          </a:xfrm>
          <a:prstGeom prst="rect">
            <a:avLst/>
          </a:prstGeom>
          <a:noFill/>
        </p:spPr>
      </p:pic>
      <p:sp>
        <p:nvSpPr>
          <p:cNvPr id="3" name="TextBox 2">
            <a:extLst>
              <a:ext uri="{FF2B5EF4-FFF2-40B4-BE49-F238E27FC236}">
                <a16:creationId xmlns:a16="http://schemas.microsoft.com/office/drawing/2014/main" id="{AA21F497-B93E-4357-A88B-8CFF71F19E27}"/>
              </a:ext>
            </a:extLst>
          </p:cNvPr>
          <p:cNvSpPr txBox="1"/>
          <p:nvPr/>
        </p:nvSpPr>
        <p:spPr>
          <a:xfrm>
            <a:off x="76200" y="76200"/>
            <a:ext cx="7479868" cy="1107996"/>
          </a:xfrm>
          <a:prstGeom prst="rect">
            <a:avLst/>
          </a:prstGeom>
          <a:noFill/>
        </p:spPr>
        <p:txBody>
          <a:bodyPr wrap="none" rtlCol="0">
            <a:spAutoFit/>
          </a:bodyPr>
          <a:lstStyle/>
          <a:p>
            <a:r>
              <a:rPr lang="en-US" sz="2400" dirty="0"/>
              <a:t>Big complication – even in FSRQ, rapid variability present</a:t>
            </a:r>
            <a:br>
              <a:rPr lang="en-US" sz="2400" dirty="0"/>
            </a:br>
            <a:r>
              <a:rPr lang="en-US" sz="2400" dirty="0"/>
              <a:t> at GeV energies on 5 min (3C279)  - ~hour timescales!  </a:t>
            </a:r>
          </a:p>
          <a:p>
            <a:endParaRPr lang="en-US" dirty="0"/>
          </a:p>
        </p:txBody>
      </p:sp>
      <p:sp>
        <p:nvSpPr>
          <p:cNvPr id="4" name="TextBox 3">
            <a:extLst>
              <a:ext uri="{FF2B5EF4-FFF2-40B4-BE49-F238E27FC236}">
                <a16:creationId xmlns:a16="http://schemas.microsoft.com/office/drawing/2014/main" id="{FA67D95E-71A6-4BD1-BEDC-3DBAF72AE58C}"/>
              </a:ext>
            </a:extLst>
          </p:cNvPr>
          <p:cNvSpPr txBox="1"/>
          <p:nvPr/>
        </p:nvSpPr>
        <p:spPr>
          <a:xfrm>
            <a:off x="76200" y="5562600"/>
            <a:ext cx="8759962" cy="1323439"/>
          </a:xfrm>
          <a:prstGeom prst="rect">
            <a:avLst/>
          </a:prstGeom>
          <a:noFill/>
        </p:spPr>
        <p:txBody>
          <a:bodyPr wrap="none" rtlCol="0">
            <a:spAutoFit/>
          </a:bodyPr>
          <a:lstStyle/>
          <a:p>
            <a:r>
              <a:rPr lang="en-US" sz="2000" dirty="0"/>
              <a:t>Preliminary aperture photometry analysis of AGILE data for 3C 454.3 flare data,</a:t>
            </a:r>
            <a:br>
              <a:rPr lang="en-US" sz="2000" dirty="0"/>
            </a:br>
            <a:r>
              <a:rPr lang="en-US" sz="2000" dirty="0">
                <a:solidFill>
                  <a:srgbClr val="0070C0"/>
                </a:solidFill>
              </a:rPr>
              <a:t>blue</a:t>
            </a:r>
            <a:r>
              <a:rPr lang="en-US" sz="2000" dirty="0"/>
              <a:t> = 3hr binning,    </a:t>
            </a:r>
            <a:r>
              <a:rPr lang="en-US" sz="2000" dirty="0">
                <a:solidFill>
                  <a:srgbClr val="FF0000"/>
                </a:solidFill>
              </a:rPr>
              <a:t>red</a:t>
            </a:r>
            <a:r>
              <a:rPr lang="en-US" sz="2000" dirty="0"/>
              <a:t> =daily binning … N.B. is continuous, pointed observation! </a:t>
            </a:r>
          </a:p>
          <a:p>
            <a:r>
              <a:rPr lang="en-US" sz="2000" dirty="0"/>
              <a:t>(Not Fermi scanning.)  Now imagine we only had one 3hr observation/day </a:t>
            </a:r>
          </a:p>
          <a:p>
            <a:r>
              <a:rPr lang="en-US" sz="2000" dirty="0"/>
              <a:t>(</a:t>
            </a:r>
            <a:r>
              <a:rPr lang="en-US" sz="2000"/>
              <a:t>not atypical for </a:t>
            </a:r>
            <a:r>
              <a:rPr lang="en-US" sz="2000" dirty="0"/>
              <a:t>IACT), i.e., we dropped 7/8 of </a:t>
            </a:r>
            <a:r>
              <a:rPr lang="en-US" sz="2000"/>
              <a:t>the blue points … GAPS=BAD!</a:t>
            </a:r>
            <a:endParaRPr lang="en-US" sz="2000" dirty="0"/>
          </a:p>
        </p:txBody>
      </p:sp>
      <p:sp>
        <p:nvSpPr>
          <p:cNvPr id="5" name="TextBox 4">
            <a:extLst>
              <a:ext uri="{FF2B5EF4-FFF2-40B4-BE49-F238E27FC236}">
                <a16:creationId xmlns:a16="http://schemas.microsoft.com/office/drawing/2014/main" id="{8FC4B7B1-2DB5-4CB1-813E-198E0CBF9151}"/>
              </a:ext>
            </a:extLst>
          </p:cNvPr>
          <p:cNvSpPr txBox="1"/>
          <p:nvPr/>
        </p:nvSpPr>
        <p:spPr>
          <a:xfrm>
            <a:off x="7512884" y="1600200"/>
            <a:ext cx="1626856" cy="646331"/>
          </a:xfrm>
          <a:prstGeom prst="rect">
            <a:avLst/>
          </a:prstGeom>
          <a:noFill/>
        </p:spPr>
        <p:txBody>
          <a:bodyPr wrap="none" rtlCol="0">
            <a:spAutoFit/>
          </a:bodyPr>
          <a:lstStyle/>
          <a:p>
            <a:r>
              <a:rPr lang="en-US" dirty="0" err="1"/>
              <a:t>Bulgarelli</a:t>
            </a:r>
            <a:r>
              <a:rPr lang="en-US" dirty="0"/>
              <a:t> et al.,</a:t>
            </a:r>
          </a:p>
          <a:p>
            <a:r>
              <a:rPr lang="en-US" dirty="0"/>
              <a:t>In prep.</a:t>
            </a:r>
          </a:p>
        </p:txBody>
      </p:sp>
    </p:spTree>
    <p:extLst>
      <p:ext uri="{BB962C8B-B14F-4D97-AF65-F5344CB8AC3E}">
        <p14:creationId xmlns:p14="http://schemas.microsoft.com/office/powerpoint/2010/main" val="1487807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93934" y="28624"/>
            <a:ext cx="7050065" cy="4448978"/>
          </a:xfrm>
          <a:prstGeom prst="rect">
            <a:avLst/>
          </a:prstGeom>
        </p:spPr>
      </p:pic>
      <p:sp>
        <p:nvSpPr>
          <p:cNvPr id="4" name="TextBox 3"/>
          <p:cNvSpPr txBox="1"/>
          <p:nvPr/>
        </p:nvSpPr>
        <p:spPr>
          <a:xfrm>
            <a:off x="0" y="28624"/>
            <a:ext cx="2825814"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Spectral Evolution</a:t>
            </a:r>
            <a:br>
              <a:rPr kumimoji="0" lang="en-US" sz="2800" b="0" i="0" u="none" strike="noStrike" kern="1200" cap="none" spc="0" normalizeH="0" baseline="0" noProof="0" dirty="0">
                <a:ln>
                  <a:noFill/>
                </a:ln>
                <a:solidFill>
                  <a:prstClr val="black"/>
                </a:solidFill>
                <a:effectLst/>
                <a:uLnTx/>
                <a:uFillTx/>
                <a:latin typeface="Calibri"/>
                <a:ea typeface="+mn-ea"/>
                <a:cs typeface="+mn-cs"/>
              </a:rPr>
            </a:br>
            <a:r>
              <a:rPr kumimoji="0" lang="en-US" sz="2800" b="0" i="0" u="none" strike="noStrike" kern="1200" cap="none" spc="0" normalizeH="0" baseline="0" noProof="0" dirty="0">
                <a:ln>
                  <a:noFill/>
                </a:ln>
                <a:solidFill>
                  <a:prstClr val="black"/>
                </a:solidFill>
                <a:effectLst/>
                <a:uLnTx/>
                <a:uFillTx/>
                <a:latin typeface="Calibri"/>
                <a:ea typeface="+mn-ea"/>
                <a:cs typeface="+mn-cs"/>
              </a:rPr>
              <a:t>on Short </a:t>
            </a:r>
            <a:br>
              <a:rPr kumimoji="0" lang="en-US" sz="2800" b="0" i="0" u="none" strike="noStrike" kern="1200" cap="none" spc="0" normalizeH="0" baseline="0" noProof="0" dirty="0">
                <a:ln>
                  <a:noFill/>
                </a:ln>
                <a:solidFill>
                  <a:prstClr val="black"/>
                </a:solidFill>
                <a:effectLst/>
                <a:uLnTx/>
                <a:uFillTx/>
                <a:latin typeface="Calibri"/>
                <a:ea typeface="+mn-ea"/>
                <a:cs typeface="+mn-cs"/>
              </a:rPr>
            </a:br>
            <a:r>
              <a:rPr kumimoji="0" lang="en-US" sz="2800" b="0" i="0" u="none" strike="noStrike" kern="1200" cap="none" spc="0" normalizeH="0" baseline="0" noProof="0" dirty="0">
                <a:ln>
                  <a:noFill/>
                </a:ln>
                <a:solidFill>
                  <a:prstClr val="black"/>
                </a:solidFill>
                <a:effectLst/>
                <a:uLnTx/>
                <a:uFillTx/>
                <a:latin typeface="Calibri"/>
                <a:ea typeface="+mn-ea"/>
                <a:cs typeface="+mn-cs"/>
              </a:rPr>
              <a:t>Timescales</a:t>
            </a:r>
            <a:r>
              <a:rPr kumimoji="0" lang="is-IS" sz="2800" b="0" i="0" u="none" strike="noStrike" kern="1200" cap="none" spc="0" normalizeH="0" baseline="0" noProof="0" dirty="0">
                <a:ln>
                  <a:noFill/>
                </a:ln>
                <a:solidFill>
                  <a:prstClr val="black"/>
                </a:solidFill>
                <a:effectLst/>
                <a:uLnTx/>
                <a:uFillTx/>
                <a:latin typeface="Calibri"/>
                <a:ea typeface="+mn-ea"/>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0" y="4361727"/>
            <a:ext cx="9204363" cy="258532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Fig. 2: </a:t>
            </a:r>
            <a:r>
              <a:rPr kumimoji="0" lang="en-US" sz="1800" b="1" i="1" u="none" strike="noStrike" kern="1200" cap="none" spc="0" normalizeH="0" baseline="0" noProof="0" dirty="0">
                <a:ln>
                  <a:noFill/>
                </a:ln>
                <a:solidFill>
                  <a:prstClr val="black"/>
                </a:solidFill>
                <a:effectLst/>
                <a:uLnTx/>
                <a:uFillTx/>
                <a:latin typeface="Calibri"/>
                <a:ea typeface="+mn-ea"/>
                <a:cs typeface="+mn-cs"/>
              </a:rPr>
              <a:t>(left panel) </a:t>
            </a:r>
            <a:r>
              <a:rPr kumimoji="0" lang="en-US" sz="1800" b="0" i="0" u="none" strike="noStrike" kern="1200" cap="none" spc="0" normalizeH="0" baseline="0" noProof="0" dirty="0">
                <a:ln>
                  <a:noFill/>
                </a:ln>
                <a:solidFill>
                  <a:prstClr val="black"/>
                </a:solidFill>
                <a:effectLst/>
                <a:uLnTx/>
                <a:uFillTx/>
                <a:latin typeface="Calibri"/>
                <a:ea typeface="+mn-ea"/>
                <a:cs typeface="+mn-cs"/>
              </a:rPr>
              <a:t>Sample light curves from the giant flare of the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blazar</a:t>
            </a:r>
            <a:r>
              <a:rPr kumimoji="0" lang="en-US" sz="1800" b="0" i="0" u="none" strike="noStrike" kern="1200" cap="none" spc="0" normalizeH="0" baseline="0" noProof="0" dirty="0">
                <a:ln>
                  <a:noFill/>
                </a:ln>
                <a:solidFill>
                  <a:prstClr val="black"/>
                </a:solidFill>
                <a:effectLst/>
                <a:uLnTx/>
                <a:uFillTx/>
                <a:latin typeface="Calibri"/>
                <a:ea typeface="+mn-ea"/>
                <a:cs typeface="+mn-cs"/>
              </a:rPr>
              <a:t> 3C454.3 in 2010 shown</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for four different energy bands. The light curve points are obtained by integrating flux over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~30 minute exposure windows shown in the bottom graph, properly taking into account the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variation in exposure during the window. Note that there is clear evidence for fast and repeated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variability (greater than factor 2 on ~0.5-1 hour timescales.) </a:t>
            </a:r>
            <a:r>
              <a:rPr kumimoji="0" lang="en-US" sz="1800" b="1" i="1" u="none" strike="noStrike" kern="1200" cap="none" spc="0" normalizeH="0" baseline="0" noProof="0" dirty="0">
                <a:ln>
                  <a:noFill/>
                </a:ln>
                <a:solidFill>
                  <a:prstClr val="black"/>
                </a:solidFill>
                <a:effectLst/>
                <a:uLnTx/>
                <a:uFillTx/>
                <a:latin typeface="Calibri"/>
                <a:ea typeface="+mn-ea"/>
                <a:cs typeface="+mn-cs"/>
              </a:rPr>
              <a:t>(right panels) </a:t>
            </a:r>
            <a:r>
              <a:rPr kumimoji="0" lang="en-US" sz="1800" b="0" i="0" u="none" strike="noStrike" kern="1200" cap="none" spc="0" normalizeH="0" baseline="0" noProof="0" dirty="0">
                <a:ln>
                  <a:noFill/>
                </a:ln>
                <a:solidFill>
                  <a:prstClr val="black"/>
                </a:solidFill>
                <a:effectLst/>
                <a:uLnTx/>
                <a:uFillTx/>
                <a:latin typeface="Calibri"/>
                <a:ea typeface="+mn-ea"/>
                <a:cs typeface="+mn-cs"/>
              </a:rPr>
              <a:t>Discrete correlation</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 function computed between the 0.1-0.3 and the  0.3-1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GeV</a:t>
            </a:r>
            <a:r>
              <a:rPr kumimoji="0" lang="en-US" sz="1800" b="0" i="0" u="none" strike="noStrike" kern="1200" cap="none" spc="0" normalizeH="0" baseline="0" noProof="0" dirty="0">
                <a:ln>
                  <a:noFill/>
                </a:ln>
                <a:solidFill>
                  <a:prstClr val="black"/>
                </a:solidFill>
                <a:effectLst/>
                <a:uLnTx/>
                <a:uFillTx/>
                <a:latin typeface="Calibri"/>
                <a:ea typeface="+mn-ea"/>
                <a:cs typeface="+mn-cs"/>
              </a:rPr>
              <a:t> energy bands </a:t>
            </a:r>
            <a:r>
              <a:rPr kumimoji="0" lang="en-US" sz="1800" b="0" i="1" u="none" strike="noStrike" kern="1200" cap="none" spc="0" normalizeH="0" baseline="0" noProof="0" dirty="0">
                <a:ln>
                  <a:noFill/>
                </a:ln>
                <a:solidFill>
                  <a:prstClr val="black"/>
                </a:solidFill>
                <a:effectLst/>
                <a:uLnTx/>
                <a:uFillTx/>
                <a:latin typeface="Calibri"/>
                <a:ea typeface="+mn-ea"/>
                <a:cs typeface="+mn-cs"/>
              </a:rPr>
              <a:t>(top) </a:t>
            </a:r>
            <a:r>
              <a:rPr kumimoji="0" lang="en-US" sz="1800" b="0" i="0" u="none" strike="noStrike" kern="1200" cap="none" spc="0" normalizeH="0" baseline="0" noProof="0" dirty="0">
                <a:ln>
                  <a:noFill/>
                </a:ln>
                <a:solidFill>
                  <a:prstClr val="black"/>
                </a:solidFill>
                <a:effectLst/>
                <a:uLnTx/>
                <a:uFillTx/>
                <a:latin typeface="Calibri"/>
                <a:ea typeface="+mn-ea"/>
                <a:cs typeface="+mn-cs"/>
              </a:rPr>
              <a:t>and the 1-3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GeV</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1" u="none" strike="noStrike" kern="1200" cap="none" spc="0" normalizeH="0" baseline="0" noProof="0" dirty="0">
                <a:ln>
                  <a:noFill/>
                </a:ln>
                <a:solidFill>
                  <a:prstClr val="black"/>
                </a:solidFill>
                <a:effectLst/>
                <a:uLnTx/>
                <a:uFillTx/>
                <a:latin typeface="Calibri"/>
                <a:ea typeface="+mn-ea"/>
                <a:cs typeface="+mn-cs"/>
              </a:rPr>
              <a:t>(bottom) </a:t>
            </a:r>
            <a:r>
              <a:rPr kumimoji="0" lang="en-US" sz="1800" b="0" i="0" u="none" strike="noStrike" kern="1200" cap="none" spc="0" normalizeH="0" baseline="0" noProof="0" dirty="0">
                <a:ln>
                  <a:noFill/>
                </a:ln>
                <a:solidFill>
                  <a:prstClr val="black"/>
                </a:solidFill>
                <a:effectLst/>
                <a:uLnTx/>
                <a:uFillTx/>
                <a:latin typeface="Calibri"/>
                <a:ea typeface="+mn-ea"/>
                <a:cs typeface="+mn-cs"/>
              </a:rPr>
              <a:t>energy bands as a function of time lag/lead between the bands. Fluxes in the various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bands do not behave identically, i.e., there is spectral evolution during the flare, and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there is a moderate (~2 sigma) detection of a high-to-low energy lag above ~1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GeV</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5CE4A98B-A669-40DF-B20C-B895605D87A0}"/>
              </a:ext>
            </a:extLst>
          </p:cNvPr>
          <p:cNvSpPr txBox="1"/>
          <p:nvPr/>
        </p:nvSpPr>
        <p:spPr>
          <a:xfrm>
            <a:off x="76200" y="1828800"/>
            <a:ext cx="2106923" cy="400110"/>
          </a:xfrm>
          <a:prstGeom prst="rect">
            <a:avLst/>
          </a:prstGeom>
          <a:noFill/>
        </p:spPr>
        <p:txBody>
          <a:bodyPr wrap="none" rtlCol="0">
            <a:spAutoFit/>
          </a:bodyPr>
          <a:lstStyle/>
          <a:p>
            <a:r>
              <a:rPr lang="en-US" dirty="0"/>
              <a:t>[</a:t>
            </a:r>
            <a:r>
              <a:rPr lang="en-US" sz="2000" dirty="0"/>
              <a:t>work by S. </a:t>
            </a:r>
            <a:r>
              <a:rPr lang="en-US" sz="2000" dirty="0" err="1"/>
              <a:t>Saitoh</a:t>
            </a:r>
            <a:r>
              <a:rPr lang="en-US" dirty="0"/>
              <a:t>]</a:t>
            </a:r>
          </a:p>
        </p:txBody>
      </p:sp>
    </p:spTree>
    <p:extLst>
      <p:ext uri="{BB962C8B-B14F-4D97-AF65-F5344CB8AC3E}">
        <p14:creationId xmlns:p14="http://schemas.microsoft.com/office/powerpoint/2010/main" val="123526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FAE69-D1E5-9D45-1D6A-2FCC2BDE1913}"/>
              </a:ext>
            </a:extLst>
          </p:cNvPr>
          <p:cNvSpPr txBox="1"/>
          <p:nvPr/>
        </p:nvSpPr>
        <p:spPr>
          <a:xfrm>
            <a:off x="33242" y="152400"/>
            <a:ext cx="8424958" cy="6463308"/>
          </a:xfrm>
          <a:prstGeom prst="rect">
            <a:avLst/>
          </a:prstGeom>
          <a:noFill/>
        </p:spPr>
        <p:txBody>
          <a:bodyPr wrap="square" rtlCol="0">
            <a:spAutoFit/>
          </a:bodyPr>
          <a:lstStyle/>
          <a:p>
            <a:r>
              <a:rPr lang="en-US" dirty="0">
                <a:solidFill>
                  <a:srgbClr val="FFFF00"/>
                </a:solidFill>
              </a:rPr>
              <a:t>Key Considerations from ~CGRO era</a:t>
            </a:r>
          </a:p>
          <a:p>
            <a:endParaRPr lang="en-US" dirty="0">
              <a:solidFill>
                <a:srgbClr val="FFFF00"/>
              </a:solidFill>
            </a:endParaRPr>
          </a:p>
          <a:p>
            <a:pPr marL="342900" indent="-342900">
              <a:buAutoNum type="arabicPeriod"/>
            </a:pPr>
            <a:r>
              <a:rPr lang="en-US" dirty="0">
                <a:solidFill>
                  <a:srgbClr val="FFFF00"/>
                </a:solidFill>
              </a:rPr>
              <a:t>Apparent gamma-ray luminosity </a:t>
            </a:r>
            <a:r>
              <a:rPr lang="en-US" i="1" dirty="0">
                <a:solidFill>
                  <a:srgbClr val="FFFFFF"/>
                </a:solidFill>
              </a:rPr>
              <a:t>large</a:t>
            </a:r>
            <a:r>
              <a:rPr lang="en-US" dirty="0">
                <a:solidFill>
                  <a:srgbClr val="FFFF00"/>
                </a:solidFill>
              </a:rPr>
              <a:t>, ~10</a:t>
            </a:r>
            <a:r>
              <a:rPr lang="en-US" baseline="30000" dirty="0">
                <a:solidFill>
                  <a:srgbClr val="FFFF00"/>
                </a:solidFill>
              </a:rPr>
              <a:t>49+</a:t>
            </a:r>
            <a:r>
              <a:rPr lang="en-US" dirty="0">
                <a:solidFill>
                  <a:srgbClr val="FFFF00"/>
                </a:solidFill>
              </a:rPr>
              <a:t> erg/sec (&gt;&gt; likely </a:t>
            </a:r>
            <a:r>
              <a:rPr lang="en-US" dirty="0" err="1">
                <a:solidFill>
                  <a:srgbClr val="FFFF00"/>
                </a:solidFill>
              </a:rPr>
              <a:t>L</a:t>
            </a:r>
            <a:r>
              <a:rPr lang="en-US" baseline="-25000" dirty="0" err="1">
                <a:solidFill>
                  <a:srgbClr val="FFFF00"/>
                </a:solidFill>
              </a:rPr>
              <a:t>Edd</a:t>
            </a:r>
            <a:r>
              <a:rPr lang="en-US" dirty="0">
                <a:solidFill>
                  <a:srgbClr val="FFFF00"/>
                </a:solidFill>
              </a:rPr>
              <a:t>) =&gt; anisotropic emission</a:t>
            </a:r>
          </a:p>
          <a:p>
            <a:pPr marL="342900" indent="-342900">
              <a:buAutoNum type="arabicPeriod"/>
            </a:pPr>
            <a:endParaRPr lang="en-US" dirty="0">
              <a:solidFill>
                <a:srgbClr val="FFFF00"/>
              </a:solidFill>
            </a:endParaRPr>
          </a:p>
          <a:p>
            <a:pPr marL="342900" indent="-342900">
              <a:buAutoNum type="arabicPeriod"/>
            </a:pPr>
            <a:r>
              <a:rPr lang="en-US" dirty="0">
                <a:solidFill>
                  <a:srgbClr val="FFFF00"/>
                </a:solidFill>
              </a:rPr>
              <a:t>Two “bump” emission, optical-X and gamma-ray, vary in correlated manner? Same emission region =&gt; </a:t>
            </a:r>
            <a:br>
              <a:rPr lang="en-US" dirty="0">
                <a:solidFill>
                  <a:srgbClr val="FFFF00"/>
                </a:solidFill>
              </a:rPr>
            </a:br>
            <a:r>
              <a:rPr lang="en-US" dirty="0">
                <a:solidFill>
                  <a:srgbClr val="FFFF00"/>
                </a:solidFill>
              </a:rPr>
              <a:t>potential problem because gamma-rays can pair produce off co-spatial photons in lower energy bump.</a:t>
            </a:r>
          </a:p>
          <a:p>
            <a:pPr marL="342900" indent="-342900">
              <a:buAutoNum type="arabicPeriod"/>
            </a:pPr>
            <a:endParaRPr lang="en-US" dirty="0">
              <a:solidFill>
                <a:srgbClr val="FFFF00"/>
              </a:solidFill>
            </a:endParaRPr>
          </a:p>
          <a:p>
            <a:pPr marL="342900" indent="-342900">
              <a:buAutoNum type="arabicPeriod"/>
            </a:pPr>
            <a:r>
              <a:rPr lang="en-US" dirty="0">
                <a:solidFill>
                  <a:srgbClr val="FFFFFF"/>
                </a:solidFill>
              </a:rPr>
              <a:t>Rapid</a:t>
            </a:r>
            <a:r>
              <a:rPr lang="en-US" dirty="0">
                <a:solidFill>
                  <a:srgbClr val="FFFF00"/>
                </a:solidFill>
              </a:rPr>
              <a:t> variability (hours-day) imply compact emission region =&gt; high pair production optical depth =&gt; no gamma-rays!? (Compactness problem, same for GRB) =&gt; </a:t>
            </a:r>
            <a:r>
              <a:rPr lang="en-US" i="1" dirty="0">
                <a:solidFill>
                  <a:srgbClr val="FFFFFF"/>
                </a:solidFill>
              </a:rPr>
              <a:t>Doppler boosting</a:t>
            </a:r>
            <a:r>
              <a:rPr lang="en-US" dirty="0">
                <a:solidFill>
                  <a:srgbClr val="FFFF00"/>
                </a:solidFill>
              </a:rPr>
              <a:t>! + anisotropy </a:t>
            </a:r>
            <a:r>
              <a:rPr lang="en-US" dirty="0">
                <a:solidFill>
                  <a:schemeClr val="bg1"/>
                </a:solidFill>
              </a:rPr>
              <a:t>= relativistic jet!</a:t>
            </a:r>
          </a:p>
          <a:p>
            <a:pPr marL="342900" indent="-342900">
              <a:buAutoNum type="arabicPeriod"/>
            </a:pPr>
            <a:endParaRPr lang="en-US" dirty="0">
              <a:solidFill>
                <a:srgbClr val="FFFF00"/>
              </a:solidFill>
            </a:endParaRPr>
          </a:p>
          <a:p>
            <a:pPr marL="342900" indent="-342900">
              <a:buAutoNum type="arabicPeriod"/>
            </a:pPr>
            <a:r>
              <a:rPr lang="en-US" dirty="0">
                <a:solidFill>
                  <a:srgbClr val="FFFF00"/>
                </a:solidFill>
              </a:rPr>
              <a:t>Even if emission is boosted by </a:t>
            </a:r>
            <a:r>
              <a:rPr lang="el-GR" dirty="0">
                <a:solidFill>
                  <a:srgbClr val="FFFF00"/>
                </a:solidFill>
              </a:rPr>
              <a:t>δ</a:t>
            </a:r>
            <a:r>
              <a:rPr lang="en-US" baseline="30000" dirty="0">
                <a:solidFill>
                  <a:srgbClr val="FFFF00"/>
                </a:solidFill>
              </a:rPr>
              <a:t>4</a:t>
            </a:r>
            <a:r>
              <a:rPr lang="en-US" dirty="0">
                <a:solidFill>
                  <a:srgbClr val="FFFF00"/>
                </a:solidFill>
              </a:rPr>
              <a:t> and </a:t>
            </a:r>
            <a:r>
              <a:rPr lang="el-GR" dirty="0">
                <a:solidFill>
                  <a:srgbClr val="FFFF00"/>
                </a:solidFill>
              </a:rPr>
              <a:t>δ</a:t>
            </a:r>
            <a:r>
              <a:rPr lang="en-US" dirty="0">
                <a:solidFill>
                  <a:srgbClr val="FFFF00"/>
                </a:solidFill>
              </a:rPr>
              <a:t>~10, L</a:t>
            </a:r>
            <a:r>
              <a:rPr lang="en-US" baseline="-25000" dirty="0">
                <a:solidFill>
                  <a:srgbClr val="FFFF00"/>
                </a:solidFill>
              </a:rPr>
              <a:t>true</a:t>
            </a:r>
            <a:r>
              <a:rPr lang="en-US" dirty="0">
                <a:solidFill>
                  <a:srgbClr val="FFFF00"/>
                </a:solidFill>
              </a:rPr>
              <a:t>~10</a:t>
            </a:r>
            <a:r>
              <a:rPr lang="en-US" baseline="30000" dirty="0">
                <a:solidFill>
                  <a:srgbClr val="FFFF00"/>
                </a:solidFill>
              </a:rPr>
              <a:t>45+</a:t>
            </a:r>
            <a:r>
              <a:rPr lang="en-US" dirty="0">
                <a:solidFill>
                  <a:srgbClr val="FFFF00"/>
                </a:solidFill>
              </a:rPr>
              <a:t> erg/sec = non-trivial     fraction of jet kinetic power (10</a:t>
            </a:r>
            <a:r>
              <a:rPr lang="en-US" baseline="30000" dirty="0">
                <a:solidFill>
                  <a:srgbClr val="FFFF00"/>
                </a:solidFill>
              </a:rPr>
              <a:t>46</a:t>
            </a:r>
            <a:r>
              <a:rPr lang="en-US" dirty="0">
                <a:solidFill>
                  <a:srgbClr val="FFFF00"/>
                </a:solidFill>
              </a:rPr>
              <a:t> erg/sec) inferred from, e.g., radio lobes.   Can’t ignore but also can’t kill jet =&gt; zone of avoidance.</a:t>
            </a:r>
          </a:p>
          <a:p>
            <a:pPr marL="342900" indent="-342900">
              <a:buAutoNum type="arabicPeriod"/>
            </a:pPr>
            <a:endParaRPr lang="en-US" dirty="0">
              <a:solidFill>
                <a:srgbClr val="FFFF00"/>
              </a:solidFill>
            </a:endParaRPr>
          </a:p>
          <a:p>
            <a:pPr marL="342900" indent="-342900">
              <a:buAutoNum type="arabicPeriod"/>
            </a:pPr>
            <a:r>
              <a:rPr lang="en-US" dirty="0">
                <a:solidFill>
                  <a:srgbClr val="FFFF00"/>
                </a:solidFill>
              </a:rPr>
              <a:t>Emission is done by energetic particles – need lots of them, jet can’t be empty/pure Poynting flux by time gamma-ray emission starts and probably</a:t>
            </a:r>
            <a:br>
              <a:rPr lang="en-US" dirty="0">
                <a:solidFill>
                  <a:srgbClr val="FFFF00"/>
                </a:solidFill>
              </a:rPr>
            </a:br>
            <a:r>
              <a:rPr lang="en-US" dirty="0">
                <a:solidFill>
                  <a:srgbClr val="FFFF00"/>
                </a:solidFill>
              </a:rPr>
              <a:t>by time get to lobes, jet likely baryon loaded/dominated – although by </a:t>
            </a:r>
            <a:r>
              <a:rPr lang="en-US" i="1" dirty="0">
                <a:solidFill>
                  <a:srgbClr val="FFFFFF"/>
                </a:solidFill>
              </a:rPr>
              <a:t>number</a:t>
            </a:r>
            <a:br>
              <a:rPr lang="en-US" dirty="0">
                <a:solidFill>
                  <a:srgbClr val="FFFF00"/>
                </a:solidFill>
              </a:rPr>
            </a:br>
            <a:r>
              <a:rPr lang="en-US" dirty="0">
                <a:solidFill>
                  <a:srgbClr val="FFFF00"/>
                </a:solidFill>
              </a:rPr>
              <a:t>jet particle content could dominated by pairs (e.g., Sikora et al. 2006) </a:t>
            </a:r>
          </a:p>
          <a:p>
            <a:r>
              <a:rPr lang="en-US" dirty="0">
                <a:solidFill>
                  <a:srgbClr val="FFFF00"/>
                </a:solidFill>
              </a:rPr>
              <a:t>     [Clue: Andy – particle content of cluster bubbles? k/f ~1 ]</a:t>
            </a:r>
          </a:p>
        </p:txBody>
      </p:sp>
      <p:pic>
        <p:nvPicPr>
          <p:cNvPr id="3" name="Picture 2">
            <a:extLst>
              <a:ext uri="{FF2B5EF4-FFF2-40B4-BE49-F238E27FC236}">
                <a16:creationId xmlns:a16="http://schemas.microsoft.com/office/drawing/2014/main" id="{A344C830-9C97-A123-0E10-24A7760BC4C5}"/>
              </a:ext>
            </a:extLst>
          </p:cNvPr>
          <p:cNvPicPr>
            <a:picLocks noChangeAspect="1"/>
          </p:cNvPicPr>
          <p:nvPr/>
        </p:nvPicPr>
        <p:blipFill>
          <a:blip r:embed="rId2"/>
          <a:stretch>
            <a:fillRect/>
          </a:stretch>
        </p:blipFill>
        <p:spPr>
          <a:xfrm>
            <a:off x="914400" y="1676400"/>
            <a:ext cx="6247693" cy="3924430"/>
          </a:xfrm>
          <a:prstGeom prst="rect">
            <a:avLst/>
          </a:prstGeom>
        </p:spPr>
      </p:pic>
    </p:spTree>
    <p:extLst>
      <p:ext uri="{BB962C8B-B14F-4D97-AF65-F5344CB8AC3E}">
        <p14:creationId xmlns:p14="http://schemas.microsoft.com/office/powerpoint/2010/main" val="5895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1440" y="424843"/>
            <a:ext cx="8013664" cy="4040139"/>
          </a:xfrm>
          <a:prstGeom prst="rect">
            <a:avLst/>
          </a:prstGeom>
        </p:spPr>
      </p:pic>
      <p:sp>
        <p:nvSpPr>
          <p:cNvPr id="4" name="Rectangle 3"/>
          <p:cNvSpPr/>
          <p:nvPr/>
        </p:nvSpPr>
        <p:spPr>
          <a:xfrm>
            <a:off x="570136" y="4464982"/>
            <a:ext cx="8047956"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Fig. 3</a:t>
            </a:r>
            <a:r>
              <a:rPr kumimoji="0" lang="en-US" sz="1800" b="0" i="0" u="none" strike="noStrike" kern="1200" cap="none" spc="0" normalizeH="0" baseline="0" noProof="0" dirty="0">
                <a:ln>
                  <a:noFill/>
                </a:ln>
                <a:solidFill>
                  <a:prstClr val="black"/>
                </a:solidFill>
                <a:effectLst/>
                <a:uLnTx/>
                <a:uFillTx/>
                <a:latin typeface="Calibri"/>
                <a:ea typeface="+mn-ea"/>
                <a:cs typeface="+mn-cs"/>
              </a:rPr>
              <a:t>: Similar to Fig. 2, except the data is for the large 3C454.3 in 2009. Interestingly, the short timescale behavior below ~1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GeV</a:t>
            </a:r>
            <a:r>
              <a:rPr kumimoji="0" lang="en-US" sz="1800" b="0" i="0" u="none" strike="noStrike" kern="1200" cap="none" spc="0" normalizeH="0" baseline="0" noProof="0" dirty="0">
                <a:ln>
                  <a:noFill/>
                </a:ln>
                <a:solidFill>
                  <a:prstClr val="black"/>
                </a:solidFill>
                <a:effectLst/>
                <a:uLnTx/>
                <a:uFillTx/>
                <a:latin typeface="Calibri"/>
                <a:ea typeface="+mn-ea"/>
                <a:cs typeface="+mn-cs"/>
              </a:rPr>
              <a:t> is qualitatively similar, but </a:t>
            </a:r>
            <a:r>
              <a:rPr kumimoji="0" lang="en-US" sz="1800" b="0" i="1" u="none" strike="noStrike" kern="1200" cap="none" spc="0" normalizeH="0" baseline="0" noProof="0" dirty="0">
                <a:ln>
                  <a:noFill/>
                </a:ln>
                <a:solidFill>
                  <a:prstClr val="black"/>
                </a:solidFill>
                <a:effectLst/>
                <a:uLnTx/>
                <a:uFillTx/>
                <a:latin typeface="Calibri"/>
                <a:ea typeface="+mn-ea"/>
                <a:cs typeface="+mn-cs"/>
              </a:rPr>
              <a:t>not </a:t>
            </a:r>
            <a:r>
              <a:rPr kumimoji="0" lang="en-US" sz="1800" b="0" i="0" u="none" strike="noStrike" kern="1200" cap="none" spc="0" normalizeH="0" baseline="0" noProof="0" dirty="0">
                <a:ln>
                  <a:noFill/>
                </a:ln>
                <a:solidFill>
                  <a:prstClr val="black"/>
                </a:solidFill>
                <a:effectLst/>
                <a:uLnTx/>
                <a:uFillTx/>
                <a:latin typeface="Calibri"/>
                <a:ea typeface="+mn-ea"/>
                <a:cs typeface="+mn-cs"/>
              </a:rPr>
              <a:t>above 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GeV</a:t>
            </a:r>
            <a:r>
              <a:rPr kumimoji="0" lang="en-US" sz="1800" b="0" i="0" u="none" strike="noStrike" kern="1200" cap="none" spc="0" normalizeH="0" baseline="0" noProof="0" dirty="0">
                <a:ln>
                  <a:noFill/>
                </a:ln>
                <a:solidFill>
                  <a:prstClr val="black"/>
                </a:solidFill>
                <a:effectLst/>
                <a:uLnTx/>
                <a:uFillTx/>
                <a:latin typeface="Calibri"/>
                <a:ea typeface="+mn-ea"/>
                <a:cs typeface="+mn-cs"/>
              </a:rPr>
              <a:t> – compare the 0.3-1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vs</a:t>
            </a:r>
            <a:r>
              <a:rPr kumimoji="0" lang="en-US" sz="1800" b="0" i="0" u="none" strike="noStrike" kern="1200" cap="none" spc="0" normalizeH="0" baseline="0" noProof="0" dirty="0">
                <a:ln>
                  <a:noFill/>
                </a:ln>
                <a:solidFill>
                  <a:prstClr val="black"/>
                </a:solidFill>
                <a:effectLst/>
                <a:uLnTx/>
                <a:uFillTx/>
                <a:latin typeface="Calibri"/>
                <a:ea typeface="+mn-ea"/>
                <a:cs typeface="+mn-cs"/>
              </a:rPr>
              <a:t> 1-3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GeV</a:t>
            </a:r>
            <a:r>
              <a:rPr kumimoji="0" lang="en-US" sz="1800" b="0" i="0" u="none" strike="noStrike" kern="1200" cap="none" spc="0" normalizeH="0" baseline="0" noProof="0" dirty="0">
                <a:ln>
                  <a:noFill/>
                </a:ln>
                <a:solidFill>
                  <a:prstClr val="black"/>
                </a:solidFill>
                <a:effectLst/>
                <a:uLnTx/>
                <a:uFillTx/>
                <a:latin typeface="Calibri"/>
                <a:ea typeface="+mn-ea"/>
                <a:cs typeface="+mn-cs"/>
              </a:rPr>
              <a:t> correlation functions in the lower of the two right panels.</a:t>
            </a:r>
          </a:p>
        </p:txBody>
      </p:sp>
    </p:spTree>
    <p:extLst>
      <p:ext uri="{BB962C8B-B14F-4D97-AF65-F5344CB8AC3E}">
        <p14:creationId xmlns:p14="http://schemas.microsoft.com/office/powerpoint/2010/main" val="2337466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21D8CAD-3E84-4FBD-B723-F13A22279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7410450" cy="304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6F1410-B75D-4961-A5DA-471B8E4F28B4}"/>
              </a:ext>
            </a:extLst>
          </p:cNvPr>
          <p:cNvSpPr txBox="1"/>
          <p:nvPr/>
        </p:nvSpPr>
        <p:spPr>
          <a:xfrm>
            <a:off x="223837" y="76200"/>
            <a:ext cx="81700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Changing look/state AGN(!) – Ricci et al. (2021),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1ES 1927+654</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E920F4-5B6F-4774-94A8-3DC22CD94ABA}"/>
              </a:ext>
            </a:extLst>
          </p:cNvPr>
          <p:cNvPicPr>
            <a:picLocks noChangeAspect="1"/>
          </p:cNvPicPr>
          <p:nvPr/>
        </p:nvPicPr>
        <p:blipFill>
          <a:blip r:embed="rId3"/>
          <a:stretch>
            <a:fillRect/>
          </a:stretch>
        </p:blipFill>
        <p:spPr>
          <a:xfrm>
            <a:off x="200024" y="3883335"/>
            <a:ext cx="5110162" cy="2776019"/>
          </a:xfrm>
          <a:prstGeom prst="rect">
            <a:avLst/>
          </a:prstGeom>
        </p:spPr>
      </p:pic>
      <p:cxnSp>
        <p:nvCxnSpPr>
          <p:cNvPr id="6" name="Straight Arrow Connector 5">
            <a:extLst>
              <a:ext uri="{FF2B5EF4-FFF2-40B4-BE49-F238E27FC236}">
                <a16:creationId xmlns:a16="http://schemas.microsoft.com/office/drawing/2014/main" id="{E5CD168A-49DC-416C-A57C-C3CA642963BB}"/>
              </a:ext>
            </a:extLst>
          </p:cNvPr>
          <p:cNvCxnSpPr>
            <a:cxnSpLocks/>
          </p:cNvCxnSpPr>
          <p:nvPr/>
        </p:nvCxnSpPr>
        <p:spPr>
          <a:xfrm flipH="1">
            <a:off x="3124200" y="3810000"/>
            <a:ext cx="28956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A0B421-6A00-497F-89C7-9F6EB0DD7217}"/>
              </a:ext>
            </a:extLst>
          </p:cNvPr>
          <p:cNvSpPr txBox="1"/>
          <p:nvPr/>
        </p:nvSpPr>
        <p:spPr>
          <a:xfrm>
            <a:off x="6019800" y="3625334"/>
            <a:ext cx="3008259" cy="31393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Archival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Entire corona disappears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then reappears?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supposed to happen</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 such short (month-year)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timescales…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Lots more candidates to come</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optical surveys …</a:t>
            </a:r>
          </a:p>
        </p:txBody>
      </p:sp>
    </p:spTree>
    <p:extLst>
      <p:ext uri="{BB962C8B-B14F-4D97-AF65-F5344CB8AC3E}">
        <p14:creationId xmlns:p14="http://schemas.microsoft.com/office/powerpoint/2010/main" val="4244920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C133DE-9ECB-6CAB-B57D-F56043A312CB}"/>
              </a:ext>
            </a:extLst>
          </p:cNvPr>
          <p:cNvSpPr txBox="1"/>
          <p:nvPr/>
        </p:nvSpPr>
        <p:spPr>
          <a:xfrm>
            <a:off x="304800" y="228600"/>
            <a:ext cx="8698087" cy="5909310"/>
          </a:xfrm>
          <a:prstGeom prst="rect">
            <a:avLst/>
          </a:prstGeom>
          <a:noFill/>
        </p:spPr>
        <p:txBody>
          <a:bodyPr wrap="none" rtlCol="0">
            <a:spAutoFit/>
          </a:bodyPr>
          <a:lstStyle/>
          <a:p>
            <a:r>
              <a:rPr lang="en-US" dirty="0">
                <a:solidFill>
                  <a:srgbClr val="FFFF00"/>
                </a:solidFill>
              </a:rPr>
              <a:t>Even though LHAASO may not be able to track details of variability, it has one big</a:t>
            </a:r>
            <a:br>
              <a:rPr lang="en-US" dirty="0">
                <a:solidFill>
                  <a:srgbClr val="FFFF00"/>
                </a:solidFill>
              </a:rPr>
            </a:br>
            <a:r>
              <a:rPr lang="en-US" dirty="0">
                <a:solidFill>
                  <a:srgbClr val="FFFF00"/>
                </a:solidFill>
              </a:rPr>
              <a:t>advantage over IACT: ~continuous monitoring for most sources. </a:t>
            </a:r>
          </a:p>
          <a:p>
            <a:endParaRPr lang="en-US" dirty="0">
              <a:solidFill>
                <a:srgbClr val="FFFF00"/>
              </a:solidFill>
            </a:endParaRPr>
          </a:p>
          <a:p>
            <a:r>
              <a:rPr lang="en-US" dirty="0">
                <a:solidFill>
                  <a:srgbClr val="FFFF00"/>
                </a:solidFill>
              </a:rPr>
              <a:t>Besides catching unexpected flares  =&gt; one can derive much more</a:t>
            </a:r>
            <a:br>
              <a:rPr lang="en-US" dirty="0">
                <a:solidFill>
                  <a:srgbClr val="FFFF00"/>
                </a:solidFill>
              </a:rPr>
            </a:br>
            <a:r>
              <a:rPr lang="en-US" dirty="0">
                <a:solidFill>
                  <a:srgbClr val="FFFF00"/>
                </a:solidFill>
              </a:rPr>
              <a:t>easily time-averaged spectra – directly comparable to Fermi 4FGL fluxes. Much</a:t>
            </a:r>
            <a:br>
              <a:rPr lang="en-US" dirty="0">
                <a:solidFill>
                  <a:srgbClr val="FFFF00"/>
                </a:solidFill>
              </a:rPr>
            </a:br>
            <a:r>
              <a:rPr lang="en-US" dirty="0">
                <a:solidFill>
                  <a:srgbClr val="FFFF00"/>
                </a:solidFill>
              </a:rPr>
              <a:t>better for determining </a:t>
            </a:r>
            <a:r>
              <a:rPr lang="en-US" i="1" dirty="0">
                <a:solidFill>
                  <a:srgbClr val="FFFF00"/>
                </a:solidFill>
              </a:rPr>
              <a:t>luminosity functions</a:t>
            </a:r>
            <a:r>
              <a:rPr lang="en-US" dirty="0">
                <a:solidFill>
                  <a:srgbClr val="FFFF00"/>
                </a:solidFill>
              </a:rPr>
              <a:t>, average opening angle of emission, connection</a:t>
            </a:r>
          </a:p>
          <a:p>
            <a:r>
              <a:rPr lang="en-US" dirty="0">
                <a:solidFill>
                  <a:srgbClr val="FFFF00"/>
                </a:solidFill>
              </a:rPr>
              <a:t>to radio power (which usually comes from larger, effectively time-averaged scales). </a:t>
            </a:r>
          </a:p>
          <a:p>
            <a:r>
              <a:rPr lang="en-US" dirty="0">
                <a:solidFill>
                  <a:srgbClr val="FFFF00"/>
                </a:solidFill>
              </a:rPr>
              <a:t>If one is forced to base conclusions on individual flares, </a:t>
            </a:r>
            <a:br>
              <a:rPr lang="en-US" dirty="0">
                <a:solidFill>
                  <a:srgbClr val="FFFF00"/>
                </a:solidFill>
              </a:rPr>
            </a:br>
            <a:r>
              <a:rPr lang="en-US" dirty="0">
                <a:solidFill>
                  <a:srgbClr val="FFFF00"/>
                </a:solidFill>
              </a:rPr>
              <a:t>variable Doppler boosting can be a very very big problem.</a:t>
            </a:r>
          </a:p>
          <a:p>
            <a:endParaRPr lang="en-US" dirty="0">
              <a:solidFill>
                <a:srgbClr val="FFFF00"/>
              </a:solidFill>
            </a:endParaRPr>
          </a:p>
          <a:p>
            <a:r>
              <a:rPr lang="en-US" dirty="0">
                <a:solidFill>
                  <a:srgbClr val="FFFF00"/>
                </a:solidFill>
              </a:rPr>
              <a:t>Time-averaged flux/luminosity is also the relevant one for cascade background calculations </a:t>
            </a:r>
            <a:br>
              <a:rPr lang="en-US" dirty="0">
                <a:solidFill>
                  <a:srgbClr val="FFFF00"/>
                </a:solidFill>
              </a:rPr>
            </a:br>
            <a:r>
              <a:rPr lang="en-US" dirty="0">
                <a:solidFill>
                  <a:srgbClr val="FFFF00"/>
                </a:solidFill>
              </a:rPr>
              <a:t>propagation calculations where IGMF-induced time delays are significant. </a:t>
            </a:r>
          </a:p>
          <a:p>
            <a:endParaRPr lang="en-US" dirty="0">
              <a:solidFill>
                <a:srgbClr val="FFFF00"/>
              </a:solidFill>
            </a:endParaRPr>
          </a:p>
          <a:p>
            <a:r>
              <a:rPr lang="en-US" dirty="0">
                <a:solidFill>
                  <a:srgbClr val="FFFF00"/>
                </a:solidFill>
              </a:rPr>
              <a:t>As VERITAS discovered recently, low duty cycle of blazar emission means have to go </a:t>
            </a:r>
            <a:br>
              <a:rPr lang="en-US" dirty="0">
                <a:solidFill>
                  <a:srgbClr val="FFFF00"/>
                </a:solidFill>
              </a:rPr>
            </a:br>
            <a:r>
              <a:rPr lang="en-US" dirty="0">
                <a:solidFill>
                  <a:srgbClr val="FFFF00"/>
                </a:solidFill>
              </a:rPr>
              <a:t>5-10+ years to get multiple flares.  So either observe many, many objects or observe </a:t>
            </a:r>
          </a:p>
          <a:p>
            <a:r>
              <a:rPr lang="en-US" dirty="0">
                <a:solidFill>
                  <a:srgbClr val="FFFF00"/>
                </a:solidFill>
              </a:rPr>
              <a:t>fewer (hopefully representative) sources for longer time.  Can’t use measurements </a:t>
            </a:r>
            <a:br>
              <a:rPr lang="en-US" dirty="0">
                <a:solidFill>
                  <a:srgbClr val="FFFF00"/>
                </a:solidFill>
              </a:rPr>
            </a:br>
            <a:r>
              <a:rPr lang="en-US" dirty="0">
                <a:solidFill>
                  <a:srgbClr val="FFFF00"/>
                </a:solidFill>
              </a:rPr>
              <a:t>triggered by MAGIC flare, etc. </a:t>
            </a:r>
            <a:r>
              <a:rPr lang="en-US" dirty="0">
                <a:solidFill>
                  <a:srgbClr val="FFFF00"/>
                </a:solidFill>
                <a:sym typeface="Wingdings" panose="05000000000000000000" pitchFamily="2" charset="2"/>
              </a:rPr>
              <a:t></a:t>
            </a:r>
            <a:r>
              <a:rPr lang="en-US" dirty="0">
                <a:solidFill>
                  <a:srgbClr val="FFFF00"/>
                </a:solidFill>
              </a:rPr>
              <a:t>  Much cleaner and simpler with LHAASO [clean</a:t>
            </a:r>
            <a:br>
              <a:rPr lang="en-US" dirty="0">
                <a:solidFill>
                  <a:srgbClr val="FFFF00"/>
                </a:solidFill>
              </a:rPr>
            </a:br>
            <a:r>
              <a:rPr lang="en-US" dirty="0">
                <a:solidFill>
                  <a:srgbClr val="FFFF00"/>
                </a:solidFill>
              </a:rPr>
              <a:t>selection function].</a:t>
            </a:r>
          </a:p>
          <a:p>
            <a:endParaRPr lang="en-US" dirty="0">
              <a:solidFill>
                <a:srgbClr val="FFFF00"/>
              </a:solidFill>
            </a:endParaRPr>
          </a:p>
          <a:p>
            <a:r>
              <a:rPr lang="en-US" dirty="0">
                <a:solidFill>
                  <a:srgbClr val="FFFF00"/>
                </a:solidFill>
              </a:rPr>
              <a:t>Because of broad and ~</a:t>
            </a:r>
            <a:r>
              <a:rPr lang="en-US" i="1" dirty="0">
                <a:solidFill>
                  <a:srgbClr val="FFFF00"/>
                </a:solidFill>
              </a:rPr>
              <a:t>uniform</a:t>
            </a:r>
            <a:r>
              <a:rPr lang="en-US" dirty="0">
                <a:solidFill>
                  <a:srgbClr val="FFFF00"/>
                </a:solidFill>
              </a:rPr>
              <a:t> sky coverage, LHAASO should be also able to do a lot</a:t>
            </a:r>
            <a:br>
              <a:rPr lang="en-US" dirty="0">
                <a:solidFill>
                  <a:srgbClr val="FFFF00"/>
                </a:solidFill>
              </a:rPr>
            </a:br>
            <a:r>
              <a:rPr lang="en-US" dirty="0">
                <a:solidFill>
                  <a:srgbClr val="FFFF00"/>
                </a:solidFill>
              </a:rPr>
              <a:t>with </a:t>
            </a:r>
            <a:r>
              <a:rPr lang="en-US" dirty="0">
                <a:solidFill>
                  <a:srgbClr val="0000CC"/>
                </a:solidFill>
              </a:rPr>
              <a:t>stacking analyses</a:t>
            </a:r>
            <a:r>
              <a:rPr lang="en-US" dirty="0">
                <a:solidFill>
                  <a:srgbClr val="FFFF00"/>
                </a:solidFill>
              </a:rPr>
              <a:t>. </a:t>
            </a:r>
          </a:p>
        </p:txBody>
      </p:sp>
    </p:spTree>
    <p:extLst>
      <p:ext uri="{BB962C8B-B14F-4D97-AF65-F5344CB8AC3E}">
        <p14:creationId xmlns:p14="http://schemas.microsoft.com/office/powerpoint/2010/main" val="3572817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D6EE62-7264-6A37-9143-898CFFCF42BD}"/>
              </a:ext>
            </a:extLst>
          </p:cNvPr>
          <p:cNvSpPr txBox="1"/>
          <p:nvPr/>
        </p:nvSpPr>
        <p:spPr>
          <a:xfrm>
            <a:off x="76200" y="1534"/>
            <a:ext cx="9042860" cy="6924973"/>
          </a:xfrm>
          <a:prstGeom prst="rect">
            <a:avLst/>
          </a:prstGeom>
          <a:noFill/>
        </p:spPr>
        <p:txBody>
          <a:bodyPr wrap="none" rtlCol="0">
            <a:spAutoFit/>
          </a:bodyPr>
          <a:lstStyle/>
          <a:p>
            <a:r>
              <a:rPr lang="en-US" sz="2400" dirty="0">
                <a:solidFill>
                  <a:srgbClr val="FFFF00"/>
                </a:solidFill>
              </a:rPr>
              <a:t>How to handle extra-galactic transients</a:t>
            </a:r>
          </a:p>
          <a:p>
            <a:endParaRPr lang="en-US" sz="2400" dirty="0">
              <a:solidFill>
                <a:srgbClr val="FFFF00"/>
              </a:solidFill>
            </a:endParaRPr>
          </a:p>
          <a:p>
            <a:r>
              <a:rPr lang="en-US" dirty="0">
                <a:solidFill>
                  <a:schemeClr val="bg1"/>
                </a:solidFill>
              </a:rPr>
              <a:t>LSST/Rubin operating mode – strengths and weaknesses </a:t>
            </a:r>
          </a:p>
          <a:p>
            <a:endParaRPr lang="en-US" dirty="0"/>
          </a:p>
          <a:p>
            <a:pPr lvl="1"/>
            <a:r>
              <a:rPr lang="en-US" dirty="0">
                <a:solidFill>
                  <a:schemeClr val="bg1">
                    <a:lumMod val="85000"/>
                  </a:schemeClr>
                </a:solidFill>
              </a:rPr>
              <a:t>As LSST [a narrow field instrument] tiles the sky every night, individual </a:t>
            </a:r>
            <a:br>
              <a:rPr lang="en-US" dirty="0">
                <a:solidFill>
                  <a:schemeClr val="bg1">
                    <a:lumMod val="85000"/>
                  </a:schemeClr>
                </a:solidFill>
              </a:rPr>
            </a:br>
            <a:r>
              <a:rPr lang="en-US" dirty="0">
                <a:solidFill>
                  <a:schemeClr val="bg1">
                    <a:lumMod val="85000"/>
                  </a:schemeClr>
                </a:solidFill>
              </a:rPr>
              <a:t>exposures quickly (~minutes-hour) differenced against reference image </a:t>
            </a:r>
            <a:br>
              <a:rPr lang="en-US" dirty="0">
                <a:solidFill>
                  <a:schemeClr val="bg1">
                    <a:lumMod val="85000"/>
                  </a:schemeClr>
                </a:solidFill>
              </a:rPr>
            </a:br>
            <a:r>
              <a:rPr lang="en-US" dirty="0">
                <a:solidFill>
                  <a:schemeClr val="bg1">
                    <a:lumMod val="85000"/>
                  </a:schemeClr>
                </a:solidFill>
              </a:rPr>
              <a:t>that is periodically updated [how often is subject of ongoing debate].  Transients that </a:t>
            </a:r>
            <a:br>
              <a:rPr lang="en-US" dirty="0">
                <a:solidFill>
                  <a:schemeClr val="bg1">
                    <a:lumMod val="85000"/>
                  </a:schemeClr>
                </a:solidFill>
              </a:rPr>
            </a:br>
            <a:r>
              <a:rPr lang="en-US" dirty="0">
                <a:solidFill>
                  <a:schemeClr val="bg1">
                    <a:lumMod val="85000"/>
                  </a:schemeClr>
                </a:solidFill>
              </a:rPr>
              <a:t>exceed a 5 sigma variability threshold are sent out in real time on alert stream, along with</a:t>
            </a:r>
            <a:br>
              <a:rPr lang="en-US" dirty="0">
                <a:solidFill>
                  <a:schemeClr val="bg1">
                    <a:lumMod val="85000"/>
                  </a:schemeClr>
                </a:solidFill>
              </a:rPr>
            </a:br>
            <a:r>
              <a:rPr lang="en-US" dirty="0">
                <a:solidFill>
                  <a:schemeClr val="bg1">
                    <a:lumMod val="85000"/>
                  </a:schemeClr>
                </a:solidFill>
              </a:rPr>
              <a:t>30 days of </a:t>
            </a:r>
            <a:r>
              <a:rPr lang="en-US" dirty="0" err="1">
                <a:solidFill>
                  <a:schemeClr val="bg1">
                    <a:lumMod val="85000"/>
                  </a:schemeClr>
                </a:solidFill>
              </a:rPr>
              <a:t>lightcurve</a:t>
            </a:r>
            <a:r>
              <a:rPr lang="en-US" dirty="0">
                <a:solidFill>
                  <a:schemeClr val="bg1">
                    <a:lumMod val="85000"/>
                  </a:schemeClr>
                </a:solidFill>
              </a:rPr>
              <a:t> history.   </a:t>
            </a:r>
          </a:p>
          <a:p>
            <a:pPr lvl="1"/>
            <a:endParaRPr lang="en-US" dirty="0">
              <a:solidFill>
                <a:schemeClr val="bg1">
                  <a:lumMod val="85000"/>
                </a:schemeClr>
              </a:solidFill>
            </a:endParaRPr>
          </a:p>
          <a:p>
            <a:pPr lvl="1"/>
            <a:r>
              <a:rPr lang="en-US" dirty="0">
                <a:solidFill>
                  <a:schemeClr val="bg1">
                    <a:lumMod val="85000"/>
                  </a:schemeClr>
                </a:solidFill>
              </a:rPr>
              <a:t>After that no other data on the transient is publicly available until ~yearly data release that </a:t>
            </a:r>
            <a:br>
              <a:rPr lang="en-US" dirty="0">
                <a:solidFill>
                  <a:schemeClr val="bg1">
                    <a:lumMod val="85000"/>
                  </a:schemeClr>
                </a:solidFill>
              </a:rPr>
            </a:br>
            <a:r>
              <a:rPr lang="en-US" dirty="0">
                <a:solidFill>
                  <a:schemeClr val="bg1">
                    <a:lumMod val="85000"/>
                  </a:schemeClr>
                </a:solidFill>
              </a:rPr>
              <a:t>contains </a:t>
            </a:r>
            <a:r>
              <a:rPr lang="en-US" dirty="0" err="1">
                <a:solidFill>
                  <a:schemeClr val="bg1">
                    <a:lumMod val="85000"/>
                  </a:schemeClr>
                </a:solidFill>
              </a:rPr>
              <a:t>lightcurves</a:t>
            </a:r>
            <a:r>
              <a:rPr lang="en-US" dirty="0">
                <a:solidFill>
                  <a:schemeClr val="bg1">
                    <a:lumMod val="85000"/>
                  </a:schemeClr>
                </a:solidFill>
              </a:rPr>
              <a:t> for the previous year.  Strategy partly motivated by desire to keep</a:t>
            </a:r>
            <a:br>
              <a:rPr lang="en-US" dirty="0">
                <a:solidFill>
                  <a:schemeClr val="bg1">
                    <a:lumMod val="85000"/>
                  </a:schemeClr>
                </a:solidFill>
              </a:rPr>
            </a:br>
            <a:r>
              <a:rPr lang="en-US" dirty="0">
                <a:solidFill>
                  <a:schemeClr val="bg1">
                    <a:lumMod val="85000"/>
                  </a:schemeClr>
                </a:solidFill>
              </a:rPr>
              <a:t>alert data flow manageable (10+ million triggers per night). </a:t>
            </a:r>
          </a:p>
          <a:p>
            <a:pPr lvl="1"/>
            <a:endParaRPr lang="en-US" dirty="0">
              <a:solidFill>
                <a:schemeClr val="bg1">
                  <a:lumMod val="85000"/>
                </a:schemeClr>
              </a:solidFill>
            </a:endParaRPr>
          </a:p>
          <a:p>
            <a:pPr lvl="1"/>
            <a:r>
              <a:rPr lang="en-US" i="1" dirty="0">
                <a:solidFill>
                  <a:schemeClr val="bg1">
                    <a:lumMod val="85000"/>
                  </a:schemeClr>
                </a:solidFill>
              </a:rPr>
              <a:t>Strength</a:t>
            </a:r>
            <a:r>
              <a:rPr lang="en-US" dirty="0">
                <a:solidFill>
                  <a:schemeClr val="bg1">
                    <a:lumMod val="85000"/>
                  </a:schemeClr>
                </a:solidFill>
              </a:rPr>
              <a:t>: follow-up facilities get access to transients as quickly as LSST can determine</a:t>
            </a:r>
            <a:br>
              <a:rPr lang="en-US" dirty="0">
                <a:solidFill>
                  <a:schemeClr val="bg1">
                    <a:lumMod val="85000"/>
                  </a:schemeClr>
                </a:solidFill>
              </a:rPr>
            </a:br>
            <a:r>
              <a:rPr lang="en-US" dirty="0">
                <a:solidFill>
                  <a:schemeClr val="bg1">
                    <a:lumMod val="85000"/>
                  </a:schemeClr>
                </a:solidFill>
              </a:rPr>
              <a:t>something happened. Can catch objects that fade quickly.</a:t>
            </a:r>
          </a:p>
          <a:p>
            <a:pPr lvl="1"/>
            <a:br>
              <a:rPr lang="en-US" dirty="0">
                <a:solidFill>
                  <a:schemeClr val="bg1">
                    <a:lumMod val="85000"/>
                  </a:schemeClr>
                </a:solidFill>
              </a:rPr>
            </a:br>
            <a:r>
              <a:rPr lang="en-US" i="1" dirty="0">
                <a:solidFill>
                  <a:schemeClr val="bg1">
                    <a:lumMod val="85000"/>
                  </a:schemeClr>
                </a:solidFill>
              </a:rPr>
              <a:t>Weakness</a:t>
            </a:r>
            <a:r>
              <a:rPr lang="en-US" dirty="0">
                <a:solidFill>
                  <a:schemeClr val="bg1">
                    <a:lumMod val="85000"/>
                  </a:schemeClr>
                </a:solidFill>
              </a:rPr>
              <a:t>: Interesting classes of objects like ``changing look’’ AGN are missed </a:t>
            </a:r>
            <a:br>
              <a:rPr lang="en-US" dirty="0">
                <a:solidFill>
                  <a:schemeClr val="bg1">
                    <a:lumMod val="85000"/>
                  </a:schemeClr>
                </a:solidFill>
              </a:rPr>
            </a:br>
            <a:r>
              <a:rPr lang="en-US" dirty="0">
                <a:solidFill>
                  <a:schemeClr val="bg1">
                    <a:lumMod val="85000"/>
                  </a:schemeClr>
                </a:solidFill>
              </a:rPr>
              <a:t>because their variability timescale does not match combination of difference imaging</a:t>
            </a:r>
            <a:br>
              <a:rPr lang="en-US" dirty="0">
                <a:solidFill>
                  <a:schemeClr val="bg1">
                    <a:lumMod val="85000"/>
                  </a:schemeClr>
                </a:solidFill>
              </a:rPr>
            </a:br>
            <a:r>
              <a:rPr lang="en-US" dirty="0">
                <a:solidFill>
                  <a:schemeClr val="bg1">
                    <a:lumMod val="85000"/>
                  </a:schemeClr>
                </a:solidFill>
              </a:rPr>
              <a:t>timescale and alert threshold. (These objects change by 5 sigma on ~several week-month </a:t>
            </a:r>
            <a:br>
              <a:rPr lang="en-US" dirty="0">
                <a:solidFill>
                  <a:schemeClr val="bg1">
                    <a:lumMod val="85000"/>
                  </a:schemeClr>
                </a:solidFill>
              </a:rPr>
            </a:br>
            <a:r>
              <a:rPr lang="en-US" dirty="0">
                <a:solidFill>
                  <a:schemeClr val="bg1">
                    <a:lumMod val="85000"/>
                  </a:schemeClr>
                </a:solidFill>
              </a:rPr>
              <a:t>timescales).If have to wait a year to follow-up object, completely miss transitions </a:t>
            </a:r>
            <a:br>
              <a:rPr lang="en-US" dirty="0">
                <a:solidFill>
                  <a:schemeClr val="bg1">
                    <a:lumMod val="85000"/>
                  </a:schemeClr>
                </a:solidFill>
              </a:rPr>
            </a:br>
            <a:r>
              <a:rPr lang="en-US" dirty="0">
                <a:solidFill>
                  <a:schemeClr val="bg1">
                    <a:lumMod val="85000"/>
                  </a:schemeClr>
                </a:solidFill>
              </a:rPr>
              <a:t>– </a:t>
            </a:r>
            <a:r>
              <a:rPr lang="en-US" i="1" dirty="0">
                <a:solidFill>
                  <a:schemeClr val="bg1">
                    <a:lumMod val="85000"/>
                  </a:schemeClr>
                </a:solidFill>
              </a:rPr>
              <a:t>science is lost forever.  </a:t>
            </a:r>
            <a:r>
              <a:rPr lang="en-US" dirty="0">
                <a:solidFill>
                  <a:schemeClr val="bg1">
                    <a:lumMod val="85000"/>
                  </a:schemeClr>
                </a:solidFill>
              </a:rPr>
              <a:t>Also 30 days of </a:t>
            </a:r>
            <a:r>
              <a:rPr lang="en-US" dirty="0" err="1">
                <a:solidFill>
                  <a:schemeClr val="bg1">
                    <a:lumMod val="85000"/>
                  </a:schemeClr>
                </a:solidFill>
              </a:rPr>
              <a:t>lightcurve</a:t>
            </a:r>
            <a:r>
              <a:rPr lang="en-US" dirty="0">
                <a:solidFill>
                  <a:schemeClr val="bg1">
                    <a:lumMod val="85000"/>
                  </a:schemeClr>
                </a:solidFill>
              </a:rPr>
              <a:t> history sometimes is not sufficient.</a:t>
            </a:r>
            <a:endParaRPr lang="en-US" i="1" dirty="0"/>
          </a:p>
          <a:p>
            <a:endParaRPr lang="en-US" dirty="0"/>
          </a:p>
          <a:p>
            <a:endParaRPr lang="en-US" dirty="0"/>
          </a:p>
        </p:txBody>
      </p:sp>
    </p:spTree>
    <p:extLst>
      <p:ext uri="{BB962C8B-B14F-4D97-AF65-F5344CB8AC3E}">
        <p14:creationId xmlns:p14="http://schemas.microsoft.com/office/powerpoint/2010/main" val="3936619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DFBF9-5354-DC7E-A235-2BD5041338C8}"/>
              </a:ext>
            </a:extLst>
          </p:cNvPr>
          <p:cNvSpPr txBox="1"/>
          <p:nvPr/>
        </p:nvSpPr>
        <p:spPr>
          <a:xfrm>
            <a:off x="161177" y="228600"/>
            <a:ext cx="9009839" cy="6463308"/>
          </a:xfrm>
          <a:prstGeom prst="rect">
            <a:avLst/>
          </a:prstGeom>
          <a:noFill/>
        </p:spPr>
        <p:txBody>
          <a:bodyPr wrap="none" rtlCol="0">
            <a:spAutoFit/>
          </a:bodyPr>
          <a:lstStyle/>
          <a:p>
            <a:r>
              <a:rPr lang="en-US" dirty="0">
                <a:solidFill>
                  <a:schemeClr val="bg1"/>
                </a:solidFill>
              </a:rPr>
              <a:t>Ideally, LHAASO  would have similar alert stream (as real time as possible) </a:t>
            </a:r>
            <a:r>
              <a:rPr lang="en-US" i="1" dirty="0">
                <a:solidFill>
                  <a:schemeClr val="bg1"/>
                </a:solidFill>
              </a:rPr>
              <a:t>and</a:t>
            </a:r>
            <a:r>
              <a:rPr lang="en-US" dirty="0">
                <a:solidFill>
                  <a:schemeClr val="bg1"/>
                </a:solidFill>
              </a:rPr>
              <a:t> trigger</a:t>
            </a:r>
            <a:br>
              <a:rPr lang="en-US" dirty="0">
                <a:solidFill>
                  <a:schemeClr val="bg1"/>
                </a:solidFill>
              </a:rPr>
            </a:br>
            <a:r>
              <a:rPr lang="en-US" dirty="0">
                <a:solidFill>
                  <a:schemeClr val="bg1"/>
                </a:solidFill>
              </a:rPr>
              <a:t>on range of timescales. Not trivial, but not as hard as for LSST because VHE sky is much</a:t>
            </a:r>
            <a:br>
              <a:rPr lang="en-US" dirty="0">
                <a:solidFill>
                  <a:schemeClr val="bg1"/>
                </a:solidFill>
              </a:rPr>
            </a:br>
            <a:r>
              <a:rPr lang="en-US" dirty="0">
                <a:solidFill>
                  <a:schemeClr val="bg1"/>
                </a:solidFill>
              </a:rPr>
              <a:t>darker less crowded than optical sky.</a:t>
            </a:r>
          </a:p>
          <a:p>
            <a:endParaRPr lang="en-US" dirty="0">
              <a:solidFill>
                <a:schemeClr val="bg1"/>
              </a:solidFill>
            </a:endParaRPr>
          </a:p>
          <a:p>
            <a:r>
              <a:rPr lang="en-US" dirty="0">
                <a:solidFill>
                  <a:schemeClr val="bg1"/>
                </a:solidFill>
              </a:rPr>
              <a:t>Note: LSST cannot afford to trigger on multiple timescales across</a:t>
            </a:r>
            <a:br>
              <a:rPr lang="en-US" dirty="0">
                <a:solidFill>
                  <a:schemeClr val="bg1"/>
                </a:solidFill>
              </a:rPr>
            </a:br>
            <a:r>
              <a:rPr lang="en-US" dirty="0">
                <a:solidFill>
                  <a:schemeClr val="bg1"/>
                </a:solidFill>
              </a:rPr>
              <a:t>the whole sky, but individual science collaborations can have ``watch lists’’ (up to ~million</a:t>
            </a:r>
          </a:p>
          <a:p>
            <a:r>
              <a:rPr lang="en-US" dirty="0">
                <a:solidFill>
                  <a:schemeClr val="bg1"/>
                </a:solidFill>
              </a:rPr>
              <a:t>object that are monitored in custom manner – NOT possible via brokers, which only </a:t>
            </a:r>
            <a:br>
              <a:rPr lang="en-US" dirty="0">
                <a:solidFill>
                  <a:schemeClr val="bg1"/>
                </a:solidFill>
              </a:rPr>
            </a:br>
            <a:r>
              <a:rPr lang="en-US" dirty="0">
                <a:solidFill>
                  <a:schemeClr val="bg1"/>
                </a:solidFill>
              </a:rPr>
              <a:t>collect alerts).  If LHAASO can’t process fast enough, setup similar watch lists, e.g., for known</a:t>
            </a:r>
            <a:br>
              <a:rPr lang="en-US" dirty="0">
                <a:solidFill>
                  <a:schemeClr val="bg1"/>
                </a:solidFill>
              </a:rPr>
            </a:br>
            <a:r>
              <a:rPr lang="en-US" dirty="0">
                <a:solidFill>
                  <a:schemeClr val="bg1"/>
                </a:solidFill>
              </a:rPr>
              <a:t>X-ray binaries and AGN?  Or like RXTE/MAXI, publish daily </a:t>
            </a:r>
            <a:r>
              <a:rPr lang="en-US" dirty="0" err="1">
                <a:solidFill>
                  <a:schemeClr val="bg1"/>
                </a:solidFill>
              </a:rPr>
              <a:t>lightcurves</a:t>
            </a:r>
            <a:r>
              <a:rPr lang="en-US" dirty="0">
                <a:solidFill>
                  <a:schemeClr val="bg1"/>
                </a:solidFill>
              </a:rPr>
              <a:t> for lists</a:t>
            </a:r>
            <a:br>
              <a:rPr lang="en-US" dirty="0">
                <a:solidFill>
                  <a:schemeClr val="bg1"/>
                </a:solidFill>
              </a:rPr>
            </a:br>
            <a:r>
              <a:rPr lang="en-US" dirty="0">
                <a:solidFill>
                  <a:schemeClr val="bg1"/>
                </a:solidFill>
              </a:rPr>
              <a:t>of “interesting” objects.</a:t>
            </a:r>
          </a:p>
          <a:p>
            <a:endParaRPr lang="en-US" dirty="0">
              <a:solidFill>
                <a:schemeClr val="bg1"/>
              </a:solidFill>
            </a:endParaRPr>
          </a:p>
          <a:p>
            <a:r>
              <a:rPr lang="en-US" dirty="0">
                <a:solidFill>
                  <a:schemeClr val="bg1"/>
                </a:solidFill>
              </a:rPr>
              <a:t>Mechanism for equivalent of DDT/TOO [obtaining </a:t>
            </a:r>
            <a:r>
              <a:rPr lang="en-US" dirty="0" err="1">
                <a:solidFill>
                  <a:schemeClr val="bg1"/>
                </a:solidFill>
              </a:rPr>
              <a:t>lightcurve</a:t>
            </a:r>
            <a:r>
              <a:rPr lang="en-US" dirty="0">
                <a:solidFill>
                  <a:schemeClr val="bg1"/>
                </a:solidFill>
              </a:rPr>
              <a:t> for a random piece of sky</a:t>
            </a:r>
            <a:br>
              <a:rPr lang="en-US" dirty="0">
                <a:solidFill>
                  <a:schemeClr val="bg1"/>
                </a:solidFill>
              </a:rPr>
            </a:br>
            <a:r>
              <a:rPr lang="en-US" dirty="0">
                <a:solidFill>
                  <a:schemeClr val="bg1"/>
                </a:solidFill>
              </a:rPr>
              <a:t>before publication]?  E.g., radio and LSST discover transient that </a:t>
            </a:r>
          </a:p>
          <a:p>
            <a:r>
              <a:rPr lang="en-US" dirty="0">
                <a:solidFill>
                  <a:schemeClr val="bg1"/>
                </a:solidFill>
              </a:rPr>
              <a:t>may be “jetted” tidal disruption event. Depending on whether LHAASO sees something,</a:t>
            </a:r>
            <a:br>
              <a:rPr lang="en-US" dirty="0">
                <a:solidFill>
                  <a:schemeClr val="bg1"/>
                </a:solidFill>
              </a:rPr>
            </a:br>
            <a:r>
              <a:rPr lang="en-US" dirty="0">
                <a:solidFill>
                  <a:schemeClr val="bg1"/>
                </a:solidFill>
              </a:rPr>
              <a:t>follow-up strategy for other observatories changes.  Could be automated and access restricted</a:t>
            </a:r>
            <a:br>
              <a:rPr lang="en-US" dirty="0">
                <a:solidFill>
                  <a:schemeClr val="bg1"/>
                </a:solidFill>
              </a:rPr>
            </a:br>
            <a:r>
              <a:rPr lang="en-US" dirty="0" err="1">
                <a:solidFill>
                  <a:schemeClr val="bg1"/>
                </a:solidFill>
              </a:rPr>
              <a:t>to``partner</a:t>
            </a:r>
            <a:r>
              <a:rPr lang="en-US" dirty="0">
                <a:solidFill>
                  <a:schemeClr val="bg1"/>
                </a:solidFill>
              </a:rPr>
              <a:t>’’ observatories?  </a:t>
            </a:r>
          </a:p>
          <a:p>
            <a:endParaRPr lang="en-US" dirty="0">
              <a:solidFill>
                <a:schemeClr val="bg1"/>
              </a:solidFill>
            </a:endParaRPr>
          </a:p>
          <a:p>
            <a:r>
              <a:rPr lang="en-US" dirty="0">
                <a:solidFill>
                  <a:srgbClr val="FFFF00"/>
                </a:solidFill>
              </a:rPr>
              <a:t>Given known GeV-</a:t>
            </a:r>
            <a:r>
              <a:rPr lang="en-US" dirty="0" err="1">
                <a:solidFill>
                  <a:srgbClr val="FFFF00"/>
                </a:solidFill>
              </a:rPr>
              <a:t>TeV</a:t>
            </a:r>
            <a:r>
              <a:rPr lang="en-US" dirty="0">
                <a:solidFill>
                  <a:srgbClr val="FFFF00"/>
                </a:solidFill>
              </a:rPr>
              <a:t> variability patterns (fractal behavior, “non-linear” fast flares),</a:t>
            </a:r>
            <a:br>
              <a:rPr lang="en-US" dirty="0">
                <a:solidFill>
                  <a:srgbClr val="FFFF00"/>
                </a:solidFill>
              </a:rPr>
            </a:br>
            <a:r>
              <a:rPr lang="en-US" dirty="0">
                <a:solidFill>
                  <a:srgbClr val="FFFF00"/>
                </a:solidFill>
              </a:rPr>
              <a:t>don’t repeat initial Fermi mistake and trigger on just daily or weekly fluxes. Lost a lot of </a:t>
            </a:r>
            <a:br>
              <a:rPr lang="en-US" dirty="0">
                <a:solidFill>
                  <a:srgbClr val="FFFF00"/>
                </a:solidFill>
              </a:rPr>
            </a:br>
            <a:r>
              <a:rPr lang="en-US" dirty="0">
                <a:solidFill>
                  <a:srgbClr val="FFFF00"/>
                </a:solidFill>
              </a:rPr>
              <a:t>flares. Use Bayesian blocks or simply look for clusters in photon arrival times.</a:t>
            </a:r>
          </a:p>
          <a:p>
            <a:endParaRPr lang="en-US" dirty="0">
              <a:solidFill>
                <a:schemeClr val="bg1"/>
              </a:solidFill>
            </a:endParaRPr>
          </a:p>
          <a:p>
            <a:r>
              <a:rPr lang="en-US" dirty="0">
                <a:solidFill>
                  <a:schemeClr val="bg1"/>
                </a:solidFill>
              </a:rPr>
              <a:t>Apologies for stating obvious, but have been in collaborations where lost science because</a:t>
            </a:r>
            <a:br>
              <a:rPr lang="en-US" dirty="0">
                <a:solidFill>
                  <a:schemeClr val="bg1"/>
                </a:solidFill>
              </a:rPr>
            </a:br>
            <a:r>
              <a:rPr lang="en-US" dirty="0">
                <a:solidFill>
                  <a:schemeClr val="bg1"/>
                </a:solidFill>
              </a:rPr>
              <a:t>hadn’t prepared before experiment started. Treat AGN flares like GRBs!</a:t>
            </a:r>
          </a:p>
        </p:txBody>
      </p:sp>
    </p:spTree>
    <p:extLst>
      <p:ext uri="{BB962C8B-B14F-4D97-AF65-F5344CB8AC3E}">
        <p14:creationId xmlns:p14="http://schemas.microsoft.com/office/powerpoint/2010/main" val="215498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B527-95A6-B362-8AAC-D81B02C74E66}"/>
              </a:ext>
            </a:extLst>
          </p:cNvPr>
          <p:cNvSpPr txBox="1"/>
          <p:nvPr/>
        </p:nvSpPr>
        <p:spPr>
          <a:xfrm>
            <a:off x="8619" y="97170"/>
            <a:ext cx="4051109" cy="369332"/>
          </a:xfrm>
          <a:prstGeom prst="rect">
            <a:avLst/>
          </a:prstGeom>
          <a:noFill/>
        </p:spPr>
        <p:txBody>
          <a:bodyPr wrap="none" rtlCol="0">
            <a:spAutoFit/>
          </a:bodyPr>
          <a:lstStyle/>
          <a:p>
            <a:r>
              <a:rPr lang="en-US" dirty="0">
                <a:solidFill>
                  <a:schemeClr val="accent3"/>
                </a:solidFill>
              </a:rPr>
              <a:t>What sources could I put on a watch list? </a:t>
            </a:r>
          </a:p>
        </p:txBody>
      </p:sp>
      <p:pic>
        <p:nvPicPr>
          <p:cNvPr id="4" name="Picture 3">
            <a:extLst>
              <a:ext uri="{FF2B5EF4-FFF2-40B4-BE49-F238E27FC236}">
                <a16:creationId xmlns:a16="http://schemas.microsoft.com/office/drawing/2014/main" id="{C03C44C1-9919-10D6-FAA3-31380C60AAB8}"/>
              </a:ext>
            </a:extLst>
          </p:cNvPr>
          <p:cNvPicPr>
            <a:picLocks noChangeAspect="1"/>
          </p:cNvPicPr>
          <p:nvPr/>
        </p:nvPicPr>
        <p:blipFill>
          <a:blip r:embed="rId2"/>
          <a:stretch>
            <a:fillRect/>
          </a:stretch>
        </p:blipFill>
        <p:spPr>
          <a:xfrm>
            <a:off x="24623" y="474685"/>
            <a:ext cx="9144000" cy="1359494"/>
          </a:xfrm>
          <a:prstGeom prst="rect">
            <a:avLst/>
          </a:prstGeom>
        </p:spPr>
      </p:pic>
      <p:pic>
        <p:nvPicPr>
          <p:cNvPr id="6" name="Picture 5">
            <a:extLst>
              <a:ext uri="{FF2B5EF4-FFF2-40B4-BE49-F238E27FC236}">
                <a16:creationId xmlns:a16="http://schemas.microsoft.com/office/drawing/2014/main" id="{57F55AE5-389C-71AE-1671-331A182A6643}"/>
              </a:ext>
            </a:extLst>
          </p:cNvPr>
          <p:cNvPicPr>
            <a:picLocks noChangeAspect="1"/>
          </p:cNvPicPr>
          <p:nvPr/>
        </p:nvPicPr>
        <p:blipFill>
          <a:blip r:embed="rId3"/>
          <a:stretch>
            <a:fillRect/>
          </a:stretch>
        </p:blipFill>
        <p:spPr>
          <a:xfrm>
            <a:off x="228600" y="1905000"/>
            <a:ext cx="7887105" cy="2698889"/>
          </a:xfrm>
          <a:prstGeom prst="rect">
            <a:avLst/>
          </a:prstGeom>
        </p:spPr>
      </p:pic>
      <p:pic>
        <p:nvPicPr>
          <p:cNvPr id="8" name="Picture 7">
            <a:extLst>
              <a:ext uri="{FF2B5EF4-FFF2-40B4-BE49-F238E27FC236}">
                <a16:creationId xmlns:a16="http://schemas.microsoft.com/office/drawing/2014/main" id="{E727BAFC-6A2A-1439-763B-4678C58F4AAA}"/>
              </a:ext>
            </a:extLst>
          </p:cNvPr>
          <p:cNvPicPr>
            <a:picLocks noChangeAspect="1"/>
          </p:cNvPicPr>
          <p:nvPr/>
        </p:nvPicPr>
        <p:blipFill>
          <a:blip r:embed="rId4"/>
          <a:stretch>
            <a:fillRect/>
          </a:stretch>
        </p:blipFill>
        <p:spPr>
          <a:xfrm>
            <a:off x="5380938" y="4419600"/>
            <a:ext cx="3737491" cy="2438400"/>
          </a:xfrm>
          <a:prstGeom prst="rect">
            <a:avLst/>
          </a:prstGeom>
        </p:spPr>
      </p:pic>
      <p:cxnSp>
        <p:nvCxnSpPr>
          <p:cNvPr id="10" name="Straight Connector 9">
            <a:extLst>
              <a:ext uri="{FF2B5EF4-FFF2-40B4-BE49-F238E27FC236}">
                <a16:creationId xmlns:a16="http://schemas.microsoft.com/office/drawing/2014/main" id="{C067A892-7448-F827-811D-5551F1BC8E85}"/>
              </a:ext>
            </a:extLst>
          </p:cNvPr>
          <p:cNvCxnSpPr/>
          <p:nvPr/>
        </p:nvCxnSpPr>
        <p:spPr bwMode="auto">
          <a:xfrm>
            <a:off x="5721137" y="6223852"/>
            <a:ext cx="3200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846614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46228-74A7-42C6-89C7-82DDE2173B5F}"/>
              </a:ext>
            </a:extLst>
          </p:cNvPr>
          <p:cNvPicPr>
            <a:picLocks noChangeAspect="1"/>
          </p:cNvPicPr>
          <p:nvPr/>
        </p:nvPicPr>
        <p:blipFill>
          <a:blip r:embed="rId2"/>
          <a:stretch>
            <a:fillRect/>
          </a:stretch>
        </p:blipFill>
        <p:spPr>
          <a:xfrm>
            <a:off x="457200" y="609600"/>
            <a:ext cx="3781983" cy="5555871"/>
          </a:xfrm>
          <a:prstGeom prst="rect">
            <a:avLst/>
          </a:prstGeom>
        </p:spPr>
      </p:pic>
      <p:sp>
        <p:nvSpPr>
          <p:cNvPr id="4" name="TextBox 3">
            <a:extLst>
              <a:ext uri="{FF2B5EF4-FFF2-40B4-BE49-F238E27FC236}">
                <a16:creationId xmlns:a16="http://schemas.microsoft.com/office/drawing/2014/main" id="{0BB91E9E-C158-46F3-865C-7D3607CCA34A}"/>
              </a:ext>
            </a:extLst>
          </p:cNvPr>
          <p:cNvSpPr txBox="1"/>
          <p:nvPr/>
        </p:nvSpPr>
        <p:spPr>
          <a:xfrm>
            <a:off x="0" y="19574"/>
            <a:ext cx="6750566" cy="369332"/>
          </a:xfrm>
          <a:prstGeom prst="rect">
            <a:avLst/>
          </a:prstGeom>
          <a:noFill/>
        </p:spPr>
        <p:txBody>
          <a:bodyPr wrap="none" rtlCol="0">
            <a:spAutoFit/>
          </a:bodyPr>
          <a:lstStyle/>
          <a:p>
            <a:r>
              <a:rPr lang="en-US" dirty="0">
                <a:solidFill>
                  <a:srgbClr val="FFFF00"/>
                </a:solidFill>
              </a:rPr>
              <a:t>In stellar mass black hole systems, there is HE/VHE emission (!)</a:t>
            </a:r>
          </a:p>
        </p:txBody>
      </p:sp>
      <p:pic>
        <p:nvPicPr>
          <p:cNvPr id="6" name="Picture 5">
            <a:extLst>
              <a:ext uri="{FF2B5EF4-FFF2-40B4-BE49-F238E27FC236}">
                <a16:creationId xmlns:a16="http://schemas.microsoft.com/office/drawing/2014/main" id="{068477B3-D984-419A-BC4D-DA18C0F8EFDD}"/>
              </a:ext>
            </a:extLst>
          </p:cNvPr>
          <p:cNvPicPr>
            <a:picLocks noChangeAspect="1"/>
          </p:cNvPicPr>
          <p:nvPr/>
        </p:nvPicPr>
        <p:blipFill>
          <a:blip r:embed="rId3"/>
          <a:stretch>
            <a:fillRect/>
          </a:stretch>
        </p:blipFill>
        <p:spPr>
          <a:xfrm>
            <a:off x="4739816" y="1295400"/>
            <a:ext cx="4295327" cy="825657"/>
          </a:xfrm>
          <a:prstGeom prst="rect">
            <a:avLst/>
          </a:prstGeom>
        </p:spPr>
      </p:pic>
      <p:sp>
        <p:nvSpPr>
          <p:cNvPr id="7" name="TextBox 6">
            <a:extLst>
              <a:ext uri="{FF2B5EF4-FFF2-40B4-BE49-F238E27FC236}">
                <a16:creationId xmlns:a16="http://schemas.microsoft.com/office/drawing/2014/main" id="{8B12B11F-9708-4B86-830E-6F4DFDDD14ED}"/>
              </a:ext>
            </a:extLst>
          </p:cNvPr>
          <p:cNvSpPr txBox="1"/>
          <p:nvPr/>
        </p:nvSpPr>
        <p:spPr>
          <a:xfrm>
            <a:off x="3200400" y="2666125"/>
            <a:ext cx="864339" cy="369332"/>
          </a:xfrm>
          <a:prstGeom prst="rect">
            <a:avLst/>
          </a:prstGeom>
          <a:noFill/>
        </p:spPr>
        <p:txBody>
          <a:bodyPr wrap="none" rtlCol="0">
            <a:spAutoFit/>
          </a:bodyPr>
          <a:lstStyle/>
          <a:p>
            <a:r>
              <a:rPr lang="en-US" dirty="0"/>
              <a:t>AGILE</a:t>
            </a:r>
          </a:p>
        </p:txBody>
      </p:sp>
      <p:pic>
        <p:nvPicPr>
          <p:cNvPr id="9" name="Picture 8">
            <a:extLst>
              <a:ext uri="{FF2B5EF4-FFF2-40B4-BE49-F238E27FC236}">
                <a16:creationId xmlns:a16="http://schemas.microsoft.com/office/drawing/2014/main" id="{A705E9BC-6FC5-4C3E-AC16-A035937E5D8C}"/>
              </a:ext>
            </a:extLst>
          </p:cNvPr>
          <p:cNvPicPr>
            <a:picLocks noChangeAspect="1"/>
          </p:cNvPicPr>
          <p:nvPr/>
        </p:nvPicPr>
        <p:blipFill>
          <a:blip r:embed="rId4"/>
          <a:stretch>
            <a:fillRect/>
          </a:stretch>
        </p:blipFill>
        <p:spPr>
          <a:xfrm>
            <a:off x="3012954" y="2514600"/>
            <a:ext cx="2978331" cy="1992086"/>
          </a:xfrm>
          <a:prstGeom prst="rect">
            <a:avLst/>
          </a:prstGeom>
        </p:spPr>
      </p:pic>
      <p:sp>
        <p:nvSpPr>
          <p:cNvPr id="10" name="TextBox 9">
            <a:extLst>
              <a:ext uri="{FF2B5EF4-FFF2-40B4-BE49-F238E27FC236}">
                <a16:creationId xmlns:a16="http://schemas.microsoft.com/office/drawing/2014/main" id="{E1B58327-BFA2-4054-B3E5-4E72680FDF41}"/>
              </a:ext>
            </a:extLst>
          </p:cNvPr>
          <p:cNvSpPr txBox="1"/>
          <p:nvPr/>
        </p:nvSpPr>
        <p:spPr>
          <a:xfrm>
            <a:off x="4572000" y="4953000"/>
            <a:ext cx="4343400" cy="1323439"/>
          </a:xfrm>
          <a:prstGeom prst="rect">
            <a:avLst/>
          </a:prstGeom>
          <a:noFill/>
        </p:spPr>
        <p:txBody>
          <a:bodyPr wrap="square" rtlCol="0">
            <a:spAutoFit/>
          </a:bodyPr>
          <a:lstStyle/>
          <a:p>
            <a:r>
              <a:rPr lang="en-US" sz="1600" dirty="0">
                <a:solidFill>
                  <a:srgbClr val="FFFFFF"/>
                </a:solidFill>
              </a:rPr>
              <a:t>Some may be from </a:t>
            </a:r>
            <a:r>
              <a:rPr lang="en-US" sz="1600" dirty="0" err="1">
                <a:solidFill>
                  <a:srgbClr val="FFFFFF"/>
                </a:solidFill>
              </a:rPr>
              <a:t>extendend</a:t>
            </a:r>
            <a:r>
              <a:rPr lang="en-US" sz="1600" dirty="0">
                <a:solidFill>
                  <a:srgbClr val="FFFFFF"/>
                </a:solidFill>
              </a:rPr>
              <a:t> jet, but some could be from “corona” (base of jet). </a:t>
            </a:r>
            <a:r>
              <a:rPr lang="en-US" sz="1600" dirty="0" err="1">
                <a:solidFill>
                  <a:srgbClr val="FFFFFF"/>
                </a:solidFill>
              </a:rPr>
              <a:t>Cyg</a:t>
            </a:r>
            <a:r>
              <a:rPr lang="en-US" sz="1600" dirty="0">
                <a:solidFill>
                  <a:srgbClr val="FFFFFF"/>
                </a:solidFill>
              </a:rPr>
              <a:t> X-1 is not really </a:t>
            </a:r>
            <a:r>
              <a:rPr lang="en-US" sz="1600" dirty="0" err="1">
                <a:solidFill>
                  <a:srgbClr val="FFFFFF"/>
                </a:solidFill>
              </a:rPr>
              <a:t>microquasar</a:t>
            </a:r>
            <a:r>
              <a:rPr lang="en-US" sz="1600" dirty="0">
                <a:solidFill>
                  <a:srgbClr val="FFFFFF"/>
                </a:solidFill>
              </a:rPr>
              <a:t> </a:t>
            </a:r>
          </a:p>
          <a:p>
            <a:r>
              <a:rPr lang="en-US" sz="1600" dirty="0">
                <a:solidFill>
                  <a:srgbClr val="FFFFFF"/>
                </a:solidFill>
              </a:rPr>
              <a:t>(bulk Lorentz factor of jet &lt; 2, no huge</a:t>
            </a:r>
            <a:br>
              <a:rPr lang="en-US" sz="1600" dirty="0">
                <a:solidFill>
                  <a:srgbClr val="FFFFFF"/>
                </a:solidFill>
              </a:rPr>
            </a:br>
            <a:r>
              <a:rPr lang="en-US" sz="1600" dirty="0">
                <a:solidFill>
                  <a:srgbClr val="FFFFFF"/>
                </a:solidFill>
              </a:rPr>
              <a:t>jet outbursts like </a:t>
            </a:r>
            <a:r>
              <a:rPr lang="en-US" sz="1600" dirty="0" err="1">
                <a:solidFill>
                  <a:srgbClr val="FFFFFF"/>
                </a:solidFill>
              </a:rPr>
              <a:t>Cyg</a:t>
            </a:r>
            <a:r>
              <a:rPr lang="en-US" sz="1600" dirty="0">
                <a:solidFill>
                  <a:srgbClr val="FFFFFF"/>
                </a:solidFill>
              </a:rPr>
              <a:t> X-3, GRS 1915)</a:t>
            </a:r>
          </a:p>
        </p:txBody>
      </p:sp>
      <p:sp>
        <p:nvSpPr>
          <p:cNvPr id="11" name="TextBox 10">
            <a:extLst>
              <a:ext uri="{FF2B5EF4-FFF2-40B4-BE49-F238E27FC236}">
                <a16:creationId xmlns:a16="http://schemas.microsoft.com/office/drawing/2014/main" id="{458FF644-BA84-4DCA-951E-D47435A27E59}"/>
              </a:ext>
            </a:extLst>
          </p:cNvPr>
          <p:cNvSpPr txBox="1"/>
          <p:nvPr/>
        </p:nvSpPr>
        <p:spPr>
          <a:xfrm>
            <a:off x="304800" y="6386165"/>
            <a:ext cx="5872185" cy="369332"/>
          </a:xfrm>
          <a:prstGeom prst="rect">
            <a:avLst/>
          </a:prstGeom>
          <a:noFill/>
        </p:spPr>
        <p:txBody>
          <a:bodyPr wrap="none" rtlCol="0">
            <a:spAutoFit/>
          </a:bodyPr>
          <a:lstStyle/>
          <a:p>
            <a:r>
              <a:rPr lang="en-US" dirty="0"/>
              <a:t>Same for AGN? [~3C273 level emission o.k. for EGRB] </a:t>
            </a:r>
          </a:p>
        </p:txBody>
      </p:sp>
    </p:spTree>
    <p:extLst>
      <p:ext uri="{BB962C8B-B14F-4D97-AF65-F5344CB8AC3E}">
        <p14:creationId xmlns:p14="http://schemas.microsoft.com/office/powerpoint/2010/main" val="198316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68962" name="Picture 2">
            <a:extLst>
              <a:ext uri="{FF2B5EF4-FFF2-40B4-BE49-F238E27FC236}">
                <a16:creationId xmlns:a16="http://schemas.microsoft.com/office/drawing/2014/main" id="{08550CFA-8188-3B1D-6015-27A3BFDA1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261100" cy="6943725"/>
          </a:xfrm>
          <a:prstGeom prst="rect">
            <a:avLst/>
          </a:prstGeom>
          <a:noFill/>
          <a:extLst>
            <a:ext uri="{909E8E84-426E-40DD-AFC4-6F175D3DCCD1}">
              <a14:hiddenFill xmlns:a14="http://schemas.microsoft.com/office/drawing/2010/main">
                <a:solidFill>
                  <a:srgbClr val="FFFFFF"/>
                </a:solidFill>
              </a14:hiddenFill>
            </a:ext>
          </a:extLst>
        </p:spPr>
      </p:pic>
      <p:sp>
        <p:nvSpPr>
          <p:cNvPr id="168963" name="Text Box 3">
            <a:extLst>
              <a:ext uri="{FF2B5EF4-FFF2-40B4-BE49-F238E27FC236}">
                <a16:creationId xmlns:a16="http://schemas.microsoft.com/office/drawing/2014/main" id="{7225704B-E937-968E-6AF5-C60C404863BA}"/>
              </a:ext>
            </a:extLst>
          </p:cNvPr>
          <p:cNvSpPr txBox="1">
            <a:spLocks noChangeArrowheads="1"/>
          </p:cNvSpPr>
          <p:nvPr/>
        </p:nvSpPr>
        <p:spPr bwMode="auto">
          <a:xfrm>
            <a:off x="3644900" y="5902325"/>
            <a:ext cx="4625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7FF0C"/>
                </a:solidFill>
                <a:effectLst>
                  <a:outerShdw blurRad="38100" dist="38100" dir="2700000" algn="tl">
                    <a:srgbClr val="000000"/>
                  </a:outerShdw>
                </a:effectLst>
                <a:uLnTx/>
                <a:uFillTx/>
                <a:latin typeface="Lucida Grande" charset="0"/>
                <a:ea typeface="+mn-ea"/>
                <a:cs typeface="Arial" panose="020B0604020202020204" pitchFamily="34" charset="0"/>
              </a:rPr>
              <a:t>Produces Cosmic Ray Beam?</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68964" name="Text Box 4">
            <a:extLst>
              <a:ext uri="{FF2B5EF4-FFF2-40B4-BE49-F238E27FC236}">
                <a16:creationId xmlns:a16="http://schemas.microsoft.com/office/drawing/2014/main" id="{65A0D910-73CD-8BCE-C4EB-0CB042431FC6}"/>
              </a:ext>
            </a:extLst>
          </p:cNvPr>
          <p:cNvSpPr txBox="1">
            <a:spLocks noChangeArrowheads="1"/>
          </p:cNvSpPr>
          <p:nvPr/>
        </p:nvSpPr>
        <p:spPr bwMode="auto">
          <a:xfrm>
            <a:off x="0" y="3352800"/>
            <a:ext cx="2909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7FF0C"/>
                </a:solidFill>
                <a:effectLst>
                  <a:outerShdw blurRad="38100" dist="38100" dir="2700000" algn="tl">
                    <a:srgbClr val="000000"/>
                  </a:outerShdw>
                </a:effectLst>
                <a:uLnTx/>
                <a:uFillTx/>
                <a:latin typeface="Lucida Grande" charset="0"/>
                <a:ea typeface="+mn-ea"/>
                <a:cs typeface="Arial" panose="020B0604020202020204" pitchFamily="34" charset="0"/>
              </a:rPr>
              <a:t> Radiation Field: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7FF0C"/>
                </a:solidFill>
                <a:effectLst>
                  <a:outerShdw blurRad="38100" dist="38100" dir="2700000" algn="tl">
                    <a:srgbClr val="000000"/>
                  </a:outerShdw>
                </a:effectLst>
                <a:uLnTx/>
                <a:uFillTx/>
                <a:latin typeface="Lucida Grande" charset="0"/>
                <a:ea typeface="+mn-ea"/>
                <a:cs typeface="Arial" panose="020B0604020202020204" pitchFamily="34" charset="0"/>
              </a:rPr>
              <a:t>Ask Astronomers</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Arial" panose="020B0604020202020204" pitchFamily="34" charset="0"/>
            </a:endParaRPr>
          </a:p>
        </p:txBody>
      </p:sp>
      <p:sp>
        <p:nvSpPr>
          <p:cNvPr id="168965" name="Line 5">
            <a:extLst>
              <a:ext uri="{FF2B5EF4-FFF2-40B4-BE49-F238E27FC236}">
                <a16:creationId xmlns:a16="http://schemas.microsoft.com/office/drawing/2014/main" id="{BAFF4020-CCE2-C1C1-12B4-FFB6D6C945AE}"/>
              </a:ext>
            </a:extLst>
          </p:cNvPr>
          <p:cNvSpPr>
            <a:spLocks noChangeShapeType="1"/>
          </p:cNvSpPr>
          <p:nvPr/>
        </p:nvSpPr>
        <p:spPr bwMode="auto">
          <a:xfrm>
            <a:off x="2743200" y="3810000"/>
            <a:ext cx="762000" cy="304800"/>
          </a:xfrm>
          <a:prstGeom prst="line">
            <a:avLst/>
          </a:prstGeom>
          <a:noFill/>
          <a:ln w="57150">
            <a:solidFill>
              <a:srgbClr val="FFFF0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8966" name="Line 6">
            <a:extLst>
              <a:ext uri="{FF2B5EF4-FFF2-40B4-BE49-F238E27FC236}">
                <a16:creationId xmlns:a16="http://schemas.microsoft.com/office/drawing/2014/main" id="{F28392D3-E169-B609-2B35-BC654E4C24DF}"/>
              </a:ext>
            </a:extLst>
          </p:cNvPr>
          <p:cNvSpPr>
            <a:spLocks noChangeShapeType="1"/>
          </p:cNvSpPr>
          <p:nvPr/>
        </p:nvSpPr>
        <p:spPr bwMode="auto">
          <a:xfrm flipH="1">
            <a:off x="2438400" y="5638800"/>
            <a:ext cx="685800" cy="990600"/>
          </a:xfrm>
          <a:prstGeom prst="line">
            <a:avLst/>
          </a:prstGeom>
          <a:noFill/>
          <a:ln w="57150">
            <a:solidFill>
              <a:srgbClr val="FFF70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8967" name="Text Box 7">
            <a:extLst>
              <a:ext uri="{FF2B5EF4-FFF2-40B4-BE49-F238E27FC236}">
                <a16:creationId xmlns:a16="http://schemas.microsoft.com/office/drawing/2014/main" id="{44666704-2193-EA6F-942A-2205A826BCBC}"/>
              </a:ext>
            </a:extLst>
          </p:cNvPr>
          <p:cNvSpPr txBox="1">
            <a:spLocks noChangeArrowheads="1"/>
          </p:cNvSpPr>
          <p:nvPr/>
        </p:nvSpPr>
        <p:spPr bwMode="auto">
          <a:xfrm>
            <a:off x="180975" y="169863"/>
            <a:ext cx="2938463"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00"/>
                </a:solidFill>
                <a:effectLst/>
                <a:uLnTx/>
                <a:uFillTx/>
                <a:latin typeface="Impact" panose="020B0806030902050204" pitchFamily="34" charset="0"/>
                <a:ea typeface="+mn-ea"/>
                <a:cs typeface="Arial" panose="020B0604020202020204" pitchFamily="34" charset="0"/>
              </a:rPr>
              <a:t>Active Galaxy</a:t>
            </a:r>
            <a:endParaRPr kumimoji="0" lang="en-US" altLang="en-US" sz="4000" b="0" i="0" u="none" strike="noStrike" kern="1200" cap="none" spc="0" normalizeH="0" baseline="0" noProof="0">
              <a:ln>
                <a:noFill/>
              </a:ln>
              <a:solidFill>
                <a:srgbClr val="FFFF00"/>
              </a:solidFill>
              <a:effectLst/>
              <a:uLnTx/>
              <a:uFillTx/>
              <a:latin typeface="Times" panose="02020603050405020304" pitchFamily="18" charset="0"/>
              <a:ea typeface="+mn-ea"/>
              <a:cs typeface="Arial" panose="020B0604020202020204" pitchFamily="34" charset="0"/>
            </a:endParaRPr>
          </a:p>
        </p:txBody>
      </p:sp>
      <p:sp>
        <p:nvSpPr>
          <p:cNvPr id="168968" name="Text Box 8">
            <a:extLst>
              <a:ext uri="{FF2B5EF4-FFF2-40B4-BE49-F238E27FC236}">
                <a16:creationId xmlns:a16="http://schemas.microsoft.com/office/drawing/2014/main" id="{E31B6C6D-6F21-0A07-1A61-4A9FA823535C}"/>
              </a:ext>
            </a:extLst>
          </p:cNvPr>
          <p:cNvSpPr txBox="1">
            <a:spLocks noChangeArrowheads="1"/>
          </p:cNvSpPr>
          <p:nvPr/>
        </p:nvSpPr>
        <p:spPr bwMode="auto">
          <a:xfrm>
            <a:off x="5638800" y="1412875"/>
            <a:ext cx="3546475" cy="197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energy in protons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energy in electrons </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photon target observed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in lines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&gt;&gt; few events per year km</a:t>
            </a:r>
            <a:r>
              <a:rPr kumimoji="0" lang="en-US" altLang="en-US" sz="2400" b="0" i="0" u="none" strike="noStrike" kern="1200" cap="none" spc="0" normalizeH="0" baseline="30000" noProof="0">
                <a:ln>
                  <a:noFill/>
                </a:ln>
                <a:solidFill>
                  <a:srgbClr val="FFFFFF"/>
                </a:solidFill>
                <a:effectLst/>
                <a:uLnTx/>
                <a:uFillTx/>
                <a:latin typeface="Times New Roman" panose="02020603050405020304" pitchFamily="18" charset="0"/>
                <a:ea typeface="+mn-ea"/>
                <a:cs typeface="Arial" panose="020B0604020202020204" pitchFamily="34" charset="0"/>
              </a:rPr>
              <a:t>2</a:t>
            </a:r>
          </a:p>
        </p:txBody>
      </p:sp>
      <p:sp>
        <p:nvSpPr>
          <p:cNvPr id="168969" name="Text Box 9">
            <a:extLst>
              <a:ext uri="{FF2B5EF4-FFF2-40B4-BE49-F238E27FC236}">
                <a16:creationId xmlns:a16="http://schemas.microsoft.com/office/drawing/2014/main" id="{655CB95B-EF2E-77B0-1832-C7E7C14DECF3}"/>
              </a:ext>
            </a:extLst>
          </p:cNvPr>
          <p:cNvSpPr txBox="1">
            <a:spLocks noChangeArrowheads="1"/>
          </p:cNvSpPr>
          <p:nvPr/>
        </p:nvSpPr>
        <p:spPr bwMode="auto">
          <a:xfrm>
            <a:off x="7620000" y="6521450"/>
            <a:ext cx="1617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FF00"/>
                </a:solidFill>
                <a:effectLst/>
                <a:uLnTx/>
                <a:uFillTx/>
                <a:latin typeface="Arial" panose="020B0604020202020204" pitchFamily="34" charset="0"/>
                <a:ea typeface="+mn-ea"/>
                <a:cs typeface="Arial" panose="020B0604020202020204" pitchFamily="34" charset="0"/>
              </a:rPr>
              <a:t>F. Halzen, 2004</a:t>
            </a:r>
          </a:p>
        </p:txBody>
      </p:sp>
    </p:spTree>
  </p:cSld>
  <p:clrMapOvr>
    <a:masterClrMapping/>
  </p:clrMapOvr>
  <p:transition>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551A0-AB8B-4B49-8737-EA91D9BF58C7}"/>
              </a:ext>
            </a:extLst>
          </p:cNvPr>
          <p:cNvSpPr txBox="1"/>
          <p:nvPr/>
        </p:nvSpPr>
        <p:spPr>
          <a:xfrm>
            <a:off x="228600" y="228600"/>
            <a:ext cx="5384872" cy="369332"/>
          </a:xfrm>
          <a:prstGeom prst="rect">
            <a:avLst/>
          </a:prstGeom>
          <a:noFill/>
        </p:spPr>
        <p:txBody>
          <a:bodyPr wrap="none" rtlCol="0">
            <a:spAutoFit/>
          </a:bodyPr>
          <a:lstStyle/>
          <a:p>
            <a:r>
              <a:rPr lang="en-US" dirty="0">
                <a:solidFill>
                  <a:srgbClr val="FFFF00"/>
                </a:solidFill>
              </a:rPr>
              <a:t>The trouble with AGN jets and ICECUBE neutrino(s)…</a:t>
            </a:r>
          </a:p>
        </p:txBody>
      </p:sp>
      <p:pic>
        <p:nvPicPr>
          <p:cNvPr id="4" name="Picture 3">
            <a:extLst>
              <a:ext uri="{FF2B5EF4-FFF2-40B4-BE49-F238E27FC236}">
                <a16:creationId xmlns:a16="http://schemas.microsoft.com/office/drawing/2014/main" id="{6CA8E2E9-4CD7-4E7B-A373-798FD286DCF4}"/>
              </a:ext>
            </a:extLst>
          </p:cNvPr>
          <p:cNvPicPr>
            <a:picLocks noChangeAspect="1"/>
          </p:cNvPicPr>
          <p:nvPr/>
        </p:nvPicPr>
        <p:blipFill>
          <a:blip r:embed="rId2"/>
          <a:stretch>
            <a:fillRect/>
          </a:stretch>
        </p:blipFill>
        <p:spPr>
          <a:xfrm>
            <a:off x="304800" y="533400"/>
            <a:ext cx="4894217" cy="1964964"/>
          </a:xfrm>
          <a:prstGeom prst="rect">
            <a:avLst/>
          </a:prstGeom>
        </p:spPr>
      </p:pic>
      <p:pic>
        <p:nvPicPr>
          <p:cNvPr id="6" name="Picture 5">
            <a:extLst>
              <a:ext uri="{FF2B5EF4-FFF2-40B4-BE49-F238E27FC236}">
                <a16:creationId xmlns:a16="http://schemas.microsoft.com/office/drawing/2014/main" id="{16B92378-3AA2-47DB-80EB-7C6DCC884054}"/>
              </a:ext>
            </a:extLst>
          </p:cNvPr>
          <p:cNvPicPr>
            <a:picLocks noChangeAspect="1"/>
          </p:cNvPicPr>
          <p:nvPr/>
        </p:nvPicPr>
        <p:blipFill>
          <a:blip r:embed="rId3"/>
          <a:stretch>
            <a:fillRect/>
          </a:stretch>
        </p:blipFill>
        <p:spPr>
          <a:xfrm>
            <a:off x="304800" y="2667000"/>
            <a:ext cx="6781800" cy="2694555"/>
          </a:xfrm>
          <a:prstGeom prst="rect">
            <a:avLst/>
          </a:prstGeom>
        </p:spPr>
      </p:pic>
      <p:sp>
        <p:nvSpPr>
          <p:cNvPr id="7" name="TextBox 6">
            <a:extLst>
              <a:ext uri="{FF2B5EF4-FFF2-40B4-BE49-F238E27FC236}">
                <a16:creationId xmlns:a16="http://schemas.microsoft.com/office/drawing/2014/main" id="{19161D48-23C7-4AB3-9FDF-38A53AD3758C}"/>
              </a:ext>
            </a:extLst>
          </p:cNvPr>
          <p:cNvSpPr txBox="1"/>
          <p:nvPr/>
        </p:nvSpPr>
        <p:spPr>
          <a:xfrm>
            <a:off x="257961" y="5410200"/>
            <a:ext cx="8666603" cy="1077218"/>
          </a:xfrm>
          <a:prstGeom prst="rect">
            <a:avLst/>
          </a:prstGeom>
          <a:noFill/>
        </p:spPr>
        <p:txBody>
          <a:bodyPr wrap="none" rtlCol="0">
            <a:spAutoFit/>
          </a:bodyPr>
          <a:lstStyle/>
          <a:p>
            <a:r>
              <a:rPr lang="en-US" sz="1600" dirty="0">
                <a:solidFill>
                  <a:srgbClr val="FFFF00"/>
                </a:solidFill>
              </a:rPr>
              <a:t>In delta-function approximation, pion has ~0.1-.2 energy of proton, and neutrino has ~.3 of</a:t>
            </a:r>
          </a:p>
          <a:p>
            <a:r>
              <a:rPr lang="en-US" sz="1600" dirty="0">
                <a:solidFill>
                  <a:srgbClr val="FFFF00"/>
                </a:solidFill>
              </a:rPr>
              <a:t>energy of pion.  ICECUBE sees neutrinos from ~1 </a:t>
            </a:r>
            <a:r>
              <a:rPr lang="en-US" sz="1600" dirty="0" err="1">
                <a:solidFill>
                  <a:srgbClr val="FFFF00"/>
                </a:solidFill>
              </a:rPr>
              <a:t>TeV</a:t>
            </a:r>
            <a:r>
              <a:rPr lang="en-US" sz="1600" dirty="0">
                <a:solidFill>
                  <a:srgbClr val="FFFF00"/>
                </a:solidFill>
              </a:rPr>
              <a:t> – 1 </a:t>
            </a:r>
            <a:r>
              <a:rPr lang="en-US" sz="1600" dirty="0" err="1">
                <a:solidFill>
                  <a:srgbClr val="FFFF00"/>
                </a:solidFill>
              </a:rPr>
              <a:t>PeV</a:t>
            </a:r>
            <a:r>
              <a:rPr lang="en-US" sz="1600" dirty="0">
                <a:solidFill>
                  <a:srgbClr val="FFFF00"/>
                </a:solidFill>
              </a:rPr>
              <a:t>. To make </a:t>
            </a:r>
            <a:r>
              <a:rPr lang="en-US" sz="1600" dirty="0" err="1">
                <a:solidFill>
                  <a:srgbClr val="FFFF00"/>
                </a:solidFill>
              </a:rPr>
              <a:t>TeV</a:t>
            </a:r>
            <a:r>
              <a:rPr lang="en-US" sz="1600" dirty="0">
                <a:solidFill>
                  <a:srgbClr val="FFFF00"/>
                </a:solidFill>
              </a:rPr>
              <a:t> neutrino, need</a:t>
            </a:r>
          </a:p>
          <a:p>
            <a:r>
              <a:rPr lang="en-US" sz="1600" dirty="0">
                <a:solidFill>
                  <a:srgbClr val="FFFF00"/>
                </a:solidFill>
              </a:rPr>
              <a:t>proton of energy ~20 </a:t>
            </a:r>
            <a:r>
              <a:rPr lang="en-US" sz="1600" dirty="0" err="1">
                <a:solidFill>
                  <a:srgbClr val="FFFF00"/>
                </a:solidFill>
              </a:rPr>
              <a:t>TeV</a:t>
            </a:r>
            <a:r>
              <a:rPr lang="en-US" sz="1600" dirty="0">
                <a:solidFill>
                  <a:srgbClr val="FFFF00"/>
                </a:solidFill>
              </a:rPr>
              <a:t>, or γ~2x10</a:t>
            </a:r>
            <a:r>
              <a:rPr lang="en-US" sz="1600" baseline="30000" dirty="0">
                <a:solidFill>
                  <a:srgbClr val="FFFF00"/>
                </a:solidFill>
              </a:rPr>
              <a:t>4</a:t>
            </a:r>
            <a:r>
              <a:rPr lang="en-US" sz="1600" dirty="0">
                <a:solidFill>
                  <a:srgbClr val="FFFF00"/>
                </a:solidFill>
              </a:rPr>
              <a:t>.  =&gt; need target photon E~3.5 keV [X-rays], and lots of them (for</a:t>
            </a:r>
            <a:br>
              <a:rPr lang="en-US" sz="1600" dirty="0">
                <a:solidFill>
                  <a:srgbClr val="FFFF00"/>
                </a:solidFill>
              </a:rPr>
            </a:br>
            <a:r>
              <a:rPr lang="en-US" sz="1600" dirty="0">
                <a:solidFill>
                  <a:srgbClr val="FFFF00"/>
                </a:solidFill>
              </a:rPr>
              <a:t>efficient production)… where do you get these?  Compactness (pair production) problem…</a:t>
            </a:r>
          </a:p>
        </p:txBody>
      </p:sp>
      <p:sp>
        <p:nvSpPr>
          <p:cNvPr id="9" name="TextBox 8">
            <a:extLst>
              <a:ext uri="{FF2B5EF4-FFF2-40B4-BE49-F238E27FC236}">
                <a16:creationId xmlns:a16="http://schemas.microsoft.com/office/drawing/2014/main" id="{88FA6B18-4461-4F59-AE06-C3A18CE4E37C}"/>
              </a:ext>
            </a:extLst>
          </p:cNvPr>
          <p:cNvSpPr txBox="1"/>
          <p:nvPr/>
        </p:nvSpPr>
        <p:spPr>
          <a:xfrm>
            <a:off x="4953000" y="4953000"/>
            <a:ext cx="2031325" cy="369332"/>
          </a:xfrm>
          <a:prstGeom prst="rect">
            <a:avLst/>
          </a:prstGeom>
          <a:noFill/>
        </p:spPr>
        <p:txBody>
          <a:bodyPr wrap="none" rtlCol="0">
            <a:spAutoFit/>
          </a:bodyPr>
          <a:lstStyle/>
          <a:p>
            <a:r>
              <a:rPr lang="en-US" dirty="0"/>
              <a:t>Rieger lecture notes</a:t>
            </a:r>
          </a:p>
        </p:txBody>
      </p:sp>
    </p:spTree>
    <p:extLst>
      <p:ext uri="{BB962C8B-B14F-4D97-AF65-F5344CB8AC3E}">
        <p14:creationId xmlns:p14="http://schemas.microsoft.com/office/powerpoint/2010/main" val="989295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t="3373"/>
          <a:stretch>
            <a:fillRect/>
          </a:stretch>
        </p:blipFill>
        <p:spPr bwMode="auto">
          <a:xfrm>
            <a:off x="0" y="609600"/>
            <a:ext cx="9029510" cy="6248400"/>
          </a:xfrm>
          <a:prstGeom prst="rect">
            <a:avLst/>
          </a:prstGeom>
          <a:noFill/>
          <a:ln w="9525">
            <a:noFill/>
            <a:miter lim="800000"/>
            <a:headEnd/>
            <a:tailEnd/>
          </a:ln>
        </p:spPr>
      </p:pic>
      <p:sp>
        <p:nvSpPr>
          <p:cNvPr id="3" name="TextBox 2"/>
          <p:cNvSpPr txBox="1"/>
          <p:nvPr/>
        </p:nvSpPr>
        <p:spPr>
          <a:xfrm>
            <a:off x="0" y="0"/>
            <a:ext cx="8605946" cy="461665"/>
          </a:xfrm>
          <a:prstGeom prst="rect">
            <a:avLst/>
          </a:prstGeom>
          <a:noFill/>
        </p:spPr>
        <p:txBody>
          <a:bodyPr wrap="none" rtlCol="0">
            <a:spAutoFit/>
          </a:bodyPr>
          <a:lstStyle/>
          <a:p>
            <a:r>
              <a:rPr lang="en-US" sz="2400" b="1" dirty="0">
                <a:solidFill>
                  <a:srgbClr val="FFFF00"/>
                </a:solidFill>
              </a:rPr>
              <a:t>What’s up after 10+ years of Fermi/IACT blazar observations??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Text Box 2"/>
          <p:cNvSpPr txBox="1">
            <a:spLocks noChangeArrowheads="1"/>
          </p:cNvSpPr>
          <p:nvPr/>
        </p:nvSpPr>
        <p:spPr bwMode="auto">
          <a:xfrm>
            <a:off x="0" y="152400"/>
            <a:ext cx="3349625" cy="701675"/>
          </a:xfrm>
          <a:prstGeom prst="rect">
            <a:avLst/>
          </a:prstGeom>
          <a:noFill/>
          <a:ln w="9525">
            <a:noFill/>
            <a:miter lim="800000"/>
            <a:headEnd/>
            <a:tailEnd/>
          </a:ln>
          <a:effectLst/>
        </p:spPr>
        <p:txBody>
          <a:bodyPr wrap="none">
            <a:spAutoFit/>
          </a:bodyPr>
          <a:lstStyle/>
          <a:p>
            <a:pPr eaLnBrk="1" hangingPunct="1"/>
            <a:r>
              <a:rPr lang="en-US" sz="2000" dirty="0">
                <a:solidFill>
                  <a:srgbClr val="FFFF00"/>
                </a:solidFill>
                <a:latin typeface="Arial" charset="0"/>
                <a:cs typeface="Arial" charset="0"/>
              </a:rPr>
              <a:t>VHE Astrophysics I.</a:t>
            </a:r>
          </a:p>
          <a:p>
            <a:pPr eaLnBrk="1" hangingPunct="1"/>
            <a:r>
              <a:rPr lang="en-US" sz="2000" dirty="0">
                <a:solidFill>
                  <a:srgbClr val="FFFF00"/>
                </a:solidFill>
                <a:latin typeface="Arial" charset="0"/>
                <a:cs typeface="Arial" charset="0"/>
              </a:rPr>
              <a:t>          A Generic Source  ….</a:t>
            </a:r>
          </a:p>
        </p:txBody>
      </p:sp>
      <p:grpSp>
        <p:nvGrpSpPr>
          <p:cNvPr id="2" name="Group 3"/>
          <p:cNvGrpSpPr>
            <a:grpSpLocks/>
          </p:cNvGrpSpPr>
          <p:nvPr/>
        </p:nvGrpSpPr>
        <p:grpSpPr bwMode="auto">
          <a:xfrm>
            <a:off x="304800" y="4191000"/>
            <a:ext cx="8542338" cy="2354263"/>
            <a:chOff x="192" y="2064"/>
            <a:chExt cx="5381" cy="1483"/>
          </a:xfrm>
        </p:grpSpPr>
        <p:graphicFrame>
          <p:nvGraphicFramePr>
            <p:cNvPr id="489476" name="Object 4"/>
            <p:cNvGraphicFramePr>
              <a:graphicFrameLocks noChangeAspect="1"/>
            </p:cNvGraphicFramePr>
            <p:nvPr/>
          </p:nvGraphicFramePr>
          <p:xfrm>
            <a:off x="326" y="2352"/>
            <a:ext cx="3092" cy="1195"/>
          </p:xfrm>
          <a:graphic>
            <a:graphicData uri="http://schemas.openxmlformats.org/presentationml/2006/ole">
              <mc:AlternateContent xmlns:mc="http://schemas.openxmlformats.org/markup-compatibility/2006">
                <mc:Choice xmlns:v="urn:schemas-microsoft-com:vml" Requires="v">
                  <p:oleObj name="Equation" r:id="rId2" imgW="2958840" imgH="1143000" progId="Equation.DSMT4">
                    <p:embed/>
                  </p:oleObj>
                </mc:Choice>
                <mc:Fallback>
                  <p:oleObj name="Equation" r:id="rId2" imgW="2958840" imgH="1143000" progId="Equation.DSMT4">
                    <p:embed/>
                    <p:pic>
                      <p:nvPicPr>
                        <p:cNvPr id="4894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 y="2352"/>
                          <a:ext cx="3092" cy="1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5"/>
            <p:cNvGrpSpPr>
              <a:grpSpLocks/>
            </p:cNvGrpSpPr>
            <p:nvPr/>
          </p:nvGrpSpPr>
          <p:grpSpPr bwMode="auto">
            <a:xfrm>
              <a:off x="192" y="2064"/>
              <a:ext cx="5381" cy="1200"/>
              <a:chOff x="192" y="2064"/>
              <a:chExt cx="5381" cy="1200"/>
            </a:xfrm>
          </p:grpSpPr>
          <p:sp>
            <p:nvSpPr>
              <p:cNvPr id="489478" name="Text Box 6"/>
              <p:cNvSpPr txBox="1">
                <a:spLocks noChangeArrowheads="1"/>
              </p:cNvSpPr>
              <p:nvPr/>
            </p:nvSpPr>
            <p:spPr bwMode="auto">
              <a:xfrm>
                <a:off x="192" y="2064"/>
                <a:ext cx="4415" cy="231"/>
              </a:xfrm>
              <a:prstGeom prst="rect">
                <a:avLst/>
              </a:prstGeom>
              <a:noFill/>
              <a:ln w="9525">
                <a:noFill/>
                <a:miter lim="800000"/>
                <a:headEnd/>
                <a:tailEnd/>
              </a:ln>
              <a:effectLst/>
            </p:spPr>
            <p:txBody>
              <a:bodyPr wrap="none">
                <a:spAutoFit/>
              </a:bodyPr>
              <a:lstStyle/>
              <a:p>
                <a:pPr eaLnBrk="1" hangingPunct="1"/>
                <a:r>
                  <a:rPr lang="en-US" sz="1800">
                    <a:solidFill>
                      <a:srgbClr val="00CCFF"/>
                    </a:solidFill>
                    <a:latin typeface="Arial" charset="0"/>
                    <a:cs typeface="Arial" charset="0"/>
                  </a:rPr>
                  <a:t>Process(es) directly responsible for observed X-ray/</a:t>
                </a:r>
                <a:r>
                  <a:rPr lang="en-US" sz="1800">
                    <a:solidFill>
                      <a:srgbClr val="00CCFF"/>
                    </a:solidFill>
                    <a:latin typeface="Symbol" pitchFamily="28" charset="2"/>
                    <a:cs typeface="Arial" charset="0"/>
                  </a:rPr>
                  <a:t>g</a:t>
                </a:r>
                <a:r>
                  <a:rPr lang="en-US" sz="1800">
                    <a:solidFill>
                      <a:srgbClr val="00CCFF"/>
                    </a:solidFill>
                    <a:latin typeface="Arial" charset="0"/>
                    <a:cs typeface="Arial" charset="0"/>
                  </a:rPr>
                  <a:t>-ray emission?</a:t>
                </a:r>
              </a:p>
            </p:txBody>
          </p:sp>
          <p:grpSp>
            <p:nvGrpSpPr>
              <p:cNvPr id="4" name="Group 7"/>
              <p:cNvGrpSpPr>
                <a:grpSpLocks/>
              </p:cNvGrpSpPr>
              <p:nvPr/>
            </p:nvGrpSpPr>
            <p:grpSpPr bwMode="auto">
              <a:xfrm>
                <a:off x="2880" y="2448"/>
                <a:ext cx="144" cy="240"/>
                <a:chOff x="3264" y="2448"/>
                <a:chExt cx="144" cy="240"/>
              </a:xfrm>
            </p:grpSpPr>
            <p:sp>
              <p:nvSpPr>
                <p:cNvPr id="489480" name="Line 8"/>
                <p:cNvSpPr>
                  <a:spLocks noChangeShapeType="1"/>
                </p:cNvSpPr>
                <p:nvPr/>
              </p:nvSpPr>
              <p:spPr bwMode="auto">
                <a:xfrm>
                  <a:off x="3264" y="2448"/>
                  <a:ext cx="144" cy="0"/>
                </a:xfrm>
                <a:prstGeom prst="line">
                  <a:avLst/>
                </a:prstGeom>
                <a:noFill/>
                <a:ln w="25400">
                  <a:solidFill>
                    <a:srgbClr val="00FF00"/>
                  </a:solidFill>
                  <a:round/>
                  <a:headEnd/>
                  <a:tailEnd/>
                </a:ln>
                <a:effectLst/>
              </p:spPr>
              <p:txBody>
                <a:bodyPr/>
                <a:lstStyle/>
                <a:p>
                  <a:endParaRPr lang="en-US"/>
                </a:p>
              </p:txBody>
            </p:sp>
            <p:sp>
              <p:nvSpPr>
                <p:cNvPr id="489481" name="Line 9"/>
                <p:cNvSpPr>
                  <a:spLocks noChangeShapeType="1"/>
                </p:cNvSpPr>
                <p:nvPr/>
              </p:nvSpPr>
              <p:spPr bwMode="auto">
                <a:xfrm>
                  <a:off x="3264" y="2688"/>
                  <a:ext cx="144" cy="0"/>
                </a:xfrm>
                <a:prstGeom prst="line">
                  <a:avLst/>
                </a:prstGeom>
                <a:noFill/>
                <a:ln w="25400">
                  <a:solidFill>
                    <a:srgbClr val="00FF00"/>
                  </a:solidFill>
                  <a:round/>
                  <a:headEnd/>
                  <a:tailEnd/>
                </a:ln>
                <a:effectLst/>
              </p:spPr>
              <p:txBody>
                <a:bodyPr/>
                <a:lstStyle/>
                <a:p>
                  <a:endParaRPr lang="en-US"/>
                </a:p>
              </p:txBody>
            </p:sp>
            <p:sp>
              <p:nvSpPr>
                <p:cNvPr id="489482" name="Line 10"/>
                <p:cNvSpPr>
                  <a:spLocks noChangeShapeType="1"/>
                </p:cNvSpPr>
                <p:nvPr/>
              </p:nvSpPr>
              <p:spPr bwMode="auto">
                <a:xfrm flipV="1">
                  <a:off x="3408" y="2448"/>
                  <a:ext cx="0" cy="240"/>
                </a:xfrm>
                <a:prstGeom prst="line">
                  <a:avLst/>
                </a:prstGeom>
                <a:noFill/>
                <a:ln w="25400">
                  <a:solidFill>
                    <a:srgbClr val="00FF00"/>
                  </a:solidFill>
                  <a:round/>
                  <a:headEnd/>
                  <a:tailEnd/>
                </a:ln>
                <a:effectLst/>
              </p:spPr>
              <p:txBody>
                <a:bodyPr/>
                <a:lstStyle/>
                <a:p>
                  <a:endParaRPr lang="en-US"/>
                </a:p>
              </p:txBody>
            </p:sp>
          </p:grpSp>
          <p:sp>
            <p:nvSpPr>
              <p:cNvPr id="489483" name="Text Box 11"/>
              <p:cNvSpPr txBox="1">
                <a:spLocks noChangeArrowheads="1"/>
              </p:cNvSpPr>
              <p:nvPr/>
            </p:nvSpPr>
            <p:spPr bwMode="auto">
              <a:xfrm>
                <a:off x="3120" y="2448"/>
                <a:ext cx="1726" cy="212"/>
              </a:xfrm>
              <a:prstGeom prst="rect">
                <a:avLst/>
              </a:prstGeom>
              <a:noFill/>
              <a:ln w="9525">
                <a:noFill/>
                <a:miter lim="800000"/>
                <a:headEnd/>
                <a:tailEnd/>
              </a:ln>
              <a:effectLst/>
            </p:spPr>
            <p:txBody>
              <a:bodyPr wrap="none">
                <a:spAutoFit/>
              </a:bodyPr>
              <a:lstStyle/>
              <a:p>
                <a:pPr eaLnBrk="1" hangingPunct="1"/>
                <a:r>
                  <a:rPr lang="en-US" sz="1600">
                    <a:solidFill>
                      <a:srgbClr val="00CCFF"/>
                    </a:solidFill>
                    <a:latin typeface="Arial" charset="0"/>
                    <a:cs typeface="Arial" charset="0"/>
                  </a:rPr>
                  <a:t>lowest order, most “efficient”</a:t>
                </a:r>
              </a:p>
            </p:txBody>
          </p:sp>
          <p:sp>
            <p:nvSpPr>
              <p:cNvPr id="489484" name="Line 12"/>
              <p:cNvSpPr>
                <a:spLocks noChangeShapeType="1"/>
              </p:cNvSpPr>
              <p:nvPr/>
            </p:nvSpPr>
            <p:spPr bwMode="auto">
              <a:xfrm>
                <a:off x="2832" y="3168"/>
                <a:ext cx="384" cy="0"/>
              </a:xfrm>
              <a:prstGeom prst="line">
                <a:avLst/>
              </a:prstGeom>
              <a:noFill/>
              <a:ln w="25400">
                <a:solidFill>
                  <a:srgbClr val="00FF00"/>
                </a:solidFill>
                <a:round/>
                <a:headEnd/>
                <a:tailEnd/>
              </a:ln>
              <a:effectLst/>
            </p:spPr>
            <p:txBody>
              <a:bodyPr/>
              <a:lstStyle/>
              <a:p>
                <a:endParaRPr lang="en-US"/>
              </a:p>
            </p:txBody>
          </p:sp>
          <p:graphicFrame>
            <p:nvGraphicFramePr>
              <p:cNvPr id="489485" name="Object 13"/>
              <p:cNvGraphicFramePr>
                <a:graphicFrameLocks noChangeAspect="1"/>
              </p:cNvGraphicFramePr>
              <p:nvPr/>
            </p:nvGraphicFramePr>
            <p:xfrm>
              <a:off x="3307" y="3072"/>
              <a:ext cx="2266" cy="192"/>
            </p:xfrm>
            <a:graphic>
              <a:graphicData uri="http://schemas.openxmlformats.org/presentationml/2006/ole">
                <mc:AlternateContent xmlns:mc="http://schemas.openxmlformats.org/markup-compatibility/2006">
                  <mc:Choice xmlns:v="urn:schemas-microsoft-com:vml" Requires="v">
                    <p:oleObj name="Equation" r:id="rId4" imgW="2692080" imgH="228600" progId="Equation.DSMT4">
                      <p:embed/>
                    </p:oleObj>
                  </mc:Choice>
                  <mc:Fallback>
                    <p:oleObj name="Equation" r:id="rId4" imgW="2692080" imgH="228600" progId="Equation.DSMT4">
                      <p:embed/>
                      <p:pic>
                        <p:nvPicPr>
                          <p:cNvPr id="489485"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 y="3072"/>
                            <a:ext cx="2266"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pic>
        <p:nvPicPr>
          <p:cNvPr id="489486" name="Picture 14" descr="sscedist"/>
          <p:cNvPicPr>
            <a:picLocks noChangeAspect="1" noChangeArrowheads="1"/>
          </p:cNvPicPr>
          <p:nvPr/>
        </p:nvPicPr>
        <p:blipFill>
          <a:blip r:embed="rId6" cstate="print"/>
          <a:srcRect t="16591" b="19241"/>
          <a:stretch>
            <a:fillRect/>
          </a:stretch>
        </p:blipFill>
        <p:spPr bwMode="auto">
          <a:xfrm>
            <a:off x="3733800" y="0"/>
            <a:ext cx="4648200" cy="4222750"/>
          </a:xfrm>
          <a:prstGeom prst="rect">
            <a:avLst/>
          </a:prstGeom>
          <a:noFill/>
        </p:spPr>
      </p:pic>
      <p:sp>
        <p:nvSpPr>
          <p:cNvPr id="489487" name="Text Box 15"/>
          <p:cNvSpPr txBox="1">
            <a:spLocks noChangeArrowheads="1"/>
          </p:cNvSpPr>
          <p:nvPr/>
        </p:nvSpPr>
        <p:spPr bwMode="auto">
          <a:xfrm>
            <a:off x="7181850" y="2028825"/>
            <a:ext cx="819150" cy="1292662"/>
          </a:xfrm>
          <a:prstGeom prst="rect">
            <a:avLst/>
          </a:prstGeom>
          <a:noFill/>
          <a:ln w="9525">
            <a:noFill/>
            <a:miter lim="800000"/>
            <a:headEnd/>
            <a:tailEnd/>
          </a:ln>
          <a:effectLst/>
        </p:spPr>
        <p:txBody>
          <a:bodyPr wrap="square">
            <a:spAutoFit/>
          </a:bodyPr>
          <a:lstStyle/>
          <a:p>
            <a:pPr eaLnBrk="1" hangingPunct="1"/>
            <a:r>
              <a:rPr lang="en-US" sz="1800" dirty="0">
                <a:solidFill>
                  <a:schemeClr val="tx1"/>
                </a:solidFill>
                <a:latin typeface="Arial" charset="0"/>
                <a:cs typeface="Arial" charset="0"/>
              </a:rPr>
              <a:t>IC         or </a:t>
            </a:r>
            <a:r>
              <a:rPr lang="en-US" sz="1800" dirty="0">
                <a:solidFill>
                  <a:schemeClr val="tx1"/>
                </a:solidFill>
                <a:latin typeface="Symbol" pitchFamily="28" charset="2"/>
                <a:cs typeface="Arial" charset="0"/>
              </a:rPr>
              <a:t>p</a:t>
            </a:r>
            <a:r>
              <a:rPr lang="en-US" sz="1800" baseline="-25000" dirty="0">
                <a:solidFill>
                  <a:schemeClr val="tx1"/>
                </a:solidFill>
                <a:latin typeface="Symbol" pitchFamily="28" charset="2"/>
                <a:cs typeface="Arial" charset="0"/>
              </a:rPr>
              <a:t>0</a:t>
            </a:r>
          </a:p>
          <a:p>
            <a:pPr eaLnBrk="1" hangingPunct="1"/>
            <a:r>
              <a:rPr lang="en-US" baseline="-25000" dirty="0">
                <a:latin typeface="Arial" panose="020B0604020202020204" pitchFamily="34" charset="0"/>
                <a:cs typeface="Arial" panose="020B0604020202020204" pitchFamily="34" charset="0"/>
              </a:rPr>
              <a:t>(or</a:t>
            </a:r>
          </a:p>
          <a:p>
            <a:pPr eaLnBrk="1" hangingPunct="1"/>
            <a:r>
              <a:rPr lang="en-US" sz="1800" baseline="-25000" dirty="0">
                <a:solidFill>
                  <a:schemeClr val="tx1"/>
                </a:solidFill>
                <a:latin typeface="Arial" panose="020B0604020202020204" pitchFamily="34" charset="0"/>
                <a:cs typeface="Arial" panose="020B0604020202020204" pitchFamily="34" charset="0"/>
              </a:rPr>
              <a:t>P-Sync)</a:t>
            </a:r>
          </a:p>
          <a:p>
            <a:pPr eaLnBrk="1" hangingPunct="1"/>
            <a:endParaRPr lang="en-US" sz="1800" dirty="0">
              <a:solidFill>
                <a:schemeClr val="tx1"/>
              </a:solidFill>
              <a:latin typeface="Arial Black" panose="020B0A04020102020204" pitchFamily="34" charset="0"/>
              <a:cs typeface="Arial" charset="0"/>
            </a:endParaRPr>
          </a:p>
        </p:txBody>
      </p:sp>
      <p:sp>
        <p:nvSpPr>
          <p:cNvPr id="489488" name="Text Box 16"/>
          <p:cNvSpPr txBox="1">
            <a:spLocks noChangeArrowheads="1"/>
          </p:cNvSpPr>
          <p:nvPr/>
        </p:nvSpPr>
        <p:spPr bwMode="auto">
          <a:xfrm>
            <a:off x="0" y="920750"/>
            <a:ext cx="3663950" cy="2987675"/>
          </a:xfrm>
          <a:prstGeom prst="rect">
            <a:avLst/>
          </a:prstGeom>
          <a:noFill/>
          <a:ln w="9525">
            <a:noFill/>
            <a:miter lim="800000"/>
            <a:headEnd/>
            <a:tailEnd/>
          </a:ln>
          <a:effectLst/>
        </p:spPr>
        <p:txBody>
          <a:bodyPr wrap="none">
            <a:spAutoFit/>
          </a:bodyPr>
          <a:lstStyle/>
          <a:p>
            <a:pPr eaLnBrk="1" hangingPunct="1"/>
            <a:r>
              <a:rPr lang="en-US" sz="2200" dirty="0">
                <a:solidFill>
                  <a:srgbClr val="FF3300"/>
                </a:solidFill>
                <a:latin typeface="Arial" charset="0"/>
                <a:cs typeface="Arial" charset="0"/>
              </a:rPr>
              <a:t>Multiwavelength </a:t>
            </a:r>
          </a:p>
          <a:p>
            <a:pPr eaLnBrk="1" hangingPunct="1"/>
            <a:r>
              <a:rPr lang="en-US" sz="2200" dirty="0">
                <a:solidFill>
                  <a:srgbClr val="FF3300"/>
                </a:solidFill>
                <a:latin typeface="Arial" charset="0"/>
                <a:cs typeface="Arial" charset="0"/>
              </a:rPr>
              <a:t>observations </a:t>
            </a:r>
          </a:p>
          <a:p>
            <a:pPr eaLnBrk="1" hangingPunct="1"/>
            <a:r>
              <a:rPr lang="en-US" sz="2200" dirty="0">
                <a:solidFill>
                  <a:srgbClr val="FF3300"/>
                </a:solidFill>
                <a:latin typeface="Arial" charset="0"/>
                <a:cs typeface="Arial" charset="0"/>
              </a:rPr>
              <a:t>very powerful/critical!</a:t>
            </a:r>
          </a:p>
          <a:p>
            <a:pPr eaLnBrk="1" hangingPunct="1"/>
            <a:endParaRPr lang="en-US" sz="2200" dirty="0">
              <a:solidFill>
                <a:srgbClr val="FF3300"/>
              </a:solidFill>
              <a:latin typeface="Arial" charset="0"/>
              <a:cs typeface="Arial" charset="0"/>
            </a:endParaRPr>
          </a:p>
          <a:p>
            <a:pPr eaLnBrk="1" hangingPunct="1"/>
            <a:r>
              <a:rPr lang="en-US" sz="1800" dirty="0">
                <a:solidFill>
                  <a:schemeClr val="hlink"/>
                </a:solidFill>
                <a:latin typeface="Arial" charset="0"/>
                <a:cs typeface="Arial" charset="0"/>
              </a:rPr>
              <a:t>E.g., if have synchrotron/IC</a:t>
            </a:r>
          </a:p>
          <a:p>
            <a:pPr eaLnBrk="1" hangingPunct="1"/>
            <a:r>
              <a:rPr lang="en-US" sz="1800" dirty="0">
                <a:solidFill>
                  <a:schemeClr val="hlink"/>
                </a:solidFill>
                <a:latin typeface="Arial" charset="0"/>
                <a:cs typeface="Arial" charset="0"/>
              </a:rPr>
              <a:t>model L</a:t>
            </a:r>
            <a:r>
              <a:rPr lang="en-US" sz="1800" baseline="-25000" dirty="0">
                <a:solidFill>
                  <a:schemeClr val="hlink"/>
                </a:solidFill>
                <a:latin typeface="Arial" charset="0"/>
                <a:cs typeface="Arial" charset="0"/>
              </a:rPr>
              <a:t>IC</a:t>
            </a:r>
            <a:r>
              <a:rPr lang="en-US" sz="1800" dirty="0">
                <a:solidFill>
                  <a:schemeClr val="hlink"/>
                </a:solidFill>
                <a:latin typeface="Arial" charset="0"/>
                <a:cs typeface="Arial" charset="0"/>
              </a:rPr>
              <a:t>/</a:t>
            </a:r>
            <a:r>
              <a:rPr lang="en-US" sz="1800" dirty="0" err="1">
                <a:solidFill>
                  <a:schemeClr val="hlink"/>
                </a:solidFill>
                <a:latin typeface="Arial" charset="0"/>
                <a:cs typeface="Arial" charset="0"/>
              </a:rPr>
              <a:t>L</a:t>
            </a:r>
            <a:r>
              <a:rPr lang="en-US" sz="1800" baseline="-25000" dirty="0" err="1">
                <a:solidFill>
                  <a:schemeClr val="hlink"/>
                </a:solidFill>
                <a:latin typeface="Arial" charset="0"/>
                <a:cs typeface="Arial" charset="0"/>
              </a:rPr>
              <a:t>syn</a:t>
            </a:r>
            <a:r>
              <a:rPr lang="en-US" sz="1800" dirty="0">
                <a:solidFill>
                  <a:schemeClr val="hlink"/>
                </a:solidFill>
                <a:latin typeface="Arial" charset="0"/>
                <a:cs typeface="Arial" charset="0"/>
              </a:rPr>
              <a:t>=U</a:t>
            </a:r>
            <a:r>
              <a:rPr lang="en-US" sz="1800" baseline="-25000" dirty="0">
                <a:solidFill>
                  <a:schemeClr val="hlink"/>
                </a:solidFill>
                <a:latin typeface="Arial" charset="0"/>
                <a:cs typeface="Arial" charset="0"/>
              </a:rPr>
              <a:t>B</a:t>
            </a:r>
            <a:r>
              <a:rPr lang="en-US" sz="1800" dirty="0">
                <a:solidFill>
                  <a:schemeClr val="hlink"/>
                </a:solidFill>
                <a:latin typeface="Arial" charset="0"/>
                <a:cs typeface="Arial" charset="0"/>
              </a:rPr>
              <a:t>/U</a:t>
            </a:r>
            <a:r>
              <a:rPr lang="en-US" sz="1800" baseline="-25000" dirty="0">
                <a:solidFill>
                  <a:schemeClr val="hlink"/>
                </a:solidFill>
                <a:latin typeface="Arial" charset="0"/>
                <a:cs typeface="Arial" charset="0"/>
              </a:rPr>
              <a:t>rad</a:t>
            </a:r>
            <a:r>
              <a:rPr lang="en-US" sz="1800" dirty="0">
                <a:solidFill>
                  <a:schemeClr val="hlink"/>
                </a:solidFill>
                <a:latin typeface="Arial" charset="0"/>
                <a:cs typeface="Arial" charset="0"/>
              </a:rPr>
              <a:t>, </a:t>
            </a:r>
          </a:p>
          <a:p>
            <a:pPr eaLnBrk="1" hangingPunct="1"/>
            <a:r>
              <a:rPr lang="en-US" sz="1800" dirty="0">
                <a:solidFill>
                  <a:schemeClr val="hlink"/>
                </a:solidFill>
                <a:latin typeface="Arial" charset="0"/>
                <a:cs typeface="Arial" charset="0"/>
              </a:rPr>
              <a:t>constrain B if know U</a:t>
            </a:r>
            <a:r>
              <a:rPr lang="en-US" sz="1800" baseline="-25000" dirty="0">
                <a:solidFill>
                  <a:schemeClr val="hlink"/>
                </a:solidFill>
                <a:latin typeface="Arial" charset="0"/>
                <a:cs typeface="Arial" charset="0"/>
              </a:rPr>
              <a:t>rad</a:t>
            </a:r>
            <a:r>
              <a:rPr lang="en-US" sz="1800" dirty="0">
                <a:solidFill>
                  <a:schemeClr val="hlink"/>
                </a:solidFill>
                <a:latin typeface="Arial" charset="0"/>
                <a:cs typeface="Arial" charset="0"/>
              </a:rPr>
              <a:t>.</a:t>
            </a:r>
          </a:p>
          <a:p>
            <a:pPr eaLnBrk="1" hangingPunct="1"/>
            <a:r>
              <a:rPr lang="en-US" sz="1800" dirty="0">
                <a:solidFill>
                  <a:schemeClr val="hlink"/>
                </a:solidFill>
                <a:latin typeface="Arial" charset="0"/>
                <a:cs typeface="Arial" charset="0"/>
              </a:rPr>
              <a:t>Also, </a:t>
            </a:r>
            <a:r>
              <a:rPr lang="en-US" sz="1800" i="1" dirty="0">
                <a:solidFill>
                  <a:schemeClr val="hlink"/>
                </a:solidFill>
                <a:latin typeface="Arial" charset="0"/>
                <a:cs typeface="Arial" charset="0"/>
              </a:rPr>
              <a:t>correlated</a:t>
            </a:r>
            <a:r>
              <a:rPr lang="en-US" sz="1800" dirty="0">
                <a:solidFill>
                  <a:schemeClr val="hlink"/>
                </a:solidFill>
                <a:latin typeface="Arial" charset="0"/>
                <a:cs typeface="Arial" charset="0"/>
              </a:rPr>
              <a:t> IC/synch. spectra!</a:t>
            </a:r>
            <a:br>
              <a:rPr lang="en-US" sz="1800" dirty="0">
                <a:solidFill>
                  <a:schemeClr val="hlink"/>
                </a:solidFill>
                <a:latin typeface="Arial" charset="0"/>
                <a:cs typeface="Arial" charset="0"/>
              </a:rPr>
            </a:br>
            <a:endParaRPr lang="en-US" sz="1800" baseline="-25000" dirty="0">
              <a:solidFill>
                <a:schemeClr val="hlink"/>
              </a:solidFill>
              <a:latin typeface="Arial" charset="0"/>
              <a:cs typeface="Arial" charset="0"/>
            </a:endParaRPr>
          </a:p>
          <a:p>
            <a:pPr eaLnBrk="1" hangingPunct="1"/>
            <a:endParaRPr lang="en-US" sz="1800" dirty="0">
              <a:solidFill>
                <a:schemeClr val="hlink"/>
              </a:solidFill>
              <a:latin typeface="Arial" charset="0"/>
              <a:cs typeface="Arial" charset="0"/>
            </a:endParaRPr>
          </a:p>
        </p:txBody>
      </p:sp>
      <p:sp>
        <p:nvSpPr>
          <p:cNvPr id="489489" name="Text Box 17"/>
          <p:cNvSpPr txBox="1">
            <a:spLocks noChangeArrowheads="1"/>
          </p:cNvSpPr>
          <p:nvPr/>
        </p:nvSpPr>
        <p:spPr bwMode="auto">
          <a:xfrm>
            <a:off x="0" y="1752600"/>
            <a:ext cx="184150" cy="396875"/>
          </a:xfrm>
          <a:prstGeom prst="rect">
            <a:avLst/>
          </a:prstGeom>
          <a:noFill/>
          <a:ln w="9525">
            <a:noFill/>
            <a:miter lim="800000"/>
            <a:headEnd/>
            <a:tailEnd/>
          </a:ln>
          <a:effectLst/>
        </p:spPr>
        <p:txBody>
          <a:bodyPr wrap="none">
            <a:spAutoFit/>
          </a:bodyPr>
          <a:lstStyle/>
          <a:p>
            <a:pPr eaLnBrk="1" hangingPunct="1"/>
            <a:endParaRPr lang="en-US" sz="2000">
              <a:solidFill>
                <a:schemeClr val="tx1"/>
              </a:solidFill>
              <a:latin typeface="Arial" charset="0"/>
              <a:cs typeface="Arial" charset="0"/>
            </a:endParaRPr>
          </a:p>
        </p:txBody>
      </p:sp>
      <mc:AlternateContent xmlns:mc="http://schemas.openxmlformats.org/markup-compatibility/2006" xmlns:a14="http://schemas.microsoft.com/office/drawing/2010/main">
        <mc:Choice Requires="a14">
          <p:sp>
            <p:nvSpPr>
              <p:cNvPr id="489493" name="Object 21"/>
              <p:cNvSpPr txBox="1"/>
              <p:nvPr/>
            </p:nvSpPr>
            <p:spPr bwMode="auto">
              <a:xfrm>
                <a:off x="4404364" y="1077118"/>
                <a:ext cx="1292226" cy="300038"/>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sSubSup>
                        <m:sSubSupPr>
                          <m:ctrlPr>
                            <a:rPr lang="en-US" i="1">
                              <a:solidFill>
                                <a:srgbClr val="0000FF"/>
                              </a:solidFill>
                              <a:latin typeface="Cambria Math" panose="02040503050406030204" pitchFamily="18" charset="0"/>
                            </a:rPr>
                          </m:ctrlPr>
                        </m:sSubSupPr>
                        <m:e>
                          <m:r>
                            <a:rPr lang="en-US" i="1">
                              <a:solidFill>
                                <a:srgbClr val="0000FF"/>
                              </a:solidFill>
                              <a:latin typeface="Cambria Math" panose="02040503050406030204" pitchFamily="18" charset="0"/>
                            </a:rPr>
                            <m:t>𝜀</m:t>
                          </m:r>
                        </m:e>
                        <m:sub>
                          <m:r>
                            <a:rPr lang="en-US" i="1">
                              <a:solidFill>
                                <a:srgbClr val="0000FF"/>
                              </a:solidFill>
                              <a:latin typeface="Cambria Math" panose="02040503050406030204" pitchFamily="18" charset="0"/>
                            </a:rPr>
                            <m:t>𝑠𝑦𝑛𝑐</m:t>
                          </m:r>
                        </m:sub>
                        <m:sup>
                          <m:r>
                            <a:rPr lang="en-US" i="1">
                              <a:solidFill>
                                <a:srgbClr val="0000FF"/>
                              </a:solidFill>
                              <a:latin typeface="Cambria Math" panose="02040503050406030204" pitchFamily="18" charset="0"/>
                            </a:rPr>
                            <m:t>𝑝𝑒𝑎𝑘</m:t>
                          </m:r>
                        </m:sup>
                      </m:sSubSup>
                      <m:r>
                        <a:rPr lang="en-US" i="1">
                          <a:solidFill>
                            <a:srgbClr val="0000FF"/>
                          </a:solidFill>
                          <a:latin typeface="Cambria Math" panose="02040503050406030204" pitchFamily="18" charset="0"/>
                        </a:rPr>
                        <m:t>∼</m:t>
                      </m:r>
                      <m:sSubSup>
                        <m:sSubSupPr>
                          <m:ctrlPr>
                            <a:rPr lang="en-US" i="1">
                              <a:solidFill>
                                <a:srgbClr val="0000FF"/>
                              </a:solidFill>
                              <a:latin typeface="Cambria Math" panose="02040503050406030204" pitchFamily="18" charset="0"/>
                            </a:rPr>
                          </m:ctrlPr>
                        </m:sSubSupPr>
                        <m:e>
                          <m:r>
                            <a:rPr lang="en-US" i="1">
                              <a:solidFill>
                                <a:srgbClr val="0000FF"/>
                              </a:solidFill>
                              <a:latin typeface="Cambria Math" panose="02040503050406030204" pitchFamily="18" charset="0"/>
                            </a:rPr>
                            <m:t>𝛾</m:t>
                          </m:r>
                        </m:e>
                        <m:sub>
                          <m:r>
                            <a:rPr lang="en-US" i="1">
                              <a:solidFill>
                                <a:srgbClr val="0000FF"/>
                              </a:solidFill>
                              <a:latin typeface="Cambria Math" panose="02040503050406030204" pitchFamily="18" charset="0"/>
                            </a:rPr>
                            <m:t>𝑝𝑒𝑎𝑘</m:t>
                          </m:r>
                        </m:sub>
                        <m:sup>
                          <m:r>
                            <a:rPr lang="en-US" i="1">
                              <a:solidFill>
                                <a:srgbClr val="0000FF"/>
                              </a:solidFill>
                              <a:latin typeface="Cambria Math" panose="02040503050406030204" pitchFamily="18" charset="0"/>
                            </a:rPr>
                            <m:t>2</m:t>
                          </m:r>
                        </m:sup>
                      </m:sSubSup>
                      <m:r>
                        <a:rPr lang="en-US" i="1">
                          <a:solidFill>
                            <a:srgbClr val="0000FF"/>
                          </a:solidFill>
                          <a:latin typeface="Cambria Math" panose="02040503050406030204" pitchFamily="18" charset="0"/>
                        </a:rPr>
                        <m:t>𝐵</m:t>
                      </m:r>
                    </m:oMath>
                  </m:oMathPara>
                </a14:m>
                <a:endParaRPr lang="en-US" dirty="0"/>
              </a:p>
            </p:txBody>
          </p:sp>
        </mc:Choice>
        <mc:Fallback xmlns="">
          <p:sp>
            <p:nvSpPr>
              <p:cNvPr id="489493" name="Object 21"/>
              <p:cNvSpPr txBox="1">
                <a:spLocks noRot="1" noChangeAspect="1" noMove="1" noResize="1" noEditPoints="1" noAdjustHandles="1" noChangeArrowheads="1" noChangeShapeType="1" noTextEdit="1"/>
              </p:cNvSpPr>
              <p:nvPr/>
            </p:nvSpPr>
            <p:spPr bwMode="auto">
              <a:xfrm>
                <a:off x="4404364" y="1077118"/>
                <a:ext cx="1292226" cy="300038"/>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9494" name="Object 22"/>
              <p:cNvSpPr txBox="1"/>
              <p:nvPr/>
            </p:nvSpPr>
            <p:spPr bwMode="auto">
              <a:xfrm>
                <a:off x="5715001" y="219075"/>
                <a:ext cx="2312988" cy="573088"/>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sSubSup>
                        <m:sSubSupPr>
                          <m:ctrlPr>
                            <a:rPr lang="en-US" sz="2000" i="1">
                              <a:solidFill>
                                <a:srgbClr val="0000FF"/>
                              </a:solidFill>
                              <a:latin typeface="Cambria Math" panose="02040503050406030204" pitchFamily="18" charset="0"/>
                            </a:rPr>
                          </m:ctrlPr>
                        </m:sSubSupPr>
                        <m:e>
                          <m:r>
                            <a:rPr lang="en-US" sz="2000" i="1">
                              <a:solidFill>
                                <a:srgbClr val="0000FF"/>
                              </a:solidFill>
                              <a:latin typeface="Cambria Math" panose="02040503050406030204" pitchFamily="18" charset="0"/>
                            </a:rPr>
                            <m:t>𝜀</m:t>
                          </m:r>
                        </m:e>
                        <m:sub>
                          <m:r>
                            <a:rPr lang="en-US" sz="2000" i="1">
                              <a:solidFill>
                                <a:srgbClr val="0000FF"/>
                              </a:solidFill>
                              <a:latin typeface="Cambria Math" panose="02040503050406030204" pitchFamily="18" charset="0"/>
                            </a:rPr>
                            <m:t>𝐼𝐶</m:t>
                          </m:r>
                        </m:sub>
                        <m:sup>
                          <m:r>
                            <a:rPr lang="en-US" sz="2000" i="1">
                              <a:solidFill>
                                <a:srgbClr val="0000FF"/>
                              </a:solidFill>
                              <a:latin typeface="Cambria Math" panose="02040503050406030204" pitchFamily="18" charset="0"/>
                            </a:rPr>
                            <m:t>𝑝𝑒𝑎𝑘</m:t>
                          </m:r>
                        </m:sup>
                      </m:sSubSup>
                      <m:r>
                        <a:rPr lang="en-US" sz="2000" i="1">
                          <a:solidFill>
                            <a:srgbClr val="0000FF"/>
                          </a:solidFill>
                          <a:latin typeface="Cambria Math" panose="02040503050406030204" pitchFamily="18" charset="0"/>
                        </a:rPr>
                        <m:t>∼</m:t>
                      </m:r>
                      <m:sSubSup>
                        <m:sSubSupPr>
                          <m:ctrlPr>
                            <a:rPr lang="en-US" sz="2000" i="1">
                              <a:solidFill>
                                <a:srgbClr val="0000FF"/>
                              </a:solidFill>
                              <a:latin typeface="Cambria Math" panose="02040503050406030204" pitchFamily="18" charset="0"/>
                            </a:rPr>
                          </m:ctrlPr>
                        </m:sSubSupPr>
                        <m:e>
                          <m:r>
                            <a:rPr lang="en-US" sz="2000" i="1">
                              <a:solidFill>
                                <a:srgbClr val="0000FF"/>
                              </a:solidFill>
                              <a:latin typeface="Cambria Math" panose="02040503050406030204" pitchFamily="18" charset="0"/>
                            </a:rPr>
                            <m:t>𝛾</m:t>
                          </m:r>
                        </m:e>
                        <m:sub>
                          <m:r>
                            <a:rPr lang="en-US" sz="2000" i="1">
                              <a:solidFill>
                                <a:srgbClr val="0000FF"/>
                              </a:solidFill>
                              <a:latin typeface="Cambria Math" panose="02040503050406030204" pitchFamily="18" charset="0"/>
                            </a:rPr>
                            <m:t>𝑝𝑒𝑎𝑘</m:t>
                          </m:r>
                        </m:sub>
                        <m:sup>
                          <m:r>
                            <a:rPr lang="en-US" sz="2000" i="1">
                              <a:solidFill>
                                <a:srgbClr val="0000FF"/>
                              </a:solidFill>
                              <a:latin typeface="Cambria Math" panose="02040503050406030204" pitchFamily="18" charset="0"/>
                            </a:rPr>
                            <m:t>2</m:t>
                          </m:r>
                        </m:sup>
                      </m:sSubSup>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𝜀</m:t>
                          </m:r>
                        </m:e>
                        <m:sub>
                          <m:r>
                            <a:rPr lang="en-US" sz="2000" i="1">
                              <a:solidFill>
                                <a:srgbClr val="0000FF"/>
                              </a:solidFill>
                              <a:latin typeface="Cambria Math" panose="02040503050406030204" pitchFamily="18" charset="0"/>
                            </a:rPr>
                            <m:t>𝑠𝑜𝑓𝑡</m:t>
                          </m:r>
                        </m:sub>
                      </m:sSub>
                      <m:r>
                        <a:rPr lang="en-US" sz="2000" i="0">
                          <a:solidFill>
                            <a:srgbClr val="0000FF"/>
                          </a:solidFill>
                          <a:latin typeface="Cambria Math" panose="02040503050406030204" pitchFamily="18" charset="0"/>
                        </a:rPr>
                        <m:t> </m:t>
                      </m:r>
                      <m:r>
                        <a:rPr lang="en-US" sz="2000" i="1">
                          <a:solidFill>
                            <a:srgbClr val="0000FF"/>
                          </a:solidFill>
                          <a:latin typeface="Cambria Math" panose="02040503050406030204" pitchFamily="18" charset="0"/>
                        </a:rPr>
                        <m:t>(</m:t>
                      </m:r>
                      <m:r>
                        <m:rPr>
                          <m:nor/>
                        </m:rPr>
                        <a:rPr lang="en-US" sz="2000" i="0">
                          <a:solidFill>
                            <a:srgbClr val="0000FF"/>
                          </a:solidFill>
                          <a:latin typeface="Cambria Math" panose="02040503050406030204" pitchFamily="18" charset="0"/>
                        </a:rPr>
                        <m:t>Thompson</m:t>
                      </m:r>
                      <m:r>
                        <a:rPr lang="en-US" sz="2000" i="1">
                          <a:solidFill>
                            <a:srgbClr val="0000FF"/>
                          </a:solidFill>
                          <a:latin typeface="Cambria Math" panose="02040503050406030204" pitchFamily="18" charset="0"/>
                        </a:rPr>
                        <m:t>)</m:t>
                      </m:r>
                    </m:oMath>
                    <m:oMath xmlns:m="http://schemas.openxmlformats.org/officeDocument/2006/math">
                      <m:sSubSup>
                        <m:sSubSupPr>
                          <m:ctrlPr>
                            <a:rPr lang="en-US" sz="2000" i="1">
                              <a:solidFill>
                                <a:srgbClr val="0000FF"/>
                              </a:solidFill>
                              <a:latin typeface="Cambria Math" panose="02040503050406030204" pitchFamily="18" charset="0"/>
                            </a:rPr>
                          </m:ctrlPr>
                        </m:sSubSupPr>
                        <m:e>
                          <m:r>
                            <a:rPr lang="en-US" sz="2000" i="1">
                              <a:solidFill>
                                <a:srgbClr val="0000FF"/>
                              </a:solidFill>
                              <a:latin typeface="Cambria Math" panose="02040503050406030204" pitchFamily="18" charset="0"/>
                            </a:rPr>
                            <m:t>𝜀</m:t>
                          </m:r>
                        </m:e>
                        <m:sub>
                          <m:r>
                            <a:rPr lang="en-US" sz="2000" i="1">
                              <a:solidFill>
                                <a:srgbClr val="0000FF"/>
                              </a:solidFill>
                              <a:latin typeface="Cambria Math" panose="02040503050406030204" pitchFamily="18" charset="0"/>
                            </a:rPr>
                            <m:t>𝐼𝐶</m:t>
                          </m:r>
                        </m:sub>
                        <m:sup>
                          <m:r>
                            <a:rPr lang="en-US" sz="2000" i="1">
                              <a:solidFill>
                                <a:srgbClr val="0000FF"/>
                              </a:solidFill>
                              <a:latin typeface="Cambria Math" panose="02040503050406030204" pitchFamily="18" charset="0"/>
                            </a:rPr>
                            <m:t>𝑝𝑒𝑎𝑘</m:t>
                          </m:r>
                        </m:sup>
                      </m:sSubSup>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𝛾</m:t>
                          </m:r>
                        </m:e>
                        <m:sub>
                          <m:r>
                            <a:rPr lang="en-US" sz="2000" i="1">
                              <a:solidFill>
                                <a:srgbClr val="0000FF"/>
                              </a:solidFill>
                              <a:latin typeface="Cambria Math" panose="02040503050406030204" pitchFamily="18" charset="0"/>
                            </a:rPr>
                            <m:t>𝑝𝑒𝑎𝑘</m:t>
                          </m:r>
                        </m:sub>
                      </m:sSub>
                      <m:r>
                        <a:rPr lang="en-US" sz="2000" i="0">
                          <a:solidFill>
                            <a:srgbClr val="0000FF"/>
                          </a:solidFill>
                          <a:latin typeface="Cambria Math" panose="02040503050406030204" pitchFamily="18" charset="0"/>
                        </a:rPr>
                        <m:t> </m:t>
                      </m:r>
                      <m:r>
                        <a:rPr lang="en-US" sz="2000" i="1">
                          <a:solidFill>
                            <a:srgbClr val="0000FF"/>
                          </a:solidFill>
                          <a:latin typeface="Cambria Math" panose="02040503050406030204" pitchFamily="18" charset="0"/>
                        </a:rPr>
                        <m:t>(</m:t>
                      </m:r>
                      <m:r>
                        <m:rPr>
                          <m:nor/>
                        </m:rPr>
                        <a:rPr lang="en-US" sz="2000" i="0">
                          <a:solidFill>
                            <a:srgbClr val="0000FF"/>
                          </a:solidFill>
                          <a:latin typeface="Cambria Math" panose="02040503050406030204" pitchFamily="18" charset="0"/>
                        </a:rPr>
                        <m:t>Klein</m:t>
                      </m:r>
                      <m:r>
                        <m:rPr>
                          <m:nor/>
                        </m:rPr>
                        <a:rPr lang="en-US" sz="2000" i="0">
                          <a:solidFill>
                            <a:srgbClr val="0000FF"/>
                          </a:solidFill>
                          <a:latin typeface="Cambria Math" panose="02040503050406030204" pitchFamily="18" charset="0"/>
                        </a:rPr>
                        <m:t>−</m:t>
                      </m:r>
                      <m:r>
                        <m:rPr>
                          <m:nor/>
                        </m:rPr>
                        <a:rPr lang="en-US" sz="2000" i="0">
                          <a:solidFill>
                            <a:srgbClr val="0000FF"/>
                          </a:solidFill>
                          <a:latin typeface="Cambria Math" panose="02040503050406030204" pitchFamily="18" charset="0"/>
                        </a:rPr>
                        <m:t>Nishina</m:t>
                      </m:r>
                      <m:r>
                        <a:rPr lang="en-US" sz="2000" i="1">
                          <a:solidFill>
                            <a:srgbClr val="0000FF"/>
                          </a:solidFill>
                          <a:latin typeface="Cambria Math" panose="02040503050406030204" pitchFamily="18" charset="0"/>
                        </a:rPr>
                        <m:t>)</m:t>
                      </m:r>
                    </m:oMath>
                  </m:oMathPara>
                </a14:m>
                <a:endParaRPr lang="en-US" sz="2000" dirty="0"/>
              </a:p>
            </p:txBody>
          </p:sp>
        </mc:Choice>
        <mc:Fallback xmlns="">
          <p:sp>
            <p:nvSpPr>
              <p:cNvPr id="489494" name="Object 22"/>
              <p:cNvSpPr txBox="1">
                <a:spLocks noRot="1" noChangeAspect="1" noMove="1" noResize="1" noEditPoints="1" noAdjustHandles="1" noChangeArrowheads="1" noChangeShapeType="1" noTextEdit="1"/>
              </p:cNvSpPr>
              <p:nvPr/>
            </p:nvSpPr>
            <p:spPr bwMode="auto">
              <a:xfrm>
                <a:off x="5715001" y="219075"/>
                <a:ext cx="2312988" cy="573088"/>
              </a:xfrm>
              <a:prstGeom prst="rect">
                <a:avLst/>
              </a:prstGeom>
              <a:blipFill>
                <a:blip r:embed="rId8"/>
                <a:stretch>
                  <a:fillRect/>
                </a:stretch>
              </a:blipFill>
              <a:ln>
                <a:noFill/>
              </a:ln>
              <a:effectLst/>
            </p:spPr>
            <p:txBody>
              <a:bodyPr/>
              <a:lstStyle/>
              <a:p>
                <a:r>
                  <a:rPr lang="en-US">
                    <a:noFill/>
                  </a:rPr>
                  <a:t> </a:t>
                </a:r>
              </a:p>
            </p:txBody>
          </p:sp>
        </mc:Fallback>
      </mc:AlternateContent>
      <p:sp>
        <p:nvSpPr>
          <p:cNvPr id="489495" name="Line 23"/>
          <p:cNvSpPr>
            <a:spLocks noChangeShapeType="1"/>
          </p:cNvSpPr>
          <p:nvPr/>
        </p:nvSpPr>
        <p:spPr bwMode="auto">
          <a:xfrm flipV="1">
            <a:off x="4879975" y="622300"/>
            <a:ext cx="152400" cy="414338"/>
          </a:xfrm>
          <a:prstGeom prst="line">
            <a:avLst/>
          </a:prstGeom>
          <a:noFill/>
          <a:ln w="9525">
            <a:solidFill>
              <a:schemeClr val="tx1"/>
            </a:solidFill>
            <a:round/>
            <a:headEnd/>
            <a:tailEnd/>
          </a:ln>
          <a:effectLst/>
        </p:spPr>
        <p:txBody>
          <a:bodyPr wrap="none" anchor="ctr"/>
          <a:lstStyle/>
          <a:p>
            <a:endParaRPr lang="en-US"/>
          </a:p>
        </p:txBody>
      </p:sp>
      <p:sp>
        <p:nvSpPr>
          <p:cNvPr id="489496" name="Line 24"/>
          <p:cNvSpPr>
            <a:spLocks noChangeShapeType="1"/>
          </p:cNvSpPr>
          <p:nvPr/>
        </p:nvSpPr>
        <p:spPr bwMode="auto">
          <a:xfrm>
            <a:off x="6584950" y="798513"/>
            <a:ext cx="692150" cy="384175"/>
          </a:xfrm>
          <a:prstGeom prst="line">
            <a:avLst/>
          </a:prstGeom>
          <a:no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9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8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descr="dieter421"/>
          <p:cNvPicPr>
            <a:picLocks noChangeAspect="1" noChangeArrowheads="1"/>
          </p:cNvPicPr>
          <p:nvPr/>
        </p:nvPicPr>
        <p:blipFill>
          <a:blip r:embed="rId2" cstate="print"/>
          <a:srcRect l="8067" t="64261" r="30420" b="5093"/>
          <a:stretch>
            <a:fillRect/>
          </a:stretch>
        </p:blipFill>
        <p:spPr bwMode="auto">
          <a:xfrm>
            <a:off x="381000" y="304800"/>
            <a:ext cx="4648200" cy="3276600"/>
          </a:xfrm>
          <a:prstGeom prst="rect">
            <a:avLst/>
          </a:prstGeom>
          <a:noFill/>
        </p:spPr>
      </p:pic>
      <p:pic>
        <p:nvPicPr>
          <p:cNvPr id="500739" name="Picture 3" descr="dieter421b"/>
          <p:cNvPicPr>
            <a:picLocks noChangeAspect="1" noChangeArrowheads="1"/>
          </p:cNvPicPr>
          <p:nvPr/>
        </p:nvPicPr>
        <p:blipFill>
          <a:blip r:embed="rId3" cstate="print"/>
          <a:srcRect l="8067" t="64142" r="32437" b="5925"/>
          <a:stretch>
            <a:fillRect/>
          </a:stretch>
        </p:blipFill>
        <p:spPr bwMode="auto">
          <a:xfrm>
            <a:off x="4648200" y="3505200"/>
            <a:ext cx="4495800" cy="3200400"/>
          </a:xfrm>
          <a:prstGeom prst="rect">
            <a:avLst/>
          </a:prstGeom>
          <a:noFill/>
        </p:spPr>
      </p:pic>
      <p:pic>
        <p:nvPicPr>
          <p:cNvPr id="500740" name="Picture 4" descr="dieter421c"/>
          <p:cNvPicPr>
            <a:picLocks noChangeAspect="1" noChangeArrowheads="1"/>
          </p:cNvPicPr>
          <p:nvPr/>
        </p:nvPicPr>
        <p:blipFill>
          <a:blip r:embed="rId4" cstate="print"/>
          <a:srcRect l="8067" t="64142" r="30420" b="5925"/>
          <a:stretch>
            <a:fillRect/>
          </a:stretch>
        </p:blipFill>
        <p:spPr bwMode="auto">
          <a:xfrm>
            <a:off x="381000" y="3429000"/>
            <a:ext cx="4648200" cy="3200400"/>
          </a:xfrm>
          <a:prstGeom prst="rect">
            <a:avLst/>
          </a:prstGeom>
          <a:noFill/>
        </p:spPr>
      </p:pic>
      <p:sp>
        <p:nvSpPr>
          <p:cNvPr id="500741" name="Text Box 5"/>
          <p:cNvSpPr txBox="1">
            <a:spLocks noChangeArrowheads="1"/>
          </p:cNvSpPr>
          <p:nvPr/>
        </p:nvSpPr>
        <p:spPr bwMode="auto">
          <a:xfrm>
            <a:off x="5105400" y="152400"/>
            <a:ext cx="4176713" cy="1920875"/>
          </a:xfrm>
          <a:prstGeom prst="rect">
            <a:avLst/>
          </a:prstGeom>
          <a:noFill/>
          <a:ln w="9525">
            <a:noFill/>
            <a:miter lim="800000"/>
            <a:headEnd/>
            <a:tailEnd/>
          </a:ln>
          <a:effectLst/>
        </p:spPr>
        <p:txBody>
          <a:bodyPr wrap="none">
            <a:spAutoFit/>
          </a:bodyPr>
          <a:lstStyle/>
          <a:p>
            <a:pPr eaLnBrk="1" hangingPunct="1"/>
            <a:r>
              <a:rPr lang="en-US" sz="2000" dirty="0">
                <a:solidFill>
                  <a:srgbClr val="FFFF00"/>
                </a:solidFill>
                <a:latin typeface="Arial" charset="0"/>
                <a:cs typeface="Arial" charset="0"/>
              </a:rPr>
              <a:t>In case you still thought things </a:t>
            </a:r>
          </a:p>
          <a:p>
            <a:pPr eaLnBrk="1" hangingPunct="1"/>
            <a:r>
              <a:rPr lang="en-US" sz="2000" dirty="0">
                <a:solidFill>
                  <a:srgbClr val="FFFF00"/>
                </a:solidFill>
                <a:latin typeface="Arial" charset="0"/>
                <a:cs typeface="Arial" charset="0"/>
              </a:rPr>
              <a:t>were simple…</a:t>
            </a:r>
          </a:p>
          <a:p>
            <a:pPr eaLnBrk="1" hangingPunct="1"/>
            <a:endParaRPr lang="en-US" sz="2000" dirty="0">
              <a:latin typeface="Arial" charset="0"/>
              <a:cs typeface="Arial" charset="0"/>
            </a:endParaRPr>
          </a:p>
          <a:p>
            <a:pPr eaLnBrk="1" hangingPunct="1"/>
            <a:r>
              <a:rPr lang="en-US" sz="2000" dirty="0" err="1">
                <a:solidFill>
                  <a:schemeClr val="bg1"/>
                </a:solidFill>
                <a:latin typeface="Arial" charset="0"/>
                <a:cs typeface="Arial" charset="0"/>
              </a:rPr>
              <a:t>Mkn</a:t>
            </a:r>
            <a:r>
              <a:rPr lang="en-US" sz="2000" dirty="0">
                <a:solidFill>
                  <a:schemeClr val="bg1"/>
                </a:solidFill>
                <a:latin typeface="Arial" charset="0"/>
                <a:cs typeface="Arial" charset="0"/>
              </a:rPr>
              <a:t> 421 2002 X-ray/</a:t>
            </a:r>
            <a:r>
              <a:rPr lang="en-US" sz="2000" dirty="0" err="1">
                <a:solidFill>
                  <a:schemeClr val="bg1"/>
                </a:solidFill>
                <a:latin typeface="Arial" charset="0"/>
                <a:cs typeface="Arial" charset="0"/>
              </a:rPr>
              <a:t>TeV</a:t>
            </a:r>
            <a:r>
              <a:rPr lang="en-US" sz="2000" dirty="0">
                <a:solidFill>
                  <a:schemeClr val="bg1"/>
                </a:solidFill>
                <a:latin typeface="Arial" charset="0"/>
                <a:cs typeface="Arial" charset="0"/>
              </a:rPr>
              <a:t> campaign</a:t>
            </a:r>
          </a:p>
          <a:p>
            <a:pPr eaLnBrk="1" hangingPunct="1"/>
            <a:endParaRPr lang="en-US" sz="2000" dirty="0">
              <a:solidFill>
                <a:schemeClr val="bg1"/>
              </a:solidFill>
              <a:latin typeface="Arial" charset="0"/>
              <a:cs typeface="Arial" charset="0"/>
            </a:endParaRPr>
          </a:p>
          <a:p>
            <a:pPr eaLnBrk="1" hangingPunct="1"/>
            <a:r>
              <a:rPr lang="en-US" sz="2000" dirty="0">
                <a:solidFill>
                  <a:schemeClr val="bg1"/>
                </a:solidFill>
                <a:latin typeface="Arial" charset="0"/>
                <a:cs typeface="Arial" charset="0"/>
              </a:rPr>
              <a:t>  </a:t>
            </a:r>
            <a:r>
              <a:rPr lang="en-US" sz="1800" dirty="0">
                <a:solidFill>
                  <a:schemeClr val="bg1"/>
                </a:solidFill>
                <a:latin typeface="Arial" charset="0"/>
                <a:cs typeface="Arial" charset="0"/>
              </a:rPr>
              <a:t>(Dieter Horns, preliminary)</a:t>
            </a:r>
          </a:p>
        </p:txBody>
      </p:sp>
      <p:sp>
        <p:nvSpPr>
          <p:cNvPr id="500742" name="Text Box 6"/>
          <p:cNvSpPr txBox="1">
            <a:spLocks noChangeArrowheads="1"/>
          </p:cNvSpPr>
          <p:nvPr/>
        </p:nvSpPr>
        <p:spPr bwMode="auto">
          <a:xfrm>
            <a:off x="1279525" y="365125"/>
            <a:ext cx="669925" cy="336550"/>
          </a:xfrm>
          <a:prstGeom prst="rect">
            <a:avLst/>
          </a:prstGeom>
          <a:noFill/>
          <a:ln w="9525">
            <a:noFill/>
            <a:miter lim="800000"/>
            <a:headEnd/>
            <a:tailEnd/>
          </a:ln>
          <a:effectLst/>
        </p:spPr>
        <p:txBody>
          <a:bodyPr wrap="none">
            <a:spAutoFit/>
          </a:bodyPr>
          <a:lstStyle/>
          <a:p>
            <a:pPr eaLnBrk="1" hangingPunct="1"/>
            <a:r>
              <a:rPr lang="en-US" sz="1600">
                <a:solidFill>
                  <a:schemeClr val="tx1"/>
                </a:solidFill>
                <a:latin typeface="Arial" charset="0"/>
                <a:cs typeface="Arial" charset="0"/>
              </a:rPr>
              <a:t>X-ray</a:t>
            </a:r>
          </a:p>
        </p:txBody>
      </p:sp>
      <p:sp>
        <p:nvSpPr>
          <p:cNvPr id="500743" name="Text Box 7"/>
          <p:cNvSpPr txBox="1">
            <a:spLocks noChangeArrowheads="1"/>
          </p:cNvSpPr>
          <p:nvPr/>
        </p:nvSpPr>
        <p:spPr bwMode="auto">
          <a:xfrm>
            <a:off x="1812925" y="3032125"/>
            <a:ext cx="555625" cy="336550"/>
          </a:xfrm>
          <a:prstGeom prst="rect">
            <a:avLst/>
          </a:prstGeom>
          <a:noFill/>
          <a:ln w="9525">
            <a:noFill/>
            <a:miter lim="800000"/>
            <a:headEnd/>
            <a:tailEnd/>
          </a:ln>
          <a:effectLst/>
        </p:spPr>
        <p:txBody>
          <a:bodyPr wrap="none">
            <a:spAutoFit/>
          </a:bodyPr>
          <a:lstStyle/>
          <a:p>
            <a:pPr eaLnBrk="1" hangingPunct="1"/>
            <a:r>
              <a:rPr lang="en-US" sz="1600">
                <a:solidFill>
                  <a:schemeClr val="tx1"/>
                </a:solidFill>
                <a:latin typeface="Arial" charset="0"/>
                <a:cs typeface="Arial" charset="0"/>
              </a:rPr>
              <a:t>TeV</a:t>
            </a:r>
          </a:p>
        </p:txBody>
      </p:sp>
      <p:sp>
        <p:nvSpPr>
          <p:cNvPr id="500744" name="Text Box 8"/>
          <p:cNvSpPr txBox="1">
            <a:spLocks noChangeArrowheads="1"/>
          </p:cNvSpPr>
          <p:nvPr/>
        </p:nvSpPr>
        <p:spPr bwMode="auto">
          <a:xfrm>
            <a:off x="914400" y="3505200"/>
            <a:ext cx="3224213" cy="350838"/>
          </a:xfrm>
          <a:prstGeom prst="rect">
            <a:avLst/>
          </a:prstGeom>
          <a:noFill/>
          <a:ln w="9525">
            <a:noFill/>
            <a:miter lim="800000"/>
            <a:headEnd/>
            <a:tailEnd/>
          </a:ln>
          <a:effectLst/>
        </p:spPr>
        <p:txBody>
          <a:bodyPr wrap="none">
            <a:spAutoFit/>
          </a:bodyPr>
          <a:lstStyle/>
          <a:p>
            <a:pPr eaLnBrk="1" hangingPunct="1"/>
            <a:r>
              <a:rPr lang="en-US" sz="1700">
                <a:solidFill>
                  <a:srgbClr val="663300"/>
                </a:solidFill>
                <a:latin typeface="Arial" charset="0"/>
                <a:cs typeface="Arial" charset="0"/>
              </a:rPr>
              <a:t>X-ray hardness ratio (spectrum)</a:t>
            </a:r>
          </a:p>
        </p:txBody>
      </p:sp>
      <p:sp>
        <p:nvSpPr>
          <p:cNvPr id="500745" name="Text Box 9"/>
          <p:cNvSpPr txBox="1">
            <a:spLocks noChangeArrowheads="1"/>
          </p:cNvSpPr>
          <p:nvPr/>
        </p:nvSpPr>
        <p:spPr bwMode="auto">
          <a:xfrm>
            <a:off x="2438400" y="457200"/>
            <a:ext cx="869950" cy="350838"/>
          </a:xfrm>
          <a:prstGeom prst="rect">
            <a:avLst/>
          </a:prstGeom>
          <a:noFill/>
          <a:ln w="9525">
            <a:noFill/>
            <a:miter lim="800000"/>
            <a:headEnd/>
            <a:tailEnd/>
          </a:ln>
          <a:effectLst/>
        </p:spPr>
        <p:txBody>
          <a:bodyPr wrap="none">
            <a:spAutoFit/>
          </a:bodyPr>
          <a:lstStyle/>
          <a:p>
            <a:pPr eaLnBrk="1" hangingPunct="1"/>
            <a:r>
              <a:rPr lang="en-US" sz="1700">
                <a:solidFill>
                  <a:srgbClr val="663300"/>
                </a:solidFill>
                <a:latin typeface="Arial" charset="0"/>
                <a:cs typeface="Arial" charset="0"/>
              </a:rPr>
              <a:t>Counts</a:t>
            </a:r>
          </a:p>
        </p:txBody>
      </p:sp>
    </p:spTree>
    <p:extLst>
      <p:ext uri="{BB962C8B-B14F-4D97-AF65-F5344CB8AC3E}">
        <p14:creationId xmlns:p14="http://schemas.microsoft.com/office/powerpoint/2010/main" val="3301417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50" name="Text Box 2">
            <a:extLst>
              <a:ext uri="{FF2B5EF4-FFF2-40B4-BE49-F238E27FC236}">
                <a16:creationId xmlns:a16="http://schemas.microsoft.com/office/drawing/2014/main" id="{0FBDD18B-46C7-4CCB-BF21-CF437DB2B380}"/>
              </a:ext>
            </a:extLst>
          </p:cNvPr>
          <p:cNvSpPr txBox="1">
            <a:spLocks noChangeArrowheads="1"/>
          </p:cNvSpPr>
          <p:nvPr/>
        </p:nvSpPr>
        <p:spPr bwMode="auto">
          <a:xfrm>
            <a:off x="136525" y="87313"/>
            <a:ext cx="5572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Theoretical Considerations [Complications]    III.</a:t>
            </a:r>
          </a:p>
        </p:txBody>
      </p:sp>
      <p:sp>
        <p:nvSpPr>
          <p:cNvPr id="514051" name="Text Box 3">
            <a:extLst>
              <a:ext uri="{FF2B5EF4-FFF2-40B4-BE49-F238E27FC236}">
                <a16:creationId xmlns:a16="http://schemas.microsoft.com/office/drawing/2014/main" id="{84A3D738-A929-4B8E-BBEA-56ED30E0DB38}"/>
              </a:ext>
            </a:extLst>
          </p:cNvPr>
          <p:cNvSpPr txBox="1">
            <a:spLocks noChangeArrowheads="1"/>
          </p:cNvSpPr>
          <p:nvPr/>
        </p:nvSpPr>
        <p:spPr bwMode="auto">
          <a:xfrm>
            <a:off x="288925" y="722313"/>
            <a:ext cx="802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If electrons/pairs are primary particles, what is acceleration energy spectrum?</a:t>
            </a:r>
          </a:p>
        </p:txBody>
      </p:sp>
      <p:graphicFrame>
        <p:nvGraphicFramePr>
          <p:cNvPr id="514052" name="Object 4">
            <a:extLst>
              <a:ext uri="{FF2B5EF4-FFF2-40B4-BE49-F238E27FC236}">
                <a16:creationId xmlns:a16="http://schemas.microsoft.com/office/drawing/2014/main" id="{70FBAF1E-A91A-4680-A21D-D0AAFE80244F}"/>
              </a:ext>
            </a:extLst>
          </p:cNvPr>
          <p:cNvGraphicFramePr>
            <a:graphicFrameLocks noChangeAspect="1"/>
          </p:cNvGraphicFramePr>
          <p:nvPr/>
        </p:nvGraphicFramePr>
        <p:xfrm>
          <a:off x="685800" y="1143000"/>
          <a:ext cx="3349625" cy="1757363"/>
        </p:xfrm>
        <a:graphic>
          <a:graphicData uri="http://schemas.openxmlformats.org/presentationml/2006/ole">
            <mc:AlternateContent xmlns:mc="http://schemas.openxmlformats.org/markup-compatibility/2006">
              <mc:Choice xmlns:v="urn:schemas-microsoft-com:vml" Requires="v">
                <p:oleObj name="Equation" r:id="rId2" imgW="2031840" imgH="1066680" progId="Equation.DSMT4">
                  <p:embed/>
                </p:oleObj>
              </mc:Choice>
              <mc:Fallback>
                <p:oleObj name="Equation" r:id="rId2" imgW="2031840" imgH="1066680" progId="Equation.DSMT4">
                  <p:embed/>
                  <p:pic>
                    <p:nvPicPr>
                      <p:cNvPr id="514052" name="Object 4">
                        <a:extLst>
                          <a:ext uri="{FF2B5EF4-FFF2-40B4-BE49-F238E27FC236}">
                            <a16:creationId xmlns:a16="http://schemas.microsoft.com/office/drawing/2014/main" id="{70FBAF1E-A91A-4680-A21D-D0AAFE802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3349625" cy="175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4053" name="Object 5">
            <a:extLst>
              <a:ext uri="{FF2B5EF4-FFF2-40B4-BE49-F238E27FC236}">
                <a16:creationId xmlns:a16="http://schemas.microsoft.com/office/drawing/2014/main" id="{F49D5DA1-10E7-4F2A-AAFF-77972AF6AF94}"/>
              </a:ext>
            </a:extLst>
          </p:cNvPr>
          <p:cNvGraphicFramePr>
            <a:graphicFrameLocks noChangeAspect="1"/>
          </p:cNvGraphicFramePr>
          <p:nvPr/>
        </p:nvGraphicFramePr>
        <p:xfrm>
          <a:off x="228600" y="3124200"/>
          <a:ext cx="5867400" cy="2874963"/>
        </p:xfrm>
        <a:graphic>
          <a:graphicData uri="http://schemas.openxmlformats.org/presentationml/2006/ole">
            <mc:AlternateContent xmlns:mc="http://schemas.openxmlformats.org/markup-compatibility/2006">
              <mc:Choice xmlns:v="urn:schemas-microsoft-com:vml" Requires="v">
                <p:oleObj name="Equation" r:id="rId4" imgW="3784320" imgH="1854000" progId="Equation.DSMT4">
                  <p:embed/>
                </p:oleObj>
              </mc:Choice>
              <mc:Fallback>
                <p:oleObj name="Equation" r:id="rId4" imgW="3784320" imgH="1854000" progId="Equation.DSMT4">
                  <p:embed/>
                  <p:pic>
                    <p:nvPicPr>
                      <p:cNvPr id="514053" name="Object 5">
                        <a:extLst>
                          <a:ext uri="{FF2B5EF4-FFF2-40B4-BE49-F238E27FC236}">
                            <a16:creationId xmlns:a16="http://schemas.microsoft.com/office/drawing/2014/main" id="{F49D5DA1-10E7-4F2A-AAFF-77972AF6A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24200"/>
                        <a:ext cx="5867400" cy="287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4054" name="Object 6">
            <a:extLst>
              <a:ext uri="{FF2B5EF4-FFF2-40B4-BE49-F238E27FC236}">
                <a16:creationId xmlns:a16="http://schemas.microsoft.com/office/drawing/2014/main" id="{E33D73F5-6504-4A30-B420-89B1B0CF6B6F}"/>
              </a:ext>
            </a:extLst>
          </p:cNvPr>
          <p:cNvGraphicFramePr>
            <a:graphicFrameLocks noChangeAspect="1"/>
          </p:cNvGraphicFramePr>
          <p:nvPr/>
        </p:nvGraphicFramePr>
        <p:xfrm>
          <a:off x="4495800" y="5926138"/>
          <a:ext cx="4343400" cy="850900"/>
        </p:xfrm>
        <a:graphic>
          <a:graphicData uri="http://schemas.openxmlformats.org/presentationml/2006/ole">
            <mc:AlternateContent xmlns:mc="http://schemas.openxmlformats.org/markup-compatibility/2006">
              <mc:Choice xmlns:v="urn:schemas-microsoft-com:vml" Requires="v">
                <p:oleObj name="Equation" r:id="rId6" imgW="3377880" imgH="660240" progId="Equation.DSMT4">
                  <p:embed/>
                </p:oleObj>
              </mc:Choice>
              <mc:Fallback>
                <p:oleObj name="Equation" r:id="rId6" imgW="3377880" imgH="660240" progId="Equation.DSMT4">
                  <p:embed/>
                  <p:pic>
                    <p:nvPicPr>
                      <p:cNvPr id="514054" name="Object 6">
                        <a:extLst>
                          <a:ext uri="{FF2B5EF4-FFF2-40B4-BE49-F238E27FC236}">
                            <a16:creationId xmlns:a16="http://schemas.microsoft.com/office/drawing/2014/main" id="{E33D73F5-6504-4A30-B420-89B1B0CF6B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926138"/>
                        <a:ext cx="4343400"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4055" name="Text Box 7">
            <a:extLst>
              <a:ext uri="{FF2B5EF4-FFF2-40B4-BE49-F238E27FC236}">
                <a16:creationId xmlns:a16="http://schemas.microsoft.com/office/drawing/2014/main" id="{A1D30562-2836-40A1-99B2-0BE996857EC0}"/>
              </a:ext>
            </a:extLst>
          </p:cNvPr>
          <p:cNvSpPr txBox="1">
            <a:spLocks noChangeArrowheads="1"/>
          </p:cNvSpPr>
          <p:nvPr/>
        </p:nvSpPr>
        <p:spPr bwMode="auto">
          <a:xfrm>
            <a:off x="4403725" y="1279525"/>
            <a:ext cx="43656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If they are instead secondary particles, similar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considerations for primary protons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  (relativistic e/p behave in same way for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    given energy)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 y="4038600"/>
            <a:ext cx="9543831" cy="3046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Fact (??) that rapid [&lt;day] optical variability amplitude in FSRQ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never as great as gamma amplitude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         =&gt; (</a:t>
            </a:r>
            <a:r>
              <a:rPr kumimoji="0" lang="en-US" sz="2400" b="0" i="0" u="none" strike="noStrike" kern="1200" cap="none" spc="0" normalizeH="0" baseline="0" noProof="0" dirty="0" err="1">
                <a:ln>
                  <a:noFill/>
                </a:ln>
                <a:solidFill>
                  <a:srgbClr val="FFFF00"/>
                </a:solidFill>
                <a:effectLst/>
                <a:uLnTx/>
                <a:uFillTx/>
                <a:latin typeface="Times New Roman"/>
                <a:ea typeface="+mn-ea"/>
                <a:cs typeface="+mn-cs"/>
              </a:rPr>
              <a:t>i</a:t>
            </a:r>
            <a:r>
              <a:rPr kumimoji="0" lang="en-US" sz="2400" b="0" i="0" u="none" strike="noStrike" kern="1200" cap="none" spc="0" normalizeH="0" baseline="0" noProof="0" dirty="0">
                <a:ln>
                  <a:noFill/>
                </a:ln>
                <a:solidFill>
                  <a:srgbClr val="FFFF00"/>
                </a:solidFill>
                <a:effectLst/>
                <a:uLnTx/>
                <a:uFillTx/>
                <a:latin typeface="Times New Roman"/>
                <a:ea typeface="+mn-ea"/>
                <a:cs typeface="+mn-cs"/>
              </a:rPr>
              <a:t>) dilution of optical? Multi-zone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	  (ii) Compton dominance of short flares even larger than already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	        large Compton dominance of time-averaged spectrum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                     (one zone: rest-frame </a:t>
            </a:r>
            <a:r>
              <a:rPr kumimoji="0" lang="en-US" sz="2400" b="0" i="0" u="none" strike="noStrike" kern="1200" cap="none" spc="0" normalizeH="0" baseline="0" noProof="0" dirty="0" err="1">
                <a:ln>
                  <a:noFill/>
                </a:ln>
                <a:solidFill>
                  <a:srgbClr val="FFFF00"/>
                </a:solidFill>
                <a:effectLst/>
                <a:uLnTx/>
                <a:uFillTx/>
                <a:latin typeface="Times New Roman"/>
                <a:ea typeface="+mn-ea"/>
                <a:cs typeface="+mn-cs"/>
              </a:rPr>
              <a:t>U</a:t>
            </a:r>
            <a:r>
              <a:rPr kumimoji="0" lang="en-US" sz="2400" b="0" i="0" u="none" strike="noStrike" kern="1200" cap="none" spc="0" normalizeH="0" baseline="-25000" noProof="0" dirty="0" err="1">
                <a:ln>
                  <a:noFill/>
                </a:ln>
                <a:solidFill>
                  <a:srgbClr val="FFFF00"/>
                </a:solidFill>
                <a:effectLst/>
                <a:uLnTx/>
                <a:uFillTx/>
                <a:latin typeface="Times New Roman"/>
                <a:ea typeface="+mn-ea"/>
                <a:cs typeface="+mn-cs"/>
              </a:rPr>
              <a:t>rad</a:t>
            </a:r>
            <a:r>
              <a:rPr kumimoji="0" lang="en-US" sz="2400" b="0" i="0" u="none" strike="noStrike" kern="1200" cap="none" spc="0" normalizeH="0" baseline="0" noProof="0" dirty="0">
                <a:ln>
                  <a:noFill/>
                </a:ln>
                <a:solidFill>
                  <a:srgbClr val="FFFF00"/>
                </a:solidFill>
                <a:effectLst/>
                <a:uLnTx/>
                <a:uFillTx/>
                <a:latin typeface="Times New Roman"/>
                <a:ea typeface="+mn-ea"/>
                <a:cs typeface="+mn-cs"/>
              </a:rPr>
              <a:t> &gt;&gt; U</a:t>
            </a:r>
            <a:r>
              <a:rPr kumimoji="0" lang="en-US" sz="2400" b="0" i="0" u="none" strike="noStrike" kern="1200" cap="none" spc="0" normalizeH="0" baseline="-25000" noProof="0" dirty="0">
                <a:ln>
                  <a:noFill/>
                </a:ln>
                <a:solidFill>
                  <a:srgbClr val="FFFF00"/>
                </a:solidFill>
                <a:effectLst/>
                <a:uLnTx/>
                <a:uFillTx/>
                <a:latin typeface="Times New Roman"/>
                <a:ea typeface="+mn-ea"/>
                <a:cs typeface="+mn-cs"/>
              </a:rPr>
              <a:t>B</a:t>
            </a:r>
            <a:r>
              <a:rPr kumimoji="0" lang="en-US" sz="2400" b="0" i="0" u="none" strike="noStrike" kern="1200" cap="none" spc="0" normalizeH="0" baseline="0" noProof="0" dirty="0">
                <a:ln>
                  <a:noFill/>
                </a:ln>
                <a:solidFill>
                  <a:srgbClr val="FFFF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=&gt; Klein-</a:t>
            </a:r>
            <a:r>
              <a:rPr kumimoji="0" lang="en-US" sz="2400" b="0" i="0" u="none" strike="noStrike" kern="1200" cap="none" spc="0" normalizeH="0" baseline="0" noProof="0" dirty="0" err="1">
                <a:ln>
                  <a:noFill/>
                </a:ln>
                <a:solidFill>
                  <a:srgbClr val="FFFF00"/>
                </a:solidFill>
                <a:effectLst/>
                <a:uLnTx/>
                <a:uFillTx/>
                <a:latin typeface="Times New Roman"/>
                <a:ea typeface="+mn-ea"/>
                <a:cs typeface="+mn-cs"/>
              </a:rPr>
              <a:t>Nishina</a:t>
            </a:r>
            <a:r>
              <a:rPr kumimoji="0" lang="en-US" sz="2400" b="0" i="0" u="none" strike="noStrike" kern="1200" cap="none" spc="0" normalizeH="0" baseline="0" noProof="0" dirty="0">
                <a:ln>
                  <a:noFill/>
                </a:ln>
                <a:solidFill>
                  <a:srgbClr val="FFFF00"/>
                </a:solidFill>
                <a:effectLst/>
                <a:uLnTx/>
                <a:uFillTx/>
                <a:latin typeface="Times New Roman"/>
                <a:ea typeface="+mn-ea"/>
                <a:cs typeface="+mn-cs"/>
              </a:rPr>
              <a:t> [cutoff ?] complications       [E.g., Moderski et al. 2005]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a:ea typeface="+mn-ea"/>
                <a:cs typeface="+mn-cs"/>
              </a:rPr>
              <a:t>			 </a:t>
            </a:r>
          </a:p>
        </p:txBody>
      </p:sp>
      <p:pic>
        <p:nvPicPr>
          <p:cNvPr id="3" name="Picture 2"/>
          <p:cNvPicPr>
            <a:picLocks noChangeAspect="1"/>
          </p:cNvPicPr>
          <p:nvPr/>
        </p:nvPicPr>
        <p:blipFill>
          <a:blip r:embed="rId2"/>
          <a:stretch>
            <a:fillRect/>
          </a:stretch>
        </p:blipFill>
        <p:spPr>
          <a:xfrm>
            <a:off x="304800" y="838200"/>
            <a:ext cx="4953000" cy="2636672"/>
          </a:xfrm>
          <a:prstGeom prst="rect">
            <a:avLst/>
          </a:prstGeom>
        </p:spPr>
      </p:pic>
      <p:pic>
        <p:nvPicPr>
          <p:cNvPr id="4" name="Picture 3"/>
          <p:cNvPicPr>
            <a:picLocks noChangeAspect="1"/>
          </p:cNvPicPr>
          <p:nvPr/>
        </p:nvPicPr>
        <p:blipFill>
          <a:blip r:embed="rId3"/>
          <a:stretch>
            <a:fillRect/>
          </a:stretch>
        </p:blipFill>
        <p:spPr>
          <a:xfrm>
            <a:off x="5791200" y="990600"/>
            <a:ext cx="2362200" cy="2138943"/>
          </a:xfrm>
          <a:prstGeom prst="rect">
            <a:avLst/>
          </a:prstGeom>
        </p:spPr>
      </p:pic>
      <p:sp>
        <p:nvSpPr>
          <p:cNvPr id="5" name="TextBox 4"/>
          <p:cNvSpPr txBox="1"/>
          <p:nvPr/>
        </p:nvSpPr>
        <p:spPr>
          <a:xfrm>
            <a:off x="381000" y="431997"/>
            <a:ext cx="16530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Times New Roman"/>
                <a:ea typeface="+mn-ea"/>
                <a:cs typeface="+mn-cs"/>
              </a:rPr>
              <a:t>Saitoh</a:t>
            </a:r>
            <a:r>
              <a:rPr kumimoji="0" lang="en-US" sz="1800" b="0" i="0" u="none" strike="noStrike" kern="1200" cap="none" spc="0" normalizeH="0" baseline="0" noProof="0" dirty="0">
                <a:ln>
                  <a:noFill/>
                </a:ln>
                <a:solidFill>
                  <a:srgbClr val="FFFFFF"/>
                </a:solidFill>
                <a:effectLst/>
                <a:uLnTx/>
                <a:uFillTx/>
                <a:latin typeface="Times New Roman"/>
                <a:ea typeface="+mn-ea"/>
                <a:cs typeface="+mn-cs"/>
              </a:rPr>
              <a:t>, in prep.</a:t>
            </a:r>
            <a:r>
              <a:rPr kumimoji="0" lang="en-US" sz="1800" b="0" i="0" u="none" strike="noStrike" kern="1200" cap="none" spc="0" normalizeH="0" baseline="0" noProof="0" dirty="0">
                <a:ln>
                  <a:noFill/>
                </a:ln>
                <a:solidFill>
                  <a:srgbClr val="FFFF00"/>
                </a:solidFill>
                <a:effectLst/>
                <a:uLnTx/>
                <a:uFillTx/>
                <a:latin typeface="Times New Roman"/>
                <a:ea typeface="+mn-ea"/>
                <a:cs typeface="+mn-cs"/>
              </a:rPr>
              <a:t> </a:t>
            </a:r>
          </a:p>
        </p:txBody>
      </p:sp>
      <p:sp>
        <p:nvSpPr>
          <p:cNvPr id="6" name="TextBox 5"/>
          <p:cNvSpPr txBox="1"/>
          <p:nvPr/>
        </p:nvSpPr>
        <p:spPr>
          <a:xfrm>
            <a:off x="5715000" y="490428"/>
            <a:ext cx="2319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From </a:t>
            </a:r>
            <a:r>
              <a:rPr kumimoji="0" lang="en-US" sz="1800" b="0" i="0" u="none" strike="noStrike" kern="1200" cap="none" spc="0" normalizeH="0" baseline="0" noProof="0" dirty="0" err="1">
                <a:ln>
                  <a:noFill/>
                </a:ln>
                <a:solidFill>
                  <a:srgbClr val="FFFFFF"/>
                </a:solidFill>
                <a:effectLst/>
                <a:uLnTx/>
                <a:uFillTx/>
                <a:latin typeface="Times New Roman"/>
                <a:ea typeface="+mn-ea"/>
                <a:cs typeface="+mn-cs"/>
              </a:rPr>
              <a:t>Ciprini</a:t>
            </a:r>
            <a:r>
              <a:rPr kumimoji="0" lang="en-US" sz="1800" b="0" i="0" u="none" strike="noStrike" kern="1200" cap="none" spc="0" normalizeH="0" baseline="0" noProof="0" dirty="0">
                <a:ln>
                  <a:noFill/>
                </a:ln>
                <a:solidFill>
                  <a:srgbClr val="FFFFFF"/>
                </a:solidFill>
                <a:effectLst/>
                <a:uLnTx/>
                <a:uFillTx/>
                <a:latin typeface="Times New Roman"/>
                <a:ea typeface="+mn-ea"/>
                <a:cs typeface="+mn-cs"/>
              </a:rPr>
              <a:t> 2014 talk</a:t>
            </a:r>
          </a:p>
        </p:txBody>
      </p:sp>
      <p:sp>
        <p:nvSpPr>
          <p:cNvPr id="7" name="TextBox 6"/>
          <p:cNvSpPr txBox="1"/>
          <p:nvPr/>
        </p:nvSpPr>
        <p:spPr>
          <a:xfrm>
            <a:off x="30697" y="81255"/>
            <a:ext cx="38523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a:ea typeface="+mn-ea"/>
                <a:cs typeface="+mn-cs"/>
              </a:rPr>
              <a:t>This is what we really need to fit </a:t>
            </a:r>
            <a:r>
              <a:rPr kumimoji="0" lang="en-US" sz="2000" b="0" i="0" u="none" strike="noStrike" kern="1200" cap="none" spc="0" normalizeH="0" baseline="0" noProof="0" dirty="0">
                <a:ln>
                  <a:noFill/>
                </a:ln>
                <a:solidFill>
                  <a:srgbClr val="FFFF00"/>
                </a:solidFill>
                <a:effectLst/>
                <a:uLnTx/>
                <a:uFillTx/>
                <a:latin typeface="Times New Roman"/>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FFFF00"/>
              </a:solidFill>
              <a:effectLst/>
              <a:uLnTx/>
              <a:uFillTx/>
              <a:latin typeface="Times New Roman"/>
              <a:ea typeface="+mn-ea"/>
              <a:cs typeface="+mn-cs"/>
            </a:endParaRPr>
          </a:p>
        </p:txBody>
      </p:sp>
      <p:sp>
        <p:nvSpPr>
          <p:cNvPr id="8" name="TextBox 7"/>
          <p:cNvSpPr txBox="1"/>
          <p:nvPr/>
        </p:nvSpPr>
        <p:spPr>
          <a:xfrm>
            <a:off x="76200" y="3536016"/>
            <a:ext cx="7239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mn-cs"/>
              </a:rPr>
              <a:t>Need to solve time-dependent equations (+ allow spatial </a:t>
            </a:r>
            <a:r>
              <a:rPr kumimoji="0" lang="en-US" sz="1800" b="0" i="0" u="none" strike="noStrike" kern="1200" cap="none" spc="0" normalizeH="0" baseline="0" noProof="0" dirty="0" err="1">
                <a:ln>
                  <a:noFill/>
                </a:ln>
                <a:solidFill>
                  <a:srgbClr val="FFFFFF"/>
                </a:solidFill>
                <a:effectLst/>
                <a:uLnTx/>
                <a:uFillTx/>
                <a:latin typeface="Times New Roman"/>
                <a:ea typeface="+mn-ea"/>
                <a:cs typeface="+mn-cs"/>
              </a:rPr>
              <a:t>inhomogeneities</a:t>
            </a:r>
            <a:r>
              <a:rPr kumimoji="0" lang="en-US" sz="1800" b="0" i="0" u="none" strike="noStrike" kern="1200" cap="none" spc="0" normalizeH="0" baseline="0" noProof="0" dirty="0">
                <a:ln>
                  <a:noFill/>
                </a:ln>
                <a:solidFill>
                  <a:srgbClr val="FFFFFF"/>
                </a:solidFill>
                <a:effectLst/>
                <a:uLnTx/>
                <a:uFillTx/>
                <a:latin typeface="Times New Roman"/>
                <a:ea typeface="+mn-ea"/>
                <a:cs typeface="+mn-cs"/>
              </a:rPr>
              <a:t>)!  </a:t>
            </a:r>
          </a:p>
        </p:txBody>
      </p:sp>
    </p:spTree>
    <p:extLst>
      <p:ext uri="{BB962C8B-B14F-4D97-AF65-F5344CB8AC3E}">
        <p14:creationId xmlns:p14="http://schemas.microsoft.com/office/powerpoint/2010/main" val="3107834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1159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Lucida Grande" charset="0"/>
                <a:ea typeface="ＭＳ Ｐゴシック" pitchFamily="34" charset="-128"/>
                <a:cs typeface="+mn-cs"/>
              </a:rPr>
              <a:t>Now let’s play some with physics expressed in these units… </a:t>
            </a:r>
          </a:p>
        </p:txBody>
      </p:sp>
      <p:graphicFrame>
        <p:nvGraphicFramePr>
          <p:cNvPr id="5" name="Object 4"/>
          <p:cNvGraphicFramePr>
            <a:graphicFrameLocks noChangeAspect="1"/>
          </p:cNvGraphicFramePr>
          <p:nvPr/>
        </p:nvGraphicFramePr>
        <p:xfrm>
          <a:off x="609600" y="381000"/>
          <a:ext cx="7315200" cy="6325405"/>
        </p:xfrm>
        <a:graphic>
          <a:graphicData uri="http://schemas.openxmlformats.org/presentationml/2006/ole">
            <mc:AlternateContent xmlns:mc="http://schemas.openxmlformats.org/markup-compatibility/2006">
              <mc:Choice xmlns:v="urn:schemas-microsoft-com:vml" Requires="v">
                <p:oleObj name="Equation" r:id="rId2" imgW="6006960" imgH="5194080" progId="Equation.DSMT4">
                  <p:embed/>
                </p:oleObj>
              </mc:Choice>
              <mc:Fallback>
                <p:oleObj name="Equation" r:id="rId2" imgW="6006960" imgH="5194080" progId="Equation.DSMT4">
                  <p:embed/>
                  <p:pic>
                    <p:nvPicPr>
                      <p:cNvPr id="5" name="Object 4"/>
                      <p:cNvPicPr/>
                      <p:nvPr/>
                    </p:nvPicPr>
                    <p:blipFill>
                      <a:blip r:embed="rId3"/>
                      <a:stretch>
                        <a:fillRect/>
                      </a:stretch>
                    </p:blipFill>
                    <p:spPr>
                      <a:xfrm>
                        <a:off x="609600" y="381000"/>
                        <a:ext cx="7315200" cy="632540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724400" y="2679700"/>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6" name="Object 5"/>
                      <p:cNvPicPr/>
                      <p:nvPr/>
                    </p:nvPicPr>
                    <p:blipFill>
                      <a:blip r:embed="rId5"/>
                      <a:stretch>
                        <a:fillRect/>
                      </a:stretch>
                    </p:blipFill>
                    <p:spPr>
                      <a:xfrm>
                        <a:off x="4724400" y="2679700"/>
                        <a:ext cx="914400" cy="198438"/>
                      </a:xfrm>
                      <a:prstGeom prst="rect">
                        <a:avLst/>
                      </a:prstGeom>
                    </p:spPr>
                  </p:pic>
                </p:oleObj>
              </mc:Fallback>
            </mc:AlternateContent>
          </a:graphicData>
        </a:graphic>
      </p:graphicFrame>
    </p:spTree>
    <p:extLst>
      <p:ext uri="{BB962C8B-B14F-4D97-AF65-F5344CB8AC3E}">
        <p14:creationId xmlns:p14="http://schemas.microsoft.com/office/powerpoint/2010/main" val="35947638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14300" y="457200"/>
          <a:ext cx="8853839" cy="5982534"/>
        </p:xfrm>
        <a:graphic>
          <a:graphicData uri="http://schemas.openxmlformats.org/presentationml/2006/ole">
            <mc:AlternateContent xmlns:mc="http://schemas.openxmlformats.org/markup-compatibility/2006">
              <mc:Choice xmlns:v="urn:schemas-microsoft-com:vml" Requires="v">
                <p:oleObj name="Equation" r:id="rId2" imgW="6502320" imgH="4394160" progId="Equation.DSMT4">
                  <p:embed/>
                </p:oleObj>
              </mc:Choice>
              <mc:Fallback>
                <p:oleObj name="Equation" r:id="rId2" imgW="6502320" imgH="4394160" progId="Equation.DSMT4">
                  <p:embed/>
                  <p:pic>
                    <p:nvPicPr>
                      <p:cNvPr id="2" name="Object 1"/>
                      <p:cNvPicPr>
                        <a:picLocks noChangeAspect="1" noChangeArrowheads="1"/>
                      </p:cNvPicPr>
                      <p:nvPr/>
                    </p:nvPicPr>
                    <p:blipFill>
                      <a:blip r:embed="rId3"/>
                      <a:srcRect/>
                      <a:stretch>
                        <a:fillRect/>
                      </a:stretch>
                    </p:blipFill>
                    <p:spPr bwMode="auto">
                      <a:xfrm>
                        <a:off x="114300" y="457200"/>
                        <a:ext cx="8853839" cy="598253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511381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172" y="1981200"/>
            <a:ext cx="8792328" cy="295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118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9" name="Picture 3" descr="279_day"/>
          <p:cNvPicPr>
            <a:picLocks noChangeAspect="1" noChangeArrowheads="1" noCrop="1"/>
          </p:cNvPicPr>
          <p:nvPr/>
        </p:nvPicPr>
        <p:blipFill>
          <a:blip r:embed="rId3" cstate="print"/>
          <a:srcRect/>
          <a:stretch>
            <a:fillRect/>
          </a:stretch>
        </p:blipFill>
        <p:spPr bwMode="auto">
          <a:xfrm>
            <a:off x="179388" y="804863"/>
            <a:ext cx="8785225" cy="5856287"/>
          </a:xfrm>
          <a:prstGeom prst="rect">
            <a:avLst/>
          </a:prstGeom>
          <a:noFill/>
        </p:spPr>
      </p:pic>
      <p:sp>
        <p:nvSpPr>
          <p:cNvPr id="480258" name="Text Box 2"/>
          <p:cNvSpPr txBox="1">
            <a:spLocks noChangeArrowheads="1"/>
          </p:cNvSpPr>
          <p:nvPr/>
        </p:nvSpPr>
        <p:spPr bwMode="auto">
          <a:xfrm>
            <a:off x="0" y="-152400"/>
            <a:ext cx="9144000" cy="1077218"/>
          </a:xfrm>
          <a:prstGeom prst="rect">
            <a:avLst/>
          </a:prstGeom>
          <a:noFill/>
          <a:ln w="9525" algn="ctr">
            <a:noFill/>
            <a:miter lim="800000"/>
            <a:headEnd/>
            <a:tailEnd/>
          </a:ln>
          <a:effectLst/>
        </p:spPr>
        <p:txBody>
          <a:bodyPr wrap="square">
            <a:spAutoFit/>
          </a:bodyPr>
          <a:lstStyle/>
          <a:p>
            <a:pPr algn="ctr" eaLnBrk="1" hangingPunct="1">
              <a:spcBef>
                <a:spcPct val="50000"/>
              </a:spcBef>
            </a:pPr>
            <a:r>
              <a:rPr lang="en-US" sz="3200" b="1" dirty="0">
                <a:solidFill>
                  <a:srgbClr val="FF0000"/>
                </a:solidFill>
                <a:effectLst>
                  <a:outerShdw blurRad="38100" dist="38100" dir="2700000" algn="tl">
                    <a:srgbClr val="000000"/>
                  </a:outerShdw>
                </a:effectLst>
                <a:latin typeface="Garamond" pitchFamily="18" charset="0"/>
                <a:cs typeface="Arial" charset="0"/>
              </a:rPr>
              <a:t>Numerical simulations for 3C 279. </a:t>
            </a:r>
            <a:r>
              <a:rPr lang="en-US" sz="3200" b="1" dirty="0" err="1">
                <a:solidFill>
                  <a:srgbClr val="FF0000"/>
                </a:solidFill>
                <a:effectLst>
                  <a:outerShdw blurRad="38100" dist="38100" dir="2700000" algn="tl">
                    <a:srgbClr val="000000"/>
                  </a:outerShdw>
                </a:effectLst>
                <a:latin typeface="Garamond" pitchFamily="18" charset="0"/>
                <a:cs typeface="Arial" charset="0"/>
              </a:rPr>
              <a:t>Spada</a:t>
            </a:r>
            <a:r>
              <a:rPr lang="en-US" sz="3200" b="1" dirty="0">
                <a:solidFill>
                  <a:srgbClr val="FF0000"/>
                </a:solidFill>
                <a:effectLst>
                  <a:outerShdw blurRad="38100" dist="38100" dir="2700000" algn="tl">
                    <a:srgbClr val="000000"/>
                  </a:outerShdw>
                </a:effectLst>
                <a:latin typeface="Garamond" pitchFamily="18" charset="0"/>
                <a:cs typeface="Arial" charset="0"/>
              </a:rPr>
              <a:t> et al. 2001</a:t>
            </a:r>
            <a:br>
              <a:rPr lang="en-US" sz="3200" b="1" dirty="0">
                <a:solidFill>
                  <a:srgbClr val="FF0000"/>
                </a:solidFill>
                <a:effectLst>
                  <a:outerShdw blurRad="38100" dist="38100" dir="2700000" algn="tl">
                    <a:srgbClr val="000000"/>
                  </a:outerShdw>
                </a:effectLst>
                <a:latin typeface="Garamond" pitchFamily="18" charset="0"/>
                <a:cs typeface="Arial" charset="0"/>
              </a:rPr>
            </a:br>
            <a:r>
              <a:rPr lang="en-US" sz="3200" b="1" dirty="0">
                <a:solidFill>
                  <a:srgbClr val="FF0000"/>
                </a:solidFill>
                <a:effectLst>
                  <a:outerShdw blurRad="38100" dist="38100" dir="2700000" algn="tl">
                    <a:srgbClr val="000000"/>
                  </a:outerShdw>
                </a:effectLst>
                <a:latin typeface="Garamond" pitchFamily="18" charset="0"/>
                <a:cs typeface="Arial" charset="0"/>
              </a:rPr>
              <a:t>(Internal shock – “Christmas tree”-like model)</a:t>
            </a:r>
            <a:endParaRPr lang="it-IT" sz="3200" b="1" dirty="0">
              <a:solidFill>
                <a:srgbClr val="FF0000"/>
              </a:solidFill>
              <a:effectLst>
                <a:outerShdw blurRad="38100" dist="38100" dir="2700000" algn="tl">
                  <a:srgbClr val="000000"/>
                </a:outerShdw>
              </a:effectLst>
              <a:latin typeface="Garamond" pitchFamily="18" charset="0"/>
              <a:cs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F49D5-6ED7-41CC-9AA5-EE740C20F2A5}"/>
              </a:ext>
            </a:extLst>
          </p:cNvPr>
          <p:cNvPicPr>
            <a:picLocks noChangeAspect="1"/>
          </p:cNvPicPr>
          <p:nvPr/>
        </p:nvPicPr>
        <p:blipFill>
          <a:blip r:embed="rId2"/>
          <a:stretch>
            <a:fillRect/>
          </a:stretch>
        </p:blipFill>
        <p:spPr>
          <a:xfrm>
            <a:off x="218777" y="55428"/>
            <a:ext cx="8010201" cy="2504700"/>
          </a:xfrm>
          <a:prstGeom prst="rect">
            <a:avLst/>
          </a:prstGeom>
        </p:spPr>
      </p:pic>
      <p:pic>
        <p:nvPicPr>
          <p:cNvPr id="6" name="Picture 5">
            <a:extLst>
              <a:ext uri="{FF2B5EF4-FFF2-40B4-BE49-F238E27FC236}">
                <a16:creationId xmlns:a16="http://schemas.microsoft.com/office/drawing/2014/main" id="{A8E33012-9232-4024-9385-BAA514740E83}"/>
              </a:ext>
            </a:extLst>
          </p:cNvPr>
          <p:cNvPicPr>
            <a:picLocks noChangeAspect="1"/>
          </p:cNvPicPr>
          <p:nvPr/>
        </p:nvPicPr>
        <p:blipFill>
          <a:blip r:embed="rId3"/>
          <a:stretch>
            <a:fillRect/>
          </a:stretch>
        </p:blipFill>
        <p:spPr>
          <a:xfrm>
            <a:off x="180630" y="2726965"/>
            <a:ext cx="3955451" cy="4003380"/>
          </a:xfrm>
          <a:prstGeom prst="rect">
            <a:avLst/>
          </a:prstGeom>
        </p:spPr>
      </p:pic>
      <p:pic>
        <p:nvPicPr>
          <p:cNvPr id="7" name="Picture 6">
            <a:extLst>
              <a:ext uri="{FF2B5EF4-FFF2-40B4-BE49-F238E27FC236}">
                <a16:creationId xmlns:a16="http://schemas.microsoft.com/office/drawing/2014/main" id="{61090165-6C98-474F-AB32-5AD8A8C171FC}"/>
              </a:ext>
            </a:extLst>
          </p:cNvPr>
          <p:cNvPicPr>
            <a:picLocks noChangeAspect="1"/>
          </p:cNvPicPr>
          <p:nvPr/>
        </p:nvPicPr>
        <p:blipFill>
          <a:blip r:embed="rId4"/>
          <a:stretch>
            <a:fillRect/>
          </a:stretch>
        </p:blipFill>
        <p:spPr>
          <a:xfrm>
            <a:off x="4889253" y="2361933"/>
            <a:ext cx="3988551" cy="5754600"/>
          </a:xfrm>
          <a:prstGeom prst="rect">
            <a:avLst/>
          </a:prstGeom>
        </p:spPr>
      </p:pic>
    </p:spTree>
    <p:extLst>
      <p:ext uri="{BB962C8B-B14F-4D97-AF65-F5344CB8AC3E}">
        <p14:creationId xmlns:p14="http://schemas.microsoft.com/office/powerpoint/2010/main" val="3401137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6F3F30-042A-4EAF-B0B3-0715C2F7FF58}"/>
              </a:ext>
            </a:extLst>
          </p:cNvPr>
          <p:cNvPicPr>
            <a:picLocks noChangeAspect="1"/>
          </p:cNvPicPr>
          <p:nvPr/>
        </p:nvPicPr>
        <p:blipFill>
          <a:blip r:embed="rId2"/>
          <a:stretch>
            <a:fillRect/>
          </a:stretch>
        </p:blipFill>
        <p:spPr>
          <a:xfrm>
            <a:off x="-67344" y="41977"/>
            <a:ext cx="4518151" cy="3634920"/>
          </a:xfrm>
          <a:prstGeom prst="rect">
            <a:avLst/>
          </a:prstGeom>
        </p:spPr>
      </p:pic>
      <p:pic>
        <p:nvPicPr>
          <p:cNvPr id="3" name="Picture 2">
            <a:extLst>
              <a:ext uri="{FF2B5EF4-FFF2-40B4-BE49-F238E27FC236}">
                <a16:creationId xmlns:a16="http://schemas.microsoft.com/office/drawing/2014/main" id="{4E21C17E-A339-4B90-ABD0-2C779FB41929}"/>
              </a:ext>
            </a:extLst>
          </p:cNvPr>
          <p:cNvPicPr>
            <a:picLocks noChangeAspect="1"/>
          </p:cNvPicPr>
          <p:nvPr/>
        </p:nvPicPr>
        <p:blipFill>
          <a:blip r:embed="rId3"/>
          <a:stretch>
            <a:fillRect/>
          </a:stretch>
        </p:blipFill>
        <p:spPr>
          <a:xfrm>
            <a:off x="3833867" y="1735550"/>
            <a:ext cx="5444951" cy="5187420"/>
          </a:xfrm>
          <a:prstGeom prst="rect">
            <a:avLst/>
          </a:prstGeom>
        </p:spPr>
      </p:pic>
      <p:sp>
        <p:nvSpPr>
          <p:cNvPr id="4" name="TextBox 3">
            <a:extLst>
              <a:ext uri="{FF2B5EF4-FFF2-40B4-BE49-F238E27FC236}">
                <a16:creationId xmlns:a16="http://schemas.microsoft.com/office/drawing/2014/main" id="{32EDD2E7-0C29-4D57-9B2D-8A1101CF3C89}"/>
              </a:ext>
            </a:extLst>
          </p:cNvPr>
          <p:cNvSpPr txBox="1"/>
          <p:nvPr/>
        </p:nvSpPr>
        <p:spPr>
          <a:xfrm>
            <a:off x="4402318" y="122548"/>
            <a:ext cx="4370748"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Now have ~10 years of gamma-ray/MW data</a:t>
            </a:r>
            <a:br>
              <a:rPr kumimoji="0" lang="en-US" sz="1800" b="0" i="0" u="none" strike="noStrike" kern="1200" cap="none" spc="0" normalizeH="0" baseline="0" noProof="0" dirty="0">
                <a:ln>
                  <a:noFill/>
                </a:ln>
                <a:solidFill>
                  <a:srgbClr val="FFFF00"/>
                </a:solidFill>
                <a:effectLst/>
                <a:uLnTx/>
                <a:uFillTx/>
                <a:latin typeface="Times New Roman"/>
                <a:ea typeface="+mn-ea"/>
                <a:cs typeface="+mn-cs"/>
              </a:rPr>
            </a:br>
            <a:r>
              <a:rPr kumimoji="0" lang="en-US" sz="1800" b="0" i="0" u="none" strike="noStrike" kern="1200" cap="none" spc="0" normalizeH="0" baseline="0" noProof="0" dirty="0">
                <a:ln>
                  <a:noFill/>
                </a:ln>
                <a:solidFill>
                  <a:srgbClr val="FFFF00"/>
                </a:solidFill>
                <a:effectLst/>
                <a:uLnTx/>
                <a:uFillTx/>
                <a:latin typeface="Times New Roman"/>
                <a:ea typeface="+mn-ea"/>
                <a:cs typeface="+mn-cs"/>
              </a:rPr>
              <a:t>on behavior of two humps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       And the answer is …..  [SMARTS data]!</a:t>
            </a:r>
          </a:p>
        </p:txBody>
      </p:sp>
      <p:sp>
        <p:nvSpPr>
          <p:cNvPr id="5" name="TextBox 4">
            <a:extLst>
              <a:ext uri="{FF2B5EF4-FFF2-40B4-BE49-F238E27FC236}">
                <a16:creationId xmlns:a16="http://schemas.microsoft.com/office/drawing/2014/main" id="{F115A776-6BBC-4351-BB69-08CE5F376DA8}"/>
              </a:ext>
            </a:extLst>
          </p:cNvPr>
          <p:cNvSpPr txBox="1"/>
          <p:nvPr/>
        </p:nvSpPr>
        <p:spPr>
          <a:xfrm>
            <a:off x="344078" y="4637988"/>
            <a:ext cx="3047629" cy="196977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a:ea typeface="+mn-ea"/>
                <a:cs typeface="+mn-cs"/>
              </a:rPr>
              <a:t>Uh, oh…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No correlation at ~0 lag except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for 3C454.3!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In fact, no correlations…</a:t>
            </a:r>
          </a:p>
        </p:txBody>
      </p:sp>
    </p:spTree>
    <p:extLst>
      <p:ext uri="{BB962C8B-B14F-4D97-AF65-F5344CB8AC3E}">
        <p14:creationId xmlns:p14="http://schemas.microsoft.com/office/powerpoint/2010/main" val="1582533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ext Box 2"/>
          <p:cNvSpPr txBox="1">
            <a:spLocks noChangeArrowheads="1"/>
          </p:cNvSpPr>
          <p:nvPr/>
        </p:nvSpPr>
        <p:spPr bwMode="auto">
          <a:xfrm>
            <a:off x="457200" y="685800"/>
            <a:ext cx="6623050" cy="366713"/>
          </a:xfrm>
          <a:prstGeom prst="rect">
            <a:avLst/>
          </a:prstGeom>
          <a:noFill/>
          <a:ln w="9525">
            <a:noFill/>
            <a:miter lim="800000"/>
            <a:headEnd/>
            <a:tailEnd/>
          </a:ln>
          <a:effectLst/>
        </p:spPr>
        <p:txBody>
          <a:bodyPr wrap="none">
            <a:spAutoFit/>
          </a:bodyPr>
          <a:lstStyle/>
          <a:p>
            <a:pPr eaLnBrk="1" hangingPunct="1"/>
            <a:r>
              <a:rPr lang="en-US" sz="1800">
                <a:solidFill>
                  <a:srgbClr val="00CCFF"/>
                </a:solidFill>
                <a:latin typeface="Arial" charset="0"/>
                <a:cs typeface="Arial" charset="0"/>
              </a:rPr>
              <a:t>O.K. Where do we get required GeV/TeV electrons/pairs/pions?</a:t>
            </a:r>
          </a:p>
        </p:txBody>
      </p:sp>
      <p:graphicFrame>
        <p:nvGraphicFramePr>
          <p:cNvPr id="490499" name="Object 3"/>
          <p:cNvGraphicFramePr>
            <a:graphicFrameLocks noChangeAspect="1"/>
          </p:cNvGraphicFramePr>
          <p:nvPr/>
        </p:nvGraphicFramePr>
        <p:xfrm>
          <a:off x="752475" y="1219200"/>
          <a:ext cx="2916238" cy="349250"/>
        </p:xfrm>
        <a:graphic>
          <a:graphicData uri="http://schemas.openxmlformats.org/presentationml/2006/ole">
            <mc:AlternateContent xmlns:mc="http://schemas.openxmlformats.org/markup-compatibility/2006">
              <mc:Choice xmlns:v="urn:schemas-microsoft-com:vml" Requires="v">
                <p:oleObj name="Equation" r:id="rId2" imgW="1701720" imgH="203040" progId="Equation.DSMT4">
                  <p:embed/>
                </p:oleObj>
              </mc:Choice>
              <mc:Fallback>
                <p:oleObj name="Equation" r:id="rId2" imgW="1701720" imgH="203040" progId="Equation.DSMT4">
                  <p:embed/>
                  <p:pic>
                    <p:nvPicPr>
                      <p:cNvPr id="49049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1219200"/>
                        <a:ext cx="2916238" cy="34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0500" name="Object 4"/>
          <p:cNvGraphicFramePr>
            <a:graphicFrameLocks noChangeAspect="1"/>
          </p:cNvGraphicFramePr>
          <p:nvPr/>
        </p:nvGraphicFramePr>
        <p:xfrm>
          <a:off x="1219200" y="1600200"/>
          <a:ext cx="3986213" cy="385763"/>
        </p:xfrm>
        <a:graphic>
          <a:graphicData uri="http://schemas.openxmlformats.org/presentationml/2006/ole">
            <mc:AlternateContent xmlns:mc="http://schemas.openxmlformats.org/markup-compatibility/2006">
              <mc:Choice xmlns:v="urn:schemas-microsoft-com:vml" Requires="v">
                <p:oleObj name="Equation" r:id="rId4" imgW="2361960" imgH="228600" progId="Equation.DSMT4">
                  <p:embed/>
                </p:oleObj>
              </mc:Choice>
              <mc:Fallback>
                <p:oleObj name="Equation" r:id="rId4" imgW="2361960" imgH="228600" progId="Equation.DSMT4">
                  <p:embed/>
                  <p:pic>
                    <p:nvPicPr>
                      <p:cNvPr id="49050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600200"/>
                        <a:ext cx="3986213"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0501" name="Object 5"/>
          <p:cNvGraphicFramePr>
            <a:graphicFrameLocks noChangeAspect="1"/>
          </p:cNvGraphicFramePr>
          <p:nvPr/>
        </p:nvGraphicFramePr>
        <p:xfrm>
          <a:off x="1219200" y="2133600"/>
          <a:ext cx="6477000" cy="346075"/>
        </p:xfrm>
        <a:graphic>
          <a:graphicData uri="http://schemas.openxmlformats.org/presentationml/2006/ole">
            <mc:AlternateContent xmlns:mc="http://schemas.openxmlformats.org/markup-compatibility/2006">
              <mc:Choice xmlns:v="urn:schemas-microsoft-com:vml" Requires="v">
                <p:oleObj name="Equation" r:id="rId6" imgW="4279680" imgH="228600" progId="Equation.DSMT4">
                  <p:embed/>
                </p:oleObj>
              </mc:Choice>
              <mc:Fallback>
                <p:oleObj name="Equation" r:id="rId6" imgW="4279680" imgH="228600" progId="Equation.DSMT4">
                  <p:embed/>
                  <p:pic>
                    <p:nvPicPr>
                      <p:cNvPr id="49050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2133600"/>
                        <a:ext cx="6477000"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0502" name="Object 6"/>
          <p:cNvGraphicFramePr>
            <a:graphicFrameLocks noChangeAspect="1"/>
          </p:cNvGraphicFramePr>
          <p:nvPr/>
        </p:nvGraphicFramePr>
        <p:xfrm>
          <a:off x="750888" y="2667000"/>
          <a:ext cx="4289425" cy="338138"/>
        </p:xfrm>
        <a:graphic>
          <a:graphicData uri="http://schemas.openxmlformats.org/presentationml/2006/ole">
            <mc:AlternateContent xmlns:mc="http://schemas.openxmlformats.org/markup-compatibility/2006">
              <mc:Choice xmlns:v="urn:schemas-microsoft-com:vml" Requires="v">
                <p:oleObj name="Equation" r:id="rId8" imgW="2577960" imgH="203040" progId="Equation.DSMT4">
                  <p:embed/>
                </p:oleObj>
              </mc:Choice>
              <mc:Fallback>
                <p:oleObj name="Equation" r:id="rId8" imgW="2577960" imgH="203040" progId="Equation.DSMT4">
                  <p:embed/>
                  <p:pic>
                    <p:nvPicPr>
                      <p:cNvPr id="490502"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888" y="2667000"/>
                        <a:ext cx="4289425" cy="338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0503" name="Text Box 7"/>
          <p:cNvSpPr txBox="1">
            <a:spLocks noChangeArrowheads="1"/>
          </p:cNvSpPr>
          <p:nvPr/>
        </p:nvSpPr>
        <p:spPr bwMode="auto">
          <a:xfrm>
            <a:off x="1050925" y="5522913"/>
            <a:ext cx="4806950" cy="366712"/>
          </a:xfrm>
          <a:prstGeom prst="rect">
            <a:avLst/>
          </a:prstGeom>
          <a:noFill/>
          <a:ln w="9525">
            <a:noFill/>
            <a:miter lim="800000"/>
            <a:headEnd/>
            <a:tailEnd/>
          </a:ln>
          <a:effectLst/>
        </p:spPr>
        <p:txBody>
          <a:bodyPr wrap="none">
            <a:spAutoFit/>
          </a:bodyPr>
          <a:lstStyle/>
          <a:p>
            <a:pPr eaLnBrk="1" hangingPunct="1"/>
            <a:r>
              <a:rPr lang="en-US" sz="1800">
                <a:solidFill>
                  <a:srgbClr val="00FF00"/>
                </a:solidFill>
                <a:latin typeface="Arial" charset="0"/>
                <a:cs typeface="Arial" charset="0"/>
              </a:rPr>
              <a:t>Neutrinos: “smoking gun” for hadronic models</a:t>
            </a:r>
          </a:p>
        </p:txBody>
      </p:sp>
      <p:graphicFrame>
        <p:nvGraphicFramePr>
          <p:cNvPr id="490504" name="Object 8"/>
          <p:cNvGraphicFramePr>
            <a:graphicFrameLocks noChangeAspect="1"/>
          </p:cNvGraphicFramePr>
          <p:nvPr/>
        </p:nvGraphicFramePr>
        <p:xfrm>
          <a:off x="1616075" y="3352800"/>
          <a:ext cx="6218238" cy="1917700"/>
        </p:xfrm>
        <a:graphic>
          <a:graphicData uri="http://schemas.openxmlformats.org/presentationml/2006/ole">
            <mc:AlternateContent xmlns:mc="http://schemas.openxmlformats.org/markup-compatibility/2006">
              <mc:Choice xmlns:v="urn:schemas-microsoft-com:vml" Requires="v">
                <p:oleObj name="Equation" r:id="rId10" imgW="3213000" imgH="990360" progId="Equation.DSMT4">
                  <p:embed/>
                </p:oleObj>
              </mc:Choice>
              <mc:Fallback>
                <p:oleObj name="Equation" r:id="rId10" imgW="3213000" imgH="990360" progId="Equation.DSMT4">
                  <p:embed/>
                  <p:pic>
                    <p:nvPicPr>
                      <p:cNvPr id="490504"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6075" y="3352800"/>
                        <a:ext cx="6218238" cy="191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0505" name="Object 9"/>
          <p:cNvGraphicFramePr>
            <a:graphicFrameLocks noChangeAspect="1"/>
          </p:cNvGraphicFramePr>
          <p:nvPr/>
        </p:nvGraphicFramePr>
        <p:xfrm>
          <a:off x="30163" y="3181350"/>
          <a:ext cx="1728787" cy="2400300"/>
        </p:xfrm>
        <a:graphic>
          <a:graphicData uri="http://schemas.openxmlformats.org/presentationml/2006/ole">
            <mc:AlternateContent xmlns:mc="http://schemas.openxmlformats.org/markup-compatibility/2006">
              <mc:Choice xmlns:v="urn:schemas-microsoft-com:vml" Requires="v">
                <p:oleObj name="Equation" r:id="rId12" imgW="952200" imgH="1320480" progId="Equation.DSMT4">
                  <p:embed/>
                </p:oleObj>
              </mc:Choice>
              <mc:Fallback>
                <p:oleObj name="Equation" r:id="rId12" imgW="952200" imgH="1320480" progId="Equation.DSMT4">
                  <p:embed/>
                  <p:pic>
                    <p:nvPicPr>
                      <p:cNvPr id="490505"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163" y="3181350"/>
                        <a:ext cx="1728787" cy="240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0"/>
          <p:cNvGrpSpPr>
            <a:grpSpLocks/>
          </p:cNvGrpSpPr>
          <p:nvPr/>
        </p:nvGrpSpPr>
        <p:grpSpPr bwMode="auto">
          <a:xfrm>
            <a:off x="7772400" y="1752600"/>
            <a:ext cx="304800" cy="609600"/>
            <a:chOff x="4464" y="1056"/>
            <a:chExt cx="192" cy="384"/>
          </a:xfrm>
        </p:grpSpPr>
        <p:sp>
          <p:nvSpPr>
            <p:cNvPr id="490507" name="Line 11"/>
            <p:cNvSpPr>
              <a:spLocks noChangeShapeType="1"/>
            </p:cNvSpPr>
            <p:nvPr/>
          </p:nvSpPr>
          <p:spPr bwMode="auto">
            <a:xfrm>
              <a:off x="4464" y="1056"/>
              <a:ext cx="192" cy="0"/>
            </a:xfrm>
            <a:prstGeom prst="line">
              <a:avLst/>
            </a:prstGeom>
            <a:noFill/>
            <a:ln w="25400">
              <a:solidFill>
                <a:srgbClr val="FF0000"/>
              </a:solidFill>
              <a:round/>
              <a:headEnd/>
              <a:tailEnd/>
            </a:ln>
            <a:effectLst/>
          </p:spPr>
          <p:txBody>
            <a:bodyPr/>
            <a:lstStyle/>
            <a:p>
              <a:endParaRPr lang="en-US"/>
            </a:p>
          </p:txBody>
        </p:sp>
        <p:sp>
          <p:nvSpPr>
            <p:cNvPr id="490508" name="Line 12"/>
            <p:cNvSpPr>
              <a:spLocks noChangeShapeType="1"/>
            </p:cNvSpPr>
            <p:nvPr/>
          </p:nvSpPr>
          <p:spPr bwMode="auto">
            <a:xfrm>
              <a:off x="4656" y="1056"/>
              <a:ext cx="0" cy="384"/>
            </a:xfrm>
            <a:prstGeom prst="line">
              <a:avLst/>
            </a:prstGeom>
            <a:noFill/>
            <a:ln w="25400">
              <a:solidFill>
                <a:srgbClr val="FF0000"/>
              </a:solidFill>
              <a:round/>
              <a:headEnd/>
              <a:tailEnd/>
            </a:ln>
            <a:effectLst/>
          </p:spPr>
          <p:txBody>
            <a:bodyPr/>
            <a:lstStyle/>
            <a:p>
              <a:endParaRPr lang="en-US"/>
            </a:p>
          </p:txBody>
        </p:sp>
        <p:sp>
          <p:nvSpPr>
            <p:cNvPr id="490509" name="Line 13"/>
            <p:cNvSpPr>
              <a:spLocks noChangeShapeType="1"/>
            </p:cNvSpPr>
            <p:nvPr/>
          </p:nvSpPr>
          <p:spPr bwMode="auto">
            <a:xfrm flipH="1">
              <a:off x="4464" y="1440"/>
              <a:ext cx="192" cy="0"/>
            </a:xfrm>
            <a:prstGeom prst="line">
              <a:avLst/>
            </a:prstGeom>
            <a:noFill/>
            <a:ln w="25400">
              <a:solidFill>
                <a:srgbClr val="FF0000"/>
              </a:solidFill>
              <a:round/>
              <a:headEnd/>
              <a:tailEnd/>
            </a:ln>
            <a:effectLst/>
          </p:spPr>
          <p:txBody>
            <a:bodyPr/>
            <a:lstStyle/>
            <a:p>
              <a:endParaRPr lang="en-US"/>
            </a:p>
          </p:txBody>
        </p:sp>
      </p:grpSp>
      <p:sp>
        <p:nvSpPr>
          <p:cNvPr id="490510" name="Text Box 14"/>
          <p:cNvSpPr txBox="1">
            <a:spLocks noChangeArrowheads="1"/>
          </p:cNvSpPr>
          <p:nvPr/>
        </p:nvSpPr>
        <p:spPr bwMode="auto">
          <a:xfrm>
            <a:off x="8045450" y="3481388"/>
            <a:ext cx="1212850" cy="641350"/>
          </a:xfrm>
          <a:prstGeom prst="rect">
            <a:avLst/>
          </a:prstGeom>
          <a:noFill/>
          <a:ln w="9525">
            <a:noFill/>
            <a:miter lim="800000"/>
            <a:headEnd/>
            <a:tailEnd/>
          </a:ln>
          <a:effectLst/>
        </p:spPr>
        <p:txBody>
          <a:bodyPr wrap="none">
            <a:spAutoFit/>
          </a:bodyPr>
          <a:lstStyle/>
          <a:p>
            <a:pPr eaLnBrk="1" hangingPunct="1"/>
            <a:r>
              <a:rPr lang="en-US" sz="1800">
                <a:solidFill>
                  <a:srgbClr val="00CCFF"/>
                </a:solidFill>
                <a:latin typeface="Arial" charset="0"/>
                <a:cs typeface="Arial" charset="0"/>
              </a:rPr>
              <a:t>“hadronic”</a:t>
            </a:r>
          </a:p>
          <a:p>
            <a:pPr eaLnBrk="1" hangingPunct="1"/>
            <a:r>
              <a:rPr lang="en-US" sz="1800">
                <a:solidFill>
                  <a:srgbClr val="00CCFF"/>
                </a:solidFill>
                <a:latin typeface="Arial" charset="0"/>
                <a:cs typeface="Arial" charset="0"/>
              </a:rPr>
              <a:t> models</a:t>
            </a:r>
          </a:p>
        </p:txBody>
      </p:sp>
      <p:sp>
        <p:nvSpPr>
          <p:cNvPr id="490511" name="Line 15"/>
          <p:cNvSpPr>
            <a:spLocks noChangeShapeType="1"/>
          </p:cNvSpPr>
          <p:nvPr/>
        </p:nvSpPr>
        <p:spPr bwMode="auto">
          <a:xfrm>
            <a:off x="7772400" y="3505200"/>
            <a:ext cx="304800" cy="0"/>
          </a:xfrm>
          <a:prstGeom prst="line">
            <a:avLst/>
          </a:prstGeom>
          <a:noFill/>
          <a:ln w="25400">
            <a:solidFill>
              <a:srgbClr val="FF0000"/>
            </a:solidFill>
            <a:round/>
            <a:headEnd/>
            <a:tailEnd/>
          </a:ln>
          <a:effectLst/>
        </p:spPr>
        <p:txBody>
          <a:bodyPr/>
          <a:lstStyle/>
          <a:p>
            <a:endParaRPr lang="en-US"/>
          </a:p>
        </p:txBody>
      </p:sp>
      <p:sp>
        <p:nvSpPr>
          <p:cNvPr id="490512" name="Line 16"/>
          <p:cNvSpPr>
            <a:spLocks noChangeShapeType="1"/>
          </p:cNvSpPr>
          <p:nvPr/>
        </p:nvSpPr>
        <p:spPr bwMode="auto">
          <a:xfrm>
            <a:off x="8077200" y="3505200"/>
            <a:ext cx="0" cy="609600"/>
          </a:xfrm>
          <a:prstGeom prst="line">
            <a:avLst/>
          </a:prstGeom>
          <a:noFill/>
          <a:ln w="25400">
            <a:solidFill>
              <a:srgbClr val="FF0000"/>
            </a:solidFill>
            <a:round/>
            <a:headEnd/>
            <a:tailEnd/>
          </a:ln>
          <a:effectLst/>
        </p:spPr>
        <p:txBody>
          <a:bodyPr/>
          <a:lstStyle/>
          <a:p>
            <a:endParaRPr lang="en-US"/>
          </a:p>
        </p:txBody>
      </p:sp>
      <p:sp>
        <p:nvSpPr>
          <p:cNvPr id="490513" name="Line 17"/>
          <p:cNvSpPr>
            <a:spLocks noChangeShapeType="1"/>
          </p:cNvSpPr>
          <p:nvPr/>
        </p:nvSpPr>
        <p:spPr bwMode="auto">
          <a:xfrm flipH="1">
            <a:off x="7772400" y="4114800"/>
            <a:ext cx="304800" cy="0"/>
          </a:xfrm>
          <a:prstGeom prst="line">
            <a:avLst/>
          </a:prstGeom>
          <a:noFill/>
          <a:ln w="25400">
            <a:solidFill>
              <a:srgbClr val="FF0000"/>
            </a:solidFill>
            <a:round/>
            <a:headEnd/>
            <a:tailEnd/>
          </a:ln>
          <a:effectLst/>
        </p:spPr>
        <p:txBody>
          <a:bodyPr/>
          <a:lstStyle/>
          <a:p>
            <a:endParaRPr lang="en-US"/>
          </a:p>
        </p:txBody>
      </p:sp>
      <p:sp>
        <p:nvSpPr>
          <p:cNvPr id="490514" name="Text Box 18"/>
          <p:cNvSpPr txBox="1">
            <a:spLocks noChangeArrowheads="1"/>
          </p:cNvSpPr>
          <p:nvPr/>
        </p:nvSpPr>
        <p:spPr bwMode="auto">
          <a:xfrm>
            <a:off x="8020050" y="1676400"/>
            <a:ext cx="1123950" cy="641350"/>
          </a:xfrm>
          <a:prstGeom prst="rect">
            <a:avLst/>
          </a:prstGeom>
          <a:noFill/>
          <a:ln w="9525">
            <a:noFill/>
            <a:miter lim="800000"/>
            <a:headEnd/>
            <a:tailEnd/>
          </a:ln>
          <a:effectLst/>
        </p:spPr>
        <p:txBody>
          <a:bodyPr wrap="none">
            <a:spAutoFit/>
          </a:bodyPr>
          <a:lstStyle/>
          <a:p>
            <a:pPr eaLnBrk="1" hangingPunct="1"/>
            <a:r>
              <a:rPr lang="en-US" sz="1800">
                <a:solidFill>
                  <a:srgbClr val="00CCFF"/>
                </a:solidFill>
                <a:latin typeface="Arial" charset="0"/>
                <a:cs typeface="Arial" charset="0"/>
              </a:rPr>
              <a:t>“leptonic”</a:t>
            </a:r>
          </a:p>
          <a:p>
            <a:pPr eaLnBrk="1" hangingPunct="1"/>
            <a:r>
              <a:rPr lang="en-US" sz="1800">
                <a:solidFill>
                  <a:srgbClr val="00CCFF"/>
                </a:solidFill>
                <a:latin typeface="Arial" charset="0"/>
                <a:cs typeface="Arial" charset="0"/>
              </a:rPr>
              <a:t> models</a:t>
            </a:r>
          </a:p>
        </p:txBody>
      </p:sp>
      <p:sp>
        <p:nvSpPr>
          <p:cNvPr id="490515" name="Line 19"/>
          <p:cNvSpPr>
            <a:spLocks noChangeShapeType="1"/>
          </p:cNvSpPr>
          <p:nvPr/>
        </p:nvSpPr>
        <p:spPr bwMode="auto">
          <a:xfrm flipV="1">
            <a:off x="6629400" y="3505200"/>
            <a:ext cx="304800" cy="457200"/>
          </a:xfrm>
          <a:prstGeom prst="line">
            <a:avLst/>
          </a:prstGeom>
          <a:noFill/>
          <a:ln w="9525">
            <a:solidFill>
              <a:schemeClr val="accent1"/>
            </a:solidFill>
            <a:round/>
            <a:headEnd/>
            <a:tailEnd/>
          </a:ln>
          <a:effectLst/>
        </p:spPr>
        <p:txBody>
          <a:bodyPr/>
          <a:lstStyle/>
          <a:p>
            <a:endParaRPr lang="en-US"/>
          </a:p>
        </p:txBody>
      </p:sp>
      <p:sp>
        <p:nvSpPr>
          <p:cNvPr id="490516" name="Text Box 20"/>
          <p:cNvSpPr txBox="1">
            <a:spLocks noChangeArrowheads="1"/>
          </p:cNvSpPr>
          <p:nvPr/>
        </p:nvSpPr>
        <p:spPr bwMode="auto">
          <a:xfrm>
            <a:off x="5334000" y="3124200"/>
            <a:ext cx="3273425" cy="290513"/>
          </a:xfrm>
          <a:prstGeom prst="rect">
            <a:avLst/>
          </a:prstGeom>
          <a:noFill/>
          <a:ln w="9525">
            <a:noFill/>
            <a:miter lim="800000"/>
            <a:headEnd/>
            <a:tailEnd/>
          </a:ln>
          <a:effectLst/>
        </p:spPr>
        <p:txBody>
          <a:bodyPr>
            <a:spAutoFit/>
          </a:bodyPr>
          <a:lstStyle/>
          <a:p>
            <a:pPr eaLnBrk="1" hangingPunct="1"/>
            <a:r>
              <a:rPr lang="en-US" sz="1300">
                <a:solidFill>
                  <a:schemeClr val="bg1"/>
                </a:solidFill>
                <a:latin typeface="Arial" charset="0"/>
                <a:cs typeface="Arial" charset="0"/>
              </a:rPr>
              <a:t>don’t need to be ultrarelativistic, e.g., SNR</a:t>
            </a:r>
          </a:p>
        </p:txBody>
      </p:sp>
      <p:sp>
        <p:nvSpPr>
          <p:cNvPr id="490517" name="Line 21"/>
          <p:cNvSpPr>
            <a:spLocks noChangeShapeType="1"/>
          </p:cNvSpPr>
          <p:nvPr/>
        </p:nvSpPr>
        <p:spPr bwMode="auto">
          <a:xfrm>
            <a:off x="6553200" y="4343400"/>
            <a:ext cx="152400" cy="381000"/>
          </a:xfrm>
          <a:prstGeom prst="line">
            <a:avLst/>
          </a:prstGeom>
          <a:noFill/>
          <a:ln w="9525">
            <a:solidFill>
              <a:schemeClr val="accent1"/>
            </a:solidFill>
            <a:round/>
            <a:headEnd/>
            <a:tailEnd/>
          </a:ln>
          <a:effectLst/>
        </p:spPr>
        <p:txBody>
          <a:bodyPr/>
          <a:lstStyle/>
          <a:p>
            <a:endParaRPr lang="en-US"/>
          </a:p>
        </p:txBody>
      </p:sp>
      <p:sp>
        <p:nvSpPr>
          <p:cNvPr id="490518" name="Text Box 22"/>
          <p:cNvSpPr txBox="1">
            <a:spLocks noChangeArrowheads="1"/>
          </p:cNvSpPr>
          <p:nvPr/>
        </p:nvSpPr>
        <p:spPr bwMode="auto">
          <a:xfrm>
            <a:off x="5943600" y="4724400"/>
            <a:ext cx="2927350" cy="290513"/>
          </a:xfrm>
          <a:prstGeom prst="rect">
            <a:avLst/>
          </a:prstGeom>
          <a:noFill/>
          <a:ln w="9525">
            <a:noFill/>
            <a:miter lim="800000"/>
            <a:headEnd/>
            <a:tailEnd/>
          </a:ln>
          <a:effectLst/>
        </p:spPr>
        <p:txBody>
          <a:bodyPr wrap="none">
            <a:spAutoFit/>
          </a:bodyPr>
          <a:lstStyle/>
          <a:p>
            <a:pPr eaLnBrk="1" hangingPunct="1"/>
            <a:r>
              <a:rPr lang="en-US" sz="1300">
                <a:solidFill>
                  <a:schemeClr val="bg1"/>
                </a:solidFill>
                <a:latin typeface="Arial" charset="0"/>
                <a:cs typeface="Arial" charset="0"/>
              </a:rPr>
              <a:t>but need large target matter densities</a:t>
            </a:r>
          </a:p>
        </p:txBody>
      </p:sp>
      <p:sp>
        <p:nvSpPr>
          <p:cNvPr id="490519" name="Text Box 23"/>
          <p:cNvSpPr txBox="1">
            <a:spLocks noChangeArrowheads="1"/>
          </p:cNvSpPr>
          <p:nvPr/>
        </p:nvSpPr>
        <p:spPr bwMode="auto">
          <a:xfrm>
            <a:off x="0" y="6019800"/>
            <a:ext cx="9213850" cy="641350"/>
          </a:xfrm>
          <a:prstGeom prst="rect">
            <a:avLst/>
          </a:prstGeom>
          <a:noFill/>
          <a:ln w="9525">
            <a:noFill/>
            <a:miter lim="800000"/>
            <a:headEnd/>
            <a:tailEnd/>
          </a:ln>
          <a:effectLst/>
        </p:spPr>
        <p:txBody>
          <a:bodyPr wrap="none">
            <a:spAutoFit/>
          </a:bodyPr>
          <a:lstStyle/>
          <a:p>
            <a:pPr eaLnBrk="1" hangingPunct="1"/>
            <a:r>
              <a:rPr lang="en-US" sz="1800">
                <a:solidFill>
                  <a:srgbClr val="FF3300"/>
                </a:solidFill>
                <a:latin typeface="Arial" charset="0"/>
                <a:cs typeface="Arial" charset="0"/>
              </a:rPr>
              <a:t>Big advantage of hadronic models: protons easier to accelerate to very high energies</a:t>
            </a:r>
          </a:p>
          <a:p>
            <a:pPr eaLnBrk="1" hangingPunct="1"/>
            <a:r>
              <a:rPr lang="en-US" sz="1800">
                <a:solidFill>
                  <a:srgbClr val="FF3300"/>
                </a:solidFill>
                <a:latin typeface="Arial" charset="0"/>
                <a:cs typeface="Arial" charset="0"/>
              </a:rPr>
              <a:t>Big disadvantage …                      : protons harder to extract energy from </a:t>
            </a:r>
            <a:r>
              <a:rPr lang="en-US" sz="1800" i="1">
                <a:solidFill>
                  <a:srgbClr val="FF3300"/>
                </a:solidFill>
                <a:latin typeface="Arial" charset="0"/>
                <a:cs typeface="Arial" charset="0"/>
              </a:rPr>
              <a:t>(INEFFICIENT!)</a:t>
            </a:r>
          </a:p>
        </p:txBody>
      </p:sp>
      <p:sp>
        <p:nvSpPr>
          <p:cNvPr id="490520" name="Text Box 24"/>
          <p:cNvSpPr txBox="1">
            <a:spLocks noChangeArrowheads="1"/>
          </p:cNvSpPr>
          <p:nvPr/>
        </p:nvSpPr>
        <p:spPr bwMode="auto">
          <a:xfrm>
            <a:off x="60325" y="87313"/>
            <a:ext cx="2497138" cy="396875"/>
          </a:xfrm>
          <a:prstGeom prst="rect">
            <a:avLst/>
          </a:prstGeom>
          <a:noFill/>
          <a:ln w="9525">
            <a:noFill/>
            <a:miter lim="800000"/>
            <a:headEnd/>
            <a:tailEnd/>
          </a:ln>
          <a:effectLst/>
        </p:spPr>
        <p:txBody>
          <a:bodyPr wrap="none">
            <a:spAutoFit/>
          </a:bodyPr>
          <a:lstStyle/>
          <a:p>
            <a:pPr eaLnBrk="1" hangingPunct="1"/>
            <a:r>
              <a:rPr lang="en-US" sz="2000" dirty="0">
                <a:solidFill>
                  <a:srgbClr val="FFFF00"/>
                </a:solidFill>
                <a:latin typeface="Arial" charset="0"/>
                <a:cs typeface="Arial" charset="0"/>
              </a:rPr>
              <a:t>VHE  Astrophysics 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0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AD29A5-32A9-420A-A9B2-52082ACC8926}"/>
              </a:ext>
            </a:extLst>
          </p:cNvPr>
          <p:cNvPicPr>
            <a:picLocks noChangeAspect="1"/>
          </p:cNvPicPr>
          <p:nvPr/>
        </p:nvPicPr>
        <p:blipFill>
          <a:blip r:embed="rId2"/>
          <a:stretch>
            <a:fillRect/>
          </a:stretch>
        </p:blipFill>
        <p:spPr>
          <a:xfrm>
            <a:off x="4364610" y="0"/>
            <a:ext cx="4117048" cy="6858000"/>
          </a:xfrm>
          <a:prstGeom prst="rect">
            <a:avLst/>
          </a:prstGeom>
        </p:spPr>
      </p:pic>
      <p:pic>
        <p:nvPicPr>
          <p:cNvPr id="3" name="Picture 2">
            <a:extLst>
              <a:ext uri="{FF2B5EF4-FFF2-40B4-BE49-F238E27FC236}">
                <a16:creationId xmlns:a16="http://schemas.microsoft.com/office/drawing/2014/main" id="{6B854824-70E1-4CCB-87AC-C400C7C0F45A}"/>
              </a:ext>
            </a:extLst>
          </p:cNvPr>
          <p:cNvPicPr>
            <a:picLocks noChangeAspect="1"/>
          </p:cNvPicPr>
          <p:nvPr/>
        </p:nvPicPr>
        <p:blipFill>
          <a:blip r:embed="rId3"/>
          <a:stretch>
            <a:fillRect/>
          </a:stretch>
        </p:blipFill>
        <p:spPr>
          <a:xfrm>
            <a:off x="36048" y="2395211"/>
            <a:ext cx="3972001" cy="351900"/>
          </a:xfrm>
          <a:prstGeom prst="rect">
            <a:avLst/>
          </a:prstGeom>
        </p:spPr>
      </p:pic>
      <p:sp>
        <p:nvSpPr>
          <p:cNvPr id="4" name="TextBox 3">
            <a:extLst>
              <a:ext uri="{FF2B5EF4-FFF2-40B4-BE49-F238E27FC236}">
                <a16:creationId xmlns:a16="http://schemas.microsoft.com/office/drawing/2014/main" id="{FB2A7DDE-008F-4F7D-B52C-94AECF0220C7}"/>
              </a:ext>
            </a:extLst>
          </p:cNvPr>
          <p:cNvSpPr txBox="1"/>
          <p:nvPr/>
        </p:nvSpPr>
        <p:spPr>
          <a:xfrm>
            <a:off x="108408" y="3252247"/>
            <a:ext cx="4262705" cy="212365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a:ea typeface="+mn-ea"/>
                <a:cs typeface="+mn-cs"/>
              </a:rPr>
              <a:t>Sources change nature!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8080">
                    <a:lumMod val="20000"/>
                    <a:lumOff val="80000"/>
                  </a:srgbClr>
                </a:solidFill>
                <a:effectLst/>
                <a:uLnTx/>
                <a:uFillTx/>
                <a:latin typeface="Times New Roman"/>
                <a:ea typeface="+mn-ea"/>
                <a:cs typeface="+mn-cs"/>
              </a:rPr>
              <a:t>[= correlation function not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8080">
                    <a:lumMod val="20000"/>
                    <a:lumOff val="80000"/>
                  </a:srgbClr>
                </a:solidFill>
                <a:effectLst/>
                <a:uLnTx/>
                <a:uFillTx/>
                <a:latin typeface="Times New Roman"/>
                <a:ea typeface="+mn-ea"/>
                <a:cs typeface="+mn-cs"/>
              </a:rPr>
              <a:t>well-defined…]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On shorter timescales, can see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borderline significant correlations in objects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besides 3C454.3 .. But at ~2 weeks…??? </a:t>
            </a:r>
          </a:p>
        </p:txBody>
      </p:sp>
    </p:spTree>
    <p:extLst>
      <p:ext uri="{BB962C8B-B14F-4D97-AF65-F5344CB8AC3E}">
        <p14:creationId xmlns:p14="http://schemas.microsoft.com/office/powerpoint/2010/main" val="42063113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36600"/>
            <a:ext cx="6281738" cy="598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Box 1"/>
          <p:cNvSpPr txBox="1">
            <a:spLocks noChangeArrowheads="1"/>
          </p:cNvSpPr>
          <p:nvPr/>
        </p:nvSpPr>
        <p:spPr bwMode="auto">
          <a:xfrm>
            <a:off x="228600" y="196850"/>
            <a:ext cx="87767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One zone fit to 3C 454.3 Dec 2-3 2009,  Follow </a:t>
            </a:r>
            <a:r>
              <a:rPr kumimoji="0" lang="en-US" sz="1800" b="0"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Bonoli</a:t>
            </a: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et al. 2009….  Except Include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SMARTS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NIR/opt</a:t>
            </a:r>
          </a:p>
        </p:txBody>
      </p:sp>
      <p:sp>
        <p:nvSpPr>
          <p:cNvPr id="2" name="TextBox 1"/>
          <p:cNvSpPr txBox="1"/>
          <p:nvPr/>
        </p:nvSpPr>
        <p:spPr>
          <a:xfrm>
            <a:off x="2133600" y="1066800"/>
            <a:ext cx="321915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Need good &gt;broad-band&lt;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(must be simultaneous on &lt; hour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timescales too!)</a:t>
            </a:r>
          </a:p>
        </p:txBody>
      </p:sp>
      <p:sp>
        <p:nvSpPr>
          <p:cNvPr id="3" name="Plus Sign 2">
            <a:extLst>
              <a:ext uri="{FF2B5EF4-FFF2-40B4-BE49-F238E27FC236}">
                <a16:creationId xmlns:a16="http://schemas.microsoft.com/office/drawing/2014/main" id="{22D4BD83-CAF1-45F9-BCE5-CB742178539F}"/>
              </a:ext>
            </a:extLst>
          </p:cNvPr>
          <p:cNvSpPr/>
          <p:nvPr/>
        </p:nvSpPr>
        <p:spPr bwMode="auto">
          <a:xfrm>
            <a:off x="3352800" y="3568085"/>
            <a:ext cx="304800" cy="304800"/>
          </a:xfrm>
          <a:prstGeom prst="mathPlus">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FF00"/>
              </a:solidFill>
              <a:effectLst/>
              <a:latin typeface="Helvetica" pitchFamily="34" charset="0"/>
            </a:endParaRPr>
          </a:p>
        </p:txBody>
      </p:sp>
      <p:sp>
        <p:nvSpPr>
          <p:cNvPr id="6" name="Plus Sign 5">
            <a:extLst>
              <a:ext uri="{FF2B5EF4-FFF2-40B4-BE49-F238E27FC236}">
                <a16:creationId xmlns:a16="http://schemas.microsoft.com/office/drawing/2014/main" id="{A528BD1F-33CC-40E6-8801-0C0F5C338CC4}"/>
              </a:ext>
            </a:extLst>
          </p:cNvPr>
          <p:cNvSpPr/>
          <p:nvPr/>
        </p:nvSpPr>
        <p:spPr bwMode="auto">
          <a:xfrm>
            <a:off x="4876800" y="2461683"/>
            <a:ext cx="304800" cy="304800"/>
          </a:xfrm>
          <a:prstGeom prst="mathPlus">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FF00"/>
              </a:solidFill>
              <a:effectLst/>
              <a:latin typeface="Helvetica" pitchFamily="34" charset="0"/>
            </a:endParaRPr>
          </a:p>
        </p:txBody>
      </p:sp>
      <p:sp>
        <p:nvSpPr>
          <p:cNvPr id="4" name="TextBox 3">
            <a:extLst>
              <a:ext uri="{FF2B5EF4-FFF2-40B4-BE49-F238E27FC236}">
                <a16:creationId xmlns:a16="http://schemas.microsoft.com/office/drawing/2014/main" id="{4D562054-1B77-476C-8BE9-A8AE5E46F869}"/>
              </a:ext>
            </a:extLst>
          </p:cNvPr>
          <p:cNvSpPr txBox="1"/>
          <p:nvPr/>
        </p:nvSpPr>
        <p:spPr>
          <a:xfrm>
            <a:off x="2162783" y="5173841"/>
            <a:ext cx="5147563" cy="923330"/>
          </a:xfrm>
          <a:prstGeom prst="rect">
            <a:avLst/>
          </a:prstGeom>
          <a:noFill/>
        </p:spPr>
        <p:txBody>
          <a:bodyPr wrap="none" rtlCol="0">
            <a:spAutoFit/>
          </a:bodyPr>
          <a:lstStyle/>
          <a:p>
            <a:r>
              <a:rPr lang="en-US" dirty="0" err="1"/>
              <a:t>Bonoli</a:t>
            </a:r>
            <a:r>
              <a:rPr lang="en-US" dirty="0"/>
              <a:t> et al. 2009 conclusion – source in similar state</a:t>
            </a:r>
            <a:br>
              <a:rPr lang="en-US" dirty="0"/>
            </a:br>
            <a:r>
              <a:rPr lang="en-US" dirty="0"/>
              <a:t>on both days, only gamma-ray break energy changed</a:t>
            </a:r>
            <a:br>
              <a:rPr lang="en-US" dirty="0"/>
            </a:br>
            <a:r>
              <a:rPr lang="en-US" dirty="0"/>
              <a:t>during flare episode…  but…</a:t>
            </a:r>
          </a:p>
        </p:txBody>
      </p:sp>
    </p:spTree>
    <p:extLst>
      <p:ext uri="{BB962C8B-B14F-4D97-AF65-F5344CB8AC3E}">
        <p14:creationId xmlns:p14="http://schemas.microsoft.com/office/powerpoint/2010/main" val="230418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990600"/>
            <a:ext cx="5643154" cy="5302293"/>
          </a:xfrm>
          <a:prstGeom prst="rect">
            <a:avLst/>
          </a:prstGeom>
        </p:spPr>
      </p:pic>
      <p:sp>
        <p:nvSpPr>
          <p:cNvPr id="4" name="TextBox 3"/>
          <p:cNvSpPr txBox="1"/>
          <p:nvPr/>
        </p:nvSpPr>
        <p:spPr>
          <a:xfrm>
            <a:off x="152400" y="228600"/>
            <a:ext cx="8610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Keep Basic Model Same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	Fiddle With Bulk Lorentz Factor and  High-Energy Electron  Cutoff</a:t>
            </a:r>
          </a:p>
        </p:txBody>
      </p:sp>
      <p:cxnSp>
        <p:nvCxnSpPr>
          <p:cNvPr id="6" name="Straight Arrow Connector 5"/>
          <p:cNvCxnSpPr>
            <a:cxnSpLocks/>
          </p:cNvCxnSpPr>
          <p:nvPr/>
        </p:nvCxnSpPr>
        <p:spPr bwMode="auto">
          <a:xfrm flipH="1">
            <a:off x="2819400" y="2487911"/>
            <a:ext cx="3521059" cy="94108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TextBox 6"/>
          <p:cNvSpPr txBox="1"/>
          <p:nvPr/>
        </p:nvSpPr>
        <p:spPr>
          <a:xfrm>
            <a:off x="6248400" y="2209743"/>
            <a:ext cx="25587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a:ea typeface="+mn-ea"/>
                <a:cs typeface="+mn-cs"/>
              </a:rPr>
              <a:t>Is this kind of behavior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a:ea typeface="+mn-ea"/>
                <a:cs typeface="+mn-cs"/>
              </a:rPr>
              <a:t>ruled out? </a:t>
            </a:r>
          </a:p>
        </p:txBody>
      </p:sp>
    </p:spTree>
    <p:extLst>
      <p:ext uri="{BB962C8B-B14F-4D97-AF65-F5344CB8AC3E}">
        <p14:creationId xmlns:p14="http://schemas.microsoft.com/office/powerpoint/2010/main" val="39005948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99"/>
            <a:ext cx="899778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ASTRO-H had been available during big Fermi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blazar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flares, we would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have significantly better understanding of source like 3C454.</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114" y="2072628"/>
            <a:ext cx="5025670" cy="478537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20" y="1097331"/>
            <a:ext cx="3785669" cy="3604661"/>
          </a:xfrm>
          <a:prstGeom prst="rect">
            <a:avLst/>
          </a:prstGeom>
        </p:spPr>
      </p:pic>
      <p:sp>
        <p:nvSpPr>
          <p:cNvPr id="11" name="Right Arrow 10"/>
          <p:cNvSpPr/>
          <p:nvPr/>
        </p:nvSpPr>
        <p:spPr>
          <a:xfrm rot="1966533">
            <a:off x="2851984" y="4751041"/>
            <a:ext cx="1102092" cy="6015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684745" y="2627697"/>
            <a:ext cx="5790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rPr>
              <a:t>SGD</a:t>
            </a:r>
          </a:p>
        </p:txBody>
      </p:sp>
      <p:sp>
        <p:nvSpPr>
          <p:cNvPr id="13" name="TextBox 12"/>
          <p:cNvSpPr txBox="1"/>
          <p:nvPr/>
        </p:nvSpPr>
        <p:spPr>
          <a:xfrm>
            <a:off x="6431310" y="3253339"/>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HXI</a:t>
            </a:r>
          </a:p>
        </p:txBody>
      </p:sp>
      <p:sp>
        <p:nvSpPr>
          <p:cNvPr id="14" name="TextBox 13"/>
          <p:cNvSpPr txBox="1"/>
          <p:nvPr/>
        </p:nvSpPr>
        <p:spPr>
          <a:xfrm>
            <a:off x="6095625" y="4131286"/>
            <a:ext cx="4669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rPr>
              <a:t>SXI</a:t>
            </a:r>
          </a:p>
        </p:txBody>
      </p:sp>
      <p:sp>
        <p:nvSpPr>
          <p:cNvPr id="15" name="TextBox 14"/>
          <p:cNvSpPr txBox="1"/>
          <p:nvPr/>
        </p:nvSpPr>
        <p:spPr>
          <a:xfrm>
            <a:off x="6098045" y="2041500"/>
            <a:ext cx="175240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+POLARIZATION!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(MDP ~25 %, 10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17" name="Straight Arrow Connector 16"/>
          <p:cNvCxnSpPr/>
          <p:nvPr/>
        </p:nvCxnSpPr>
        <p:spPr>
          <a:xfrm>
            <a:off x="7263750" y="2699886"/>
            <a:ext cx="0" cy="2598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91954" y="1193533"/>
            <a:ext cx="16953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Before ASTRO-H</a:t>
            </a:r>
          </a:p>
        </p:txBody>
      </p:sp>
      <p:sp>
        <p:nvSpPr>
          <p:cNvPr id="21" name="TextBox 20"/>
          <p:cNvSpPr txBox="1"/>
          <p:nvPr/>
        </p:nvSpPr>
        <p:spPr>
          <a:xfrm>
            <a:off x="4498892" y="2249717"/>
            <a:ext cx="15337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ASTRO-H</a:t>
            </a:r>
          </a:p>
        </p:txBody>
      </p:sp>
      <p:sp>
        <p:nvSpPr>
          <p:cNvPr id="22" name="TextBox 21"/>
          <p:cNvSpPr txBox="1"/>
          <p:nvPr/>
        </p:nvSpPr>
        <p:spPr>
          <a:xfrm>
            <a:off x="4783757" y="5513924"/>
            <a:ext cx="427052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Possible breaks due to K-N effects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resolved. And can follow their evolution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&lt;3hr variability timescale seen by Fermi!</a:t>
            </a:r>
          </a:p>
        </p:txBody>
      </p:sp>
      <p:sp>
        <p:nvSpPr>
          <p:cNvPr id="23" name="TextBox 22"/>
          <p:cNvSpPr txBox="1"/>
          <p:nvPr/>
        </p:nvSpPr>
        <p:spPr>
          <a:xfrm>
            <a:off x="4498892" y="2647753"/>
            <a:ext cx="20917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1 </a:t>
            </a:r>
            <a:r>
              <a:rPr kumimoji="0" lang="en-US" sz="1800" b="0" i="1" u="none" strike="noStrike" kern="1200" cap="none" spc="0" normalizeH="0" baseline="0" noProof="0" dirty="0" err="1">
                <a:ln>
                  <a:noFill/>
                </a:ln>
                <a:solidFill>
                  <a:srgbClr val="FF0000"/>
                </a:solidFill>
                <a:effectLst/>
                <a:uLnTx/>
                <a:uFillTx/>
                <a:latin typeface="Calibri" panose="020F0502020204030204"/>
                <a:ea typeface="+mn-ea"/>
                <a:cs typeface="+mn-cs"/>
              </a:rPr>
              <a:t>hr</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 , 3.6ks exposure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(vs. 12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Fermi)</a:t>
            </a:r>
          </a:p>
        </p:txBody>
      </p:sp>
      <p:sp>
        <p:nvSpPr>
          <p:cNvPr id="24" name="TextBox 23"/>
          <p:cNvSpPr txBox="1"/>
          <p:nvPr/>
        </p:nvSpPr>
        <p:spPr>
          <a:xfrm>
            <a:off x="2558785" y="1770930"/>
            <a:ext cx="9621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Dec. 2, 2009</a:t>
            </a:r>
          </a:p>
        </p:txBody>
      </p:sp>
      <p:sp>
        <p:nvSpPr>
          <p:cNvPr id="25" name="TextBox 24"/>
          <p:cNvSpPr txBox="1"/>
          <p:nvPr/>
        </p:nvSpPr>
        <p:spPr>
          <a:xfrm>
            <a:off x="1573756" y="1714330"/>
            <a:ext cx="9621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Dec. 3, 2009</a:t>
            </a:r>
          </a:p>
        </p:txBody>
      </p:sp>
      <p:cxnSp>
        <p:nvCxnSpPr>
          <p:cNvPr id="27" name="Straight Connector 26"/>
          <p:cNvCxnSpPr/>
          <p:nvPr/>
        </p:nvCxnSpPr>
        <p:spPr>
          <a:xfrm>
            <a:off x="2136347" y="2894796"/>
            <a:ext cx="180208" cy="1040042"/>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439288" y="1991329"/>
            <a:ext cx="1053575" cy="1943509"/>
          </a:xfrm>
          <a:prstGeom prst="line">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699207" y="3946620"/>
            <a:ext cx="20810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much going on?</a:t>
            </a:r>
          </a:p>
        </p:txBody>
      </p:sp>
      <p:sp>
        <p:nvSpPr>
          <p:cNvPr id="31" name="TextBox 30"/>
          <p:cNvSpPr txBox="1"/>
          <p:nvPr/>
        </p:nvSpPr>
        <p:spPr>
          <a:xfrm>
            <a:off x="1029074" y="2354246"/>
            <a:ext cx="7033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SMARTS</a:t>
            </a:r>
          </a:p>
        </p:txBody>
      </p:sp>
      <p:sp>
        <p:nvSpPr>
          <p:cNvPr id="32" name="TextBox 31"/>
          <p:cNvSpPr txBox="1"/>
          <p:nvPr/>
        </p:nvSpPr>
        <p:spPr>
          <a:xfrm>
            <a:off x="3322077" y="1221612"/>
            <a:ext cx="7975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Fermi</a:t>
            </a:r>
          </a:p>
        </p:txBody>
      </p:sp>
      <p:sp>
        <p:nvSpPr>
          <p:cNvPr id="33" name="TextBox 32"/>
          <p:cNvSpPr txBox="1"/>
          <p:nvPr/>
        </p:nvSpPr>
        <p:spPr>
          <a:xfrm>
            <a:off x="2174364" y="2424062"/>
            <a:ext cx="5746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SWIFT</a:t>
            </a:r>
          </a:p>
        </p:txBody>
      </p:sp>
      <p:cxnSp>
        <p:nvCxnSpPr>
          <p:cNvPr id="35" name="Straight Arrow Connector 34"/>
          <p:cNvCxnSpPr/>
          <p:nvPr/>
        </p:nvCxnSpPr>
        <p:spPr>
          <a:xfrm flipV="1">
            <a:off x="989275" y="2894796"/>
            <a:ext cx="286072" cy="759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4139" y="3641542"/>
            <a:ext cx="13064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Big change?</a:t>
            </a:r>
          </a:p>
        </p:txBody>
      </p:sp>
      <p:sp>
        <p:nvSpPr>
          <p:cNvPr id="39" name="TextBox 38"/>
          <p:cNvSpPr txBox="1"/>
          <p:nvPr/>
        </p:nvSpPr>
        <p:spPr>
          <a:xfrm>
            <a:off x="2244959" y="1957863"/>
            <a:ext cx="3994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0" name="TextBox 39"/>
          <p:cNvSpPr txBox="1"/>
          <p:nvPr/>
        </p:nvSpPr>
        <p:spPr>
          <a:xfrm>
            <a:off x="494139" y="5149070"/>
            <a:ext cx="23380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3C454 on two nights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December 2009…</a:t>
            </a:r>
          </a:p>
        </p:txBody>
      </p:sp>
    </p:spTree>
    <p:extLst>
      <p:ext uri="{BB962C8B-B14F-4D97-AF65-F5344CB8AC3E}">
        <p14:creationId xmlns:p14="http://schemas.microsoft.com/office/powerpoint/2010/main" val="140492372"/>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66542E-445D-42B1-B971-6ED4D024D821}"/>
              </a:ext>
            </a:extLst>
          </p:cNvPr>
          <p:cNvSpPr txBox="1"/>
          <p:nvPr/>
        </p:nvSpPr>
        <p:spPr>
          <a:xfrm>
            <a:off x="0" y="38100"/>
            <a:ext cx="8898082" cy="6801862"/>
          </a:xfrm>
          <a:prstGeom prst="rect">
            <a:avLst/>
          </a:prstGeom>
          <a:noFill/>
        </p:spPr>
        <p:txBody>
          <a:bodyPr wrap="square" rtlCol="0">
            <a:spAutoFit/>
          </a:bodyPr>
          <a:lstStyle/>
          <a:p>
            <a:r>
              <a:rPr lang="en-US" sz="2800" dirty="0">
                <a:solidFill>
                  <a:srgbClr val="FFFF00"/>
                </a:solidFill>
              </a:rPr>
              <a:t>General Conclusions:</a:t>
            </a:r>
          </a:p>
          <a:p>
            <a:pPr marL="457200" indent="-457200">
              <a:buFont typeface="Arial" panose="020B0604020202020204" pitchFamily="34" charset="0"/>
              <a:buChar char="•"/>
            </a:pPr>
            <a:r>
              <a:rPr lang="en-US" sz="2400" dirty="0">
                <a:solidFill>
                  <a:schemeClr val="bg1"/>
                </a:solidFill>
              </a:rPr>
              <a:t>AGN, both jetted and non-jetted, are more interesting/extreme than we had thought. EGRET showed us we were only seeing the tip of the iceberg. With 2000+gamma-ray blazars, Fermi has shown a lot more of the iceberg, but there are still only ~30 flare events bright enough to probe the shortest variability timescales at GeV energies… More to discover! [Polarization too?]</a:t>
            </a:r>
          </a:p>
          <a:p>
            <a:pPr marL="457200" indent="-457200">
              <a:buFont typeface="Arial" panose="020B0604020202020204" pitchFamily="34" charset="0"/>
              <a:buChar char="•"/>
            </a:pPr>
            <a:r>
              <a:rPr lang="en-US" sz="2400" dirty="0">
                <a:solidFill>
                  <a:schemeClr val="bg1"/>
                </a:solidFill>
              </a:rPr>
              <a:t>Lots more TDE/changing look AGN coming – gamma-rays important to unraveling what is going on… (both in corona + jet)</a:t>
            </a:r>
          </a:p>
          <a:p>
            <a:pPr marL="457200" indent="-457200">
              <a:buFont typeface="Arial" panose="020B0604020202020204" pitchFamily="34" charset="0"/>
              <a:buChar char="•"/>
            </a:pPr>
            <a:r>
              <a:rPr lang="en-US" sz="2400" dirty="0">
                <a:solidFill>
                  <a:schemeClr val="bg1"/>
                </a:solidFill>
              </a:rPr>
              <a:t>To address variability issues, need photon bucket. APT? Low-threshold IACT? (in principle could go down to ~10 GeV) STARLINK approach – launch lots of Fermi’s?</a:t>
            </a:r>
          </a:p>
          <a:p>
            <a:pPr marL="457200" indent="-457200">
              <a:buFont typeface="Arial" panose="020B0604020202020204" pitchFamily="34" charset="0"/>
              <a:buChar char="•"/>
            </a:pPr>
            <a:r>
              <a:rPr lang="en-US" sz="2400" dirty="0">
                <a:solidFill>
                  <a:schemeClr val="bg1"/>
                </a:solidFill>
              </a:rPr>
              <a:t>Time coverage gaps = bad. For IACT, spread in longitude so can provide </a:t>
            </a:r>
            <a:r>
              <a:rPr lang="en-US" sz="2400" i="1" dirty="0">
                <a:solidFill>
                  <a:schemeClr val="bg1"/>
                </a:solidFill>
              </a:rPr>
              <a:t>CONTINUOUS time coverage?</a:t>
            </a:r>
          </a:p>
          <a:p>
            <a:pPr marL="457200" indent="-457200">
              <a:buFont typeface="Arial" panose="020B0604020202020204" pitchFamily="34" charset="0"/>
              <a:buChar char="•"/>
            </a:pPr>
            <a:r>
              <a:rPr lang="en-US" sz="2400" dirty="0">
                <a:solidFill>
                  <a:schemeClr val="bg1"/>
                </a:solidFill>
              </a:rPr>
              <a:t>There is other cool science can do at gamma-rays like nuclear astrophysics, and follow-up of multi-messenger sources (LIGO)</a:t>
            </a:r>
            <a:br>
              <a:rPr lang="en-US" sz="2400" dirty="0">
                <a:solidFill>
                  <a:schemeClr val="bg1"/>
                </a:solidFill>
              </a:rPr>
            </a:br>
            <a:r>
              <a:rPr lang="en-US" sz="2400" dirty="0">
                <a:solidFill>
                  <a:schemeClr val="bg1"/>
                </a:solidFill>
              </a:rPr>
              <a:t>and low-duty cycle AGN flaring =&gt; don’t try to do everything</a:t>
            </a:r>
            <a:br>
              <a:rPr lang="en-US" sz="2400" dirty="0">
                <a:solidFill>
                  <a:schemeClr val="bg1"/>
                </a:solidFill>
              </a:rPr>
            </a:br>
            <a:r>
              <a:rPr lang="en-US" sz="2400" dirty="0">
                <a:solidFill>
                  <a:schemeClr val="bg1"/>
                </a:solidFill>
              </a:rPr>
              <a:t>with one mission?!</a:t>
            </a:r>
          </a:p>
        </p:txBody>
      </p:sp>
    </p:spTree>
    <p:extLst>
      <p:ext uri="{BB962C8B-B14F-4D97-AF65-F5344CB8AC3E}">
        <p14:creationId xmlns:p14="http://schemas.microsoft.com/office/powerpoint/2010/main" val="15001980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3531394" y="152400"/>
            <a:ext cx="5231606" cy="6531769"/>
          </a:xfrm>
          <a:prstGeom prst="rect">
            <a:avLst/>
          </a:prstGeom>
          <a:noFill/>
          <a:ln w="9525">
            <a:noFill/>
            <a:miter lim="800000"/>
            <a:headEnd/>
            <a:tailEnd/>
          </a:ln>
        </p:spPr>
      </p:pic>
      <p:sp>
        <p:nvSpPr>
          <p:cNvPr id="3" name="TextBox 2"/>
          <p:cNvSpPr txBox="1"/>
          <p:nvPr/>
        </p:nvSpPr>
        <p:spPr>
          <a:xfrm>
            <a:off x="0" y="381000"/>
            <a:ext cx="3440505" cy="1754326"/>
          </a:xfrm>
          <a:prstGeom prst="rect">
            <a:avLst/>
          </a:prstGeom>
          <a:noFill/>
        </p:spPr>
        <p:txBody>
          <a:bodyPr wrap="square" rtlCol="0">
            <a:spAutoFit/>
          </a:bodyPr>
          <a:lstStyle/>
          <a:p>
            <a:r>
              <a:rPr lang="en-US" dirty="0">
                <a:solidFill>
                  <a:srgbClr val="FFFF00"/>
                </a:solidFill>
              </a:rPr>
              <a:t>3C279 Fermi Multi-</a:t>
            </a:r>
            <a:r>
              <a:rPr lang="en-US" dirty="0" err="1">
                <a:solidFill>
                  <a:srgbClr val="FFFF00"/>
                </a:solidFill>
              </a:rPr>
              <a:t>Wavele</a:t>
            </a:r>
            <a:r>
              <a:rPr lang="en-US" dirty="0">
                <a:solidFill>
                  <a:srgbClr val="FFFF00"/>
                </a:solidFill>
              </a:rPr>
              <a:t> </a:t>
            </a:r>
            <a:r>
              <a:rPr lang="en-US" dirty="0" err="1">
                <a:solidFill>
                  <a:srgbClr val="FFFF00"/>
                </a:solidFill>
              </a:rPr>
              <a:t>ngth</a:t>
            </a:r>
            <a:endParaRPr lang="en-US" dirty="0">
              <a:solidFill>
                <a:srgbClr val="FFFF00"/>
              </a:solidFill>
            </a:endParaRPr>
          </a:p>
          <a:p>
            <a:r>
              <a:rPr lang="en-US" dirty="0">
                <a:solidFill>
                  <a:srgbClr val="FFFF00"/>
                </a:solidFill>
              </a:rPr>
              <a:t>Campaign </a:t>
            </a:r>
          </a:p>
          <a:p>
            <a:endParaRPr lang="en-US" dirty="0"/>
          </a:p>
          <a:p>
            <a:r>
              <a:rPr lang="en-US" dirty="0">
                <a:solidFill>
                  <a:schemeClr val="bg1"/>
                </a:solidFill>
              </a:rPr>
              <a:t>(Polarization Swing)</a:t>
            </a:r>
          </a:p>
          <a:p>
            <a:endParaRPr lang="en-US" dirty="0"/>
          </a:p>
          <a:p>
            <a:r>
              <a:rPr lang="en-US" dirty="0" err="1">
                <a:solidFill>
                  <a:schemeClr val="bg1">
                    <a:lumMod val="85000"/>
                  </a:schemeClr>
                </a:solidFill>
              </a:rPr>
              <a:t>Abdo</a:t>
            </a:r>
            <a:r>
              <a:rPr lang="en-US" dirty="0">
                <a:solidFill>
                  <a:schemeClr val="bg1">
                    <a:lumMod val="85000"/>
                  </a:schemeClr>
                </a:solidFill>
              </a:rPr>
              <a:t> et al. (</a:t>
            </a:r>
            <a:r>
              <a:rPr lang="en-US" dirty="0" err="1">
                <a:solidFill>
                  <a:schemeClr val="bg1">
                    <a:lumMod val="85000"/>
                  </a:schemeClr>
                </a:solidFill>
              </a:rPr>
              <a:t>Hayashida</a:t>
            </a:r>
            <a:r>
              <a:rPr lang="en-US" dirty="0">
                <a:solidFill>
                  <a:schemeClr val="bg1">
                    <a:lumMod val="85000"/>
                  </a:schemeClr>
                </a:solidFill>
              </a:rPr>
              <a:t>) 2010</a:t>
            </a:r>
          </a:p>
        </p:txBody>
      </p:sp>
      <p:cxnSp>
        <p:nvCxnSpPr>
          <p:cNvPr id="5" name="Straight Connector 4"/>
          <p:cNvCxnSpPr/>
          <p:nvPr/>
        </p:nvCxnSpPr>
        <p:spPr bwMode="auto">
          <a:xfrm rot="5400000">
            <a:off x="4067175" y="3429000"/>
            <a:ext cx="5943600" cy="0"/>
          </a:xfrm>
          <a:prstGeom prst="line">
            <a:avLst/>
          </a:prstGeom>
          <a:solidFill>
            <a:schemeClr val="accent1"/>
          </a:solidFill>
          <a:ln w="19050" cap="flat" cmpd="sng" algn="ctr">
            <a:solidFill>
              <a:schemeClr val="tx2">
                <a:lumMod val="85000"/>
                <a:lumOff val="15000"/>
              </a:schemeClr>
            </a:solidFill>
            <a:prstDash val="solid"/>
            <a:round/>
            <a:headEnd type="none" w="med" len="med"/>
            <a:tailEnd type="none" w="med" len="med"/>
          </a:ln>
          <a:effectLst/>
        </p:spPr>
      </p:cxnSp>
      <p:sp>
        <p:nvSpPr>
          <p:cNvPr id="7" name="Down Arrow 6"/>
          <p:cNvSpPr/>
          <p:nvPr/>
        </p:nvSpPr>
        <p:spPr bwMode="auto">
          <a:xfrm flipH="1" flipV="1">
            <a:off x="7743825" y="2343150"/>
            <a:ext cx="152400" cy="838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FF00"/>
              </a:solidFill>
              <a:effectLst/>
              <a:latin typeface="Helvetica" pitchFamily="34" charset="0"/>
            </a:endParaRPr>
          </a:p>
        </p:txBody>
      </p:sp>
      <p:sp>
        <p:nvSpPr>
          <p:cNvPr id="8" name="TextBox 7"/>
          <p:cNvSpPr txBox="1"/>
          <p:nvPr/>
        </p:nvSpPr>
        <p:spPr>
          <a:xfrm>
            <a:off x="7848600" y="2819400"/>
            <a:ext cx="312906" cy="400110"/>
          </a:xfrm>
          <a:prstGeom prst="rect">
            <a:avLst/>
          </a:prstGeom>
          <a:noFill/>
        </p:spPr>
        <p:txBody>
          <a:bodyPr wrap="none" rtlCol="0">
            <a:spAutoFit/>
          </a:bodyPr>
          <a:lstStyle/>
          <a:p>
            <a:r>
              <a:rPr lang="en-US" sz="2000" b="1" dirty="0">
                <a:solidFill>
                  <a:srgbClr val="C00000"/>
                </a:solidFill>
              </a:rPr>
              <a:t>?</a:t>
            </a:r>
          </a:p>
        </p:txBody>
      </p:sp>
      <p:pic>
        <p:nvPicPr>
          <p:cNvPr id="24579" name="Picture 3"/>
          <p:cNvPicPr>
            <a:picLocks noChangeAspect="1" noChangeArrowheads="1"/>
          </p:cNvPicPr>
          <p:nvPr/>
        </p:nvPicPr>
        <p:blipFill>
          <a:blip r:embed="rId3" cstate="print"/>
          <a:srcRect/>
          <a:stretch>
            <a:fillRect/>
          </a:stretch>
        </p:blipFill>
        <p:spPr bwMode="auto">
          <a:xfrm>
            <a:off x="76200" y="4114800"/>
            <a:ext cx="3352800" cy="2410876"/>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76200" y="2590800"/>
            <a:ext cx="8915400" cy="438150"/>
          </a:xfrm>
          <a:prstGeom prst="rect">
            <a:avLst/>
          </a:prstGeom>
          <a:noFill/>
          <a:ln w="9525">
            <a:noFill/>
            <a:miter lim="800000"/>
            <a:headEnd/>
            <a:tailEnd/>
          </a:ln>
        </p:spPr>
      </p:pic>
      <p:pic>
        <p:nvPicPr>
          <p:cNvPr id="24581" name="Picture 5"/>
          <p:cNvPicPr>
            <a:picLocks noChangeAspect="1" noChangeArrowheads="1"/>
          </p:cNvPicPr>
          <p:nvPr/>
        </p:nvPicPr>
        <p:blipFill>
          <a:blip r:embed="rId5" cstate="print"/>
          <a:srcRect/>
          <a:stretch>
            <a:fillRect/>
          </a:stretch>
        </p:blipFill>
        <p:spPr bwMode="auto">
          <a:xfrm>
            <a:off x="152400" y="3352800"/>
            <a:ext cx="5934075" cy="342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4579"/>
                                        </p:tgtEl>
                                        <p:attrNameLst>
                                          <p:attrName>style.visibility</p:attrName>
                                        </p:attrNameLst>
                                      </p:cBhvr>
                                      <p:to>
                                        <p:strVal val="visible"/>
                                      </p:to>
                                    </p:set>
                                    <p:animEffect transition="in" filter="box(in)">
                                      <p:cBhvr>
                                        <p:cTn id="20" dur="500"/>
                                        <p:tgtEl>
                                          <p:spTgt spid="24579"/>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4580"/>
                                        </p:tgtEl>
                                        <p:attrNameLst>
                                          <p:attrName>style.visibility</p:attrName>
                                        </p:attrNameLst>
                                      </p:cBhvr>
                                      <p:to>
                                        <p:strVal val="visible"/>
                                      </p:to>
                                    </p:set>
                                    <p:animEffect transition="in" filter="box(in)">
                                      <p:cBhvr>
                                        <p:cTn id="25" dur="500"/>
                                        <p:tgtEl>
                                          <p:spTgt spid="24580"/>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24581"/>
                                        </p:tgtEl>
                                        <p:attrNameLst>
                                          <p:attrName>style.visibility</p:attrName>
                                        </p:attrNameLst>
                                      </p:cBhvr>
                                      <p:to>
                                        <p:strVal val="visible"/>
                                      </p:to>
                                    </p:set>
                                    <p:animEffect transition="in" filter="box(in)">
                                      <p:cBhvr>
                                        <p:cTn id="30"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66FE4-AB74-48F0-9BFD-2544A259BA27}"/>
              </a:ext>
            </a:extLst>
          </p:cNvPr>
          <p:cNvPicPr>
            <a:picLocks noChangeAspect="1"/>
          </p:cNvPicPr>
          <p:nvPr/>
        </p:nvPicPr>
        <p:blipFill>
          <a:blip r:embed="rId2"/>
          <a:stretch>
            <a:fillRect/>
          </a:stretch>
        </p:blipFill>
        <p:spPr>
          <a:xfrm>
            <a:off x="-34531" y="1030441"/>
            <a:ext cx="9213061" cy="5491042"/>
          </a:xfrm>
          <a:prstGeom prst="rect">
            <a:avLst/>
          </a:prstGeom>
        </p:spPr>
      </p:pic>
      <p:sp>
        <p:nvSpPr>
          <p:cNvPr id="3" name="TextBox 2">
            <a:extLst>
              <a:ext uri="{FF2B5EF4-FFF2-40B4-BE49-F238E27FC236}">
                <a16:creationId xmlns:a16="http://schemas.microsoft.com/office/drawing/2014/main" id="{CC08409C-1BFD-43AC-8EE6-B5E447B217C2}"/>
              </a:ext>
            </a:extLst>
          </p:cNvPr>
          <p:cNvSpPr txBox="1"/>
          <p:nvPr/>
        </p:nvSpPr>
        <p:spPr>
          <a:xfrm>
            <a:off x="5147561" y="1016517"/>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2019</a:t>
            </a:r>
          </a:p>
        </p:txBody>
      </p:sp>
      <p:sp>
        <p:nvSpPr>
          <p:cNvPr id="4" name="TextBox 3">
            <a:extLst>
              <a:ext uri="{FF2B5EF4-FFF2-40B4-BE49-F238E27FC236}">
                <a16:creationId xmlns:a16="http://schemas.microsoft.com/office/drawing/2014/main" id="{C41B951A-2916-4919-955C-A42FFB579D31}"/>
              </a:ext>
            </a:extLst>
          </p:cNvPr>
          <p:cNvSpPr txBox="1"/>
          <p:nvPr/>
        </p:nvSpPr>
        <p:spPr>
          <a:xfrm>
            <a:off x="283139" y="241364"/>
            <a:ext cx="56307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New Roman"/>
                <a:ea typeface="+mn-ea"/>
                <a:cs typeface="+mn-cs"/>
              </a:rPr>
              <a:t>A different kind of flare from the “canonical” 3C 454.3…. </a:t>
            </a:r>
          </a:p>
        </p:txBody>
      </p:sp>
    </p:spTree>
    <p:extLst>
      <p:ext uri="{BB962C8B-B14F-4D97-AF65-F5344CB8AC3E}">
        <p14:creationId xmlns:p14="http://schemas.microsoft.com/office/powerpoint/2010/main" val="1825020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3DF0A3-6D5B-4212-8676-1EA22A7E9405}"/>
              </a:ext>
            </a:extLst>
          </p:cNvPr>
          <p:cNvPicPr>
            <a:picLocks noChangeAspect="1"/>
          </p:cNvPicPr>
          <p:nvPr/>
        </p:nvPicPr>
        <p:blipFill>
          <a:blip r:embed="rId2"/>
          <a:stretch>
            <a:fillRect/>
          </a:stretch>
        </p:blipFill>
        <p:spPr>
          <a:xfrm>
            <a:off x="1526799" y="499950"/>
            <a:ext cx="6090401" cy="5858100"/>
          </a:xfrm>
          <a:prstGeom prst="rect">
            <a:avLst/>
          </a:prstGeom>
        </p:spPr>
      </p:pic>
      <p:sp>
        <p:nvSpPr>
          <p:cNvPr id="4" name="TextBox 3">
            <a:extLst>
              <a:ext uri="{FF2B5EF4-FFF2-40B4-BE49-F238E27FC236}">
                <a16:creationId xmlns:a16="http://schemas.microsoft.com/office/drawing/2014/main" id="{034A26EA-CF63-481C-909D-C4CCE4F202FC}"/>
              </a:ext>
            </a:extLst>
          </p:cNvPr>
          <p:cNvSpPr txBox="1"/>
          <p:nvPr/>
        </p:nvSpPr>
        <p:spPr>
          <a:xfrm>
            <a:off x="431307" y="218157"/>
            <a:ext cx="79078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Yoshida et al., in prep    - Use FAVA to look at flares in objects (much more scatter!)</a:t>
            </a:r>
          </a:p>
        </p:txBody>
      </p:sp>
      <p:cxnSp>
        <p:nvCxnSpPr>
          <p:cNvPr id="6" name="Straight Connector 5">
            <a:extLst>
              <a:ext uri="{FF2B5EF4-FFF2-40B4-BE49-F238E27FC236}">
                <a16:creationId xmlns:a16="http://schemas.microsoft.com/office/drawing/2014/main" id="{D9F96432-2079-4D6D-95F2-3591D909DE11}"/>
              </a:ext>
            </a:extLst>
          </p:cNvPr>
          <p:cNvCxnSpPr/>
          <p:nvPr/>
        </p:nvCxnSpPr>
        <p:spPr>
          <a:xfrm>
            <a:off x="1930916" y="2655009"/>
            <a:ext cx="211658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CF4CCE-0907-4DBF-B0B6-9E0496CBC479}"/>
              </a:ext>
            </a:extLst>
          </p:cNvPr>
          <p:cNvCxnSpPr/>
          <p:nvPr/>
        </p:nvCxnSpPr>
        <p:spPr>
          <a:xfrm>
            <a:off x="1930916" y="5508834"/>
            <a:ext cx="211658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F62E4E-9868-40BA-AF3E-764C7F337B20}"/>
              </a:ext>
            </a:extLst>
          </p:cNvPr>
          <p:cNvCxnSpPr/>
          <p:nvPr/>
        </p:nvCxnSpPr>
        <p:spPr>
          <a:xfrm>
            <a:off x="5072522" y="2658877"/>
            <a:ext cx="211658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14E204-B335-4DCC-AFBA-20A13EDA9076}"/>
              </a:ext>
            </a:extLst>
          </p:cNvPr>
          <p:cNvCxnSpPr/>
          <p:nvPr/>
        </p:nvCxnSpPr>
        <p:spPr>
          <a:xfrm>
            <a:off x="5035389" y="5503419"/>
            <a:ext cx="211658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4D68094-608F-46FD-B7B5-CD59636E9667}"/>
              </a:ext>
            </a:extLst>
          </p:cNvPr>
          <p:cNvSpPr txBox="1"/>
          <p:nvPr/>
        </p:nvSpPr>
        <p:spPr>
          <a:xfrm>
            <a:off x="2441494" y="1621128"/>
            <a:ext cx="145841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MeV blazar ? </a:t>
            </a:r>
          </a:p>
        </p:txBody>
      </p:sp>
      <p:sp>
        <p:nvSpPr>
          <p:cNvPr id="11" name="Arrow: Down 10">
            <a:extLst>
              <a:ext uri="{FF2B5EF4-FFF2-40B4-BE49-F238E27FC236}">
                <a16:creationId xmlns:a16="http://schemas.microsoft.com/office/drawing/2014/main" id="{E14CBE55-2D08-4F16-9F9C-9DF2F3618314}"/>
              </a:ext>
            </a:extLst>
          </p:cNvPr>
          <p:cNvSpPr/>
          <p:nvPr/>
        </p:nvSpPr>
        <p:spPr>
          <a:xfrm rot="10800000">
            <a:off x="2177383" y="1545898"/>
            <a:ext cx="111143" cy="2222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566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190" y="904051"/>
            <a:ext cx="7165390" cy="5033179"/>
          </a:xfrm>
          <a:prstGeom prst="rect">
            <a:avLst/>
          </a:prstGeom>
        </p:spPr>
      </p:pic>
      <p:sp>
        <p:nvSpPr>
          <p:cNvPr id="5" name="Rectangle 4"/>
          <p:cNvSpPr/>
          <p:nvPr/>
        </p:nvSpPr>
        <p:spPr>
          <a:xfrm>
            <a:off x="375190" y="2571050"/>
            <a:ext cx="3961034" cy="4120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p:cNvCxnSpPr/>
          <p:nvPr/>
        </p:nvCxnSpPr>
        <p:spPr>
          <a:xfrm>
            <a:off x="1052848" y="3561814"/>
            <a:ext cx="940158" cy="3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504157">
            <a:off x="2588655" y="4367257"/>
            <a:ext cx="1023869"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ASTROGAM!</a:t>
            </a:r>
          </a:p>
        </p:txBody>
      </p:sp>
      <p:cxnSp>
        <p:nvCxnSpPr>
          <p:cNvPr id="10" name="Straight Connector 9"/>
          <p:cNvCxnSpPr/>
          <p:nvPr/>
        </p:nvCxnSpPr>
        <p:spPr>
          <a:xfrm flipV="1">
            <a:off x="2682026" y="4608222"/>
            <a:ext cx="592428" cy="2446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100588" y="4177027"/>
            <a:ext cx="315533" cy="63081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09321" y="5016526"/>
            <a:ext cx="2238433"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E.g., how  do I connect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blue dots?? Is it MeV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blazar</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TextBox 13"/>
          <p:cNvSpPr txBox="1"/>
          <p:nvPr/>
        </p:nvSpPr>
        <p:spPr>
          <a:xfrm>
            <a:off x="1597965" y="912618"/>
            <a:ext cx="4843185"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The archetypal EGRET FSRQ violates most standard assumptions… </a:t>
            </a:r>
          </a:p>
        </p:txBody>
      </p:sp>
      <p:sp>
        <p:nvSpPr>
          <p:cNvPr id="15" name="TextBox 14"/>
          <p:cNvSpPr txBox="1"/>
          <p:nvPr/>
        </p:nvSpPr>
        <p:spPr>
          <a:xfrm>
            <a:off x="7266905" y="2014111"/>
            <a:ext cx="1851276" cy="237757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Complex object,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w/multiple emission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Components,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Peak energy changes,</a:t>
            </a:r>
            <a:b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possible detection even</a:t>
            </a:r>
            <a:b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TeV</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without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ASTROGAM, we will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remain pretty clueless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no matter how many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more multi-wavelength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we carry out!</a:t>
            </a:r>
          </a:p>
        </p:txBody>
      </p:sp>
      <p:cxnSp>
        <p:nvCxnSpPr>
          <p:cNvPr id="17" name="Straight Connector 16"/>
          <p:cNvCxnSpPr/>
          <p:nvPr/>
        </p:nvCxnSpPr>
        <p:spPr>
          <a:xfrm flipV="1">
            <a:off x="1094705" y="3075636"/>
            <a:ext cx="1531669" cy="6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5520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9" name="Picture 3" descr="279_day"/>
          <p:cNvPicPr>
            <a:picLocks noChangeAspect="1" noChangeArrowheads="1" noCrop="1"/>
          </p:cNvPicPr>
          <p:nvPr/>
        </p:nvPicPr>
        <p:blipFill>
          <a:blip r:embed="rId3" cstate="print"/>
          <a:srcRect/>
          <a:stretch>
            <a:fillRect/>
          </a:stretch>
        </p:blipFill>
        <p:spPr bwMode="auto">
          <a:xfrm>
            <a:off x="1277542" y="1460899"/>
            <a:ext cx="6588919" cy="4392215"/>
          </a:xfrm>
          <a:prstGeom prst="rect">
            <a:avLst/>
          </a:prstGeom>
          <a:noFill/>
        </p:spPr>
      </p:pic>
      <p:sp>
        <p:nvSpPr>
          <p:cNvPr id="480258" name="Text Box 2"/>
          <p:cNvSpPr txBox="1">
            <a:spLocks noChangeArrowheads="1"/>
          </p:cNvSpPr>
          <p:nvPr/>
        </p:nvSpPr>
        <p:spPr bwMode="auto">
          <a:xfrm>
            <a:off x="1143000" y="742950"/>
            <a:ext cx="6858000" cy="830997"/>
          </a:xfrm>
          <a:prstGeom prst="rect">
            <a:avLst/>
          </a:prstGeom>
          <a:noFill/>
          <a:ln w="9525" algn="ctr">
            <a:noFill/>
            <a:miter lim="800000"/>
            <a:headEnd/>
            <a:tailEnd/>
          </a:ln>
          <a:effectLst/>
        </p:spPr>
        <p:txBody>
          <a:bodyPr wrap="square">
            <a:spAutoFit/>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Garamond" pitchFamily="18" charset="0"/>
                <a:ea typeface="+mn-ea"/>
                <a:cs typeface="Arial" charset="0"/>
              </a:rPr>
              <a:t>Numerical simulations for 3C 279. </a:t>
            </a:r>
            <a:r>
              <a:rPr kumimoji="0" lang="en-US" sz="24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Garamond" pitchFamily="18" charset="0"/>
                <a:ea typeface="+mn-ea"/>
                <a:cs typeface="Arial" charset="0"/>
              </a:rPr>
              <a:t>Spada</a:t>
            </a:r>
            <a:r>
              <a:rPr kumimoji="0" lang="en-US"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Garamond" pitchFamily="18" charset="0"/>
                <a:ea typeface="+mn-ea"/>
                <a:cs typeface="Arial" charset="0"/>
              </a:rPr>
              <a:t> et al. 2001</a:t>
            </a:r>
            <a:br>
              <a:rPr kumimoji="0" lang="en-US"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Garamond" pitchFamily="18" charset="0"/>
                <a:ea typeface="+mn-ea"/>
                <a:cs typeface="Arial" charset="0"/>
              </a:rPr>
            </a:br>
            <a:r>
              <a:rPr kumimoji="0" lang="en-US"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Garamond" pitchFamily="18" charset="0"/>
                <a:ea typeface="+mn-ea"/>
                <a:cs typeface="Arial" charset="0"/>
              </a:rPr>
              <a:t>(Internal shock – “Christmas tree”-like model)</a:t>
            </a:r>
            <a:endParaRPr kumimoji="0" lang="it-IT"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Garamond" pitchFamily="18" charset="0"/>
              <a:ea typeface="+mn-ea"/>
              <a:cs typeface="Arial" charset="0"/>
            </a:endParaRPr>
          </a:p>
        </p:txBody>
      </p:sp>
    </p:spTree>
    <p:extLst>
      <p:ext uri="{BB962C8B-B14F-4D97-AF65-F5344CB8AC3E}">
        <p14:creationId xmlns:p14="http://schemas.microsoft.com/office/powerpoint/2010/main" val="3647573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5074" name="Rectangle 2">
            <a:extLst>
              <a:ext uri="{FF2B5EF4-FFF2-40B4-BE49-F238E27FC236}">
                <a16:creationId xmlns:a16="http://schemas.microsoft.com/office/drawing/2014/main" id="{B481903F-6CD4-40AC-AB66-2AEFE774474F}"/>
              </a:ext>
            </a:extLst>
          </p:cNvPr>
          <p:cNvSpPr>
            <a:spLocks noChangeArrowheads="1"/>
          </p:cNvSpPr>
          <p:nvPr/>
        </p:nvSpPr>
        <p:spPr bwMode="auto">
          <a:xfrm>
            <a:off x="304800" y="152400"/>
            <a:ext cx="5602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Theoretical Considerations [Complications]    III.</a:t>
            </a:r>
          </a:p>
        </p:txBody>
      </p:sp>
      <p:sp>
        <p:nvSpPr>
          <p:cNvPr id="515075" name="Text Box 3">
            <a:extLst>
              <a:ext uri="{FF2B5EF4-FFF2-40B4-BE49-F238E27FC236}">
                <a16:creationId xmlns:a16="http://schemas.microsoft.com/office/drawing/2014/main" id="{3854504C-30DA-4228-9545-F9019122282E}"/>
              </a:ext>
            </a:extLst>
          </p:cNvPr>
          <p:cNvSpPr txBox="1">
            <a:spLocks noChangeArrowheads="1"/>
          </p:cNvSpPr>
          <p:nvPr/>
        </p:nvSpPr>
        <p:spPr bwMode="auto">
          <a:xfrm>
            <a:off x="517525" y="646113"/>
            <a:ext cx="7854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Is the observed high energy cutoff in some objects intrinsic or simply due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photon-photon pair production (inside source or intergalactic)?</a:t>
            </a:r>
          </a:p>
        </p:txBody>
      </p:sp>
      <p:graphicFrame>
        <p:nvGraphicFramePr>
          <p:cNvPr id="515076" name="Object 4">
            <a:extLst>
              <a:ext uri="{FF2B5EF4-FFF2-40B4-BE49-F238E27FC236}">
                <a16:creationId xmlns:a16="http://schemas.microsoft.com/office/drawing/2014/main" id="{613C2867-3869-4505-9515-2E59D5DC5370}"/>
              </a:ext>
            </a:extLst>
          </p:cNvPr>
          <p:cNvGraphicFramePr>
            <a:graphicFrameLocks noChangeAspect="1"/>
          </p:cNvGraphicFramePr>
          <p:nvPr/>
        </p:nvGraphicFramePr>
        <p:xfrm>
          <a:off x="1066800" y="1447800"/>
          <a:ext cx="5486400" cy="3146425"/>
        </p:xfrm>
        <a:graphic>
          <a:graphicData uri="http://schemas.openxmlformats.org/presentationml/2006/ole">
            <mc:AlternateContent xmlns:mc="http://schemas.openxmlformats.org/markup-compatibility/2006">
              <mc:Choice xmlns:v="urn:schemas-microsoft-com:vml" Requires="v">
                <p:oleObj name="Equation" r:id="rId2" imgW="3720960" imgH="2133360" progId="Equation.DSMT4">
                  <p:embed/>
                </p:oleObj>
              </mc:Choice>
              <mc:Fallback>
                <p:oleObj name="Equation" r:id="rId2" imgW="3720960" imgH="2133360" progId="Equation.DSMT4">
                  <p:embed/>
                  <p:pic>
                    <p:nvPicPr>
                      <p:cNvPr id="515076" name="Object 4">
                        <a:extLst>
                          <a:ext uri="{FF2B5EF4-FFF2-40B4-BE49-F238E27FC236}">
                            <a16:creationId xmlns:a16="http://schemas.microsoft.com/office/drawing/2014/main" id="{613C2867-3869-4505-9515-2E59D5DC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5486400" cy="314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5077" name="Object 5">
            <a:extLst>
              <a:ext uri="{FF2B5EF4-FFF2-40B4-BE49-F238E27FC236}">
                <a16:creationId xmlns:a16="http://schemas.microsoft.com/office/drawing/2014/main" id="{AD476218-6477-4B17-A137-A32A94D139F4}"/>
              </a:ext>
            </a:extLst>
          </p:cNvPr>
          <p:cNvGraphicFramePr>
            <a:graphicFrameLocks noChangeAspect="1"/>
          </p:cNvGraphicFramePr>
          <p:nvPr/>
        </p:nvGraphicFramePr>
        <p:xfrm>
          <a:off x="0" y="0"/>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515077" name="Object 5">
                        <a:extLst>
                          <a:ext uri="{FF2B5EF4-FFF2-40B4-BE49-F238E27FC236}">
                            <a16:creationId xmlns:a16="http://schemas.microsoft.com/office/drawing/2014/main" id="{AD476218-6477-4B17-A137-A32A94D139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5078" name="Text Box 6">
            <a:extLst>
              <a:ext uri="{FF2B5EF4-FFF2-40B4-BE49-F238E27FC236}">
                <a16:creationId xmlns:a16="http://schemas.microsoft.com/office/drawing/2014/main" id="{7BE7CAAC-F7D7-452B-8522-DD24228981BC}"/>
              </a:ext>
            </a:extLst>
          </p:cNvPr>
          <p:cNvSpPr txBox="1">
            <a:spLocks noChangeArrowheads="1"/>
          </p:cNvSpPr>
          <p:nvPr/>
        </p:nvSpPr>
        <p:spPr bwMode="auto">
          <a:xfrm>
            <a:off x="304800" y="4648200"/>
            <a:ext cx="718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What is the origin of the spectral breaks seen in X-rays/gamma-rays?</a:t>
            </a:r>
          </a:p>
        </p:txBody>
      </p:sp>
      <p:sp>
        <p:nvSpPr>
          <p:cNvPr id="515079" name="Text Box 7">
            <a:extLst>
              <a:ext uri="{FF2B5EF4-FFF2-40B4-BE49-F238E27FC236}">
                <a16:creationId xmlns:a16="http://schemas.microsoft.com/office/drawing/2014/main" id="{68DE46B5-E127-465F-A2BD-F81BEB955264}"/>
              </a:ext>
            </a:extLst>
          </p:cNvPr>
          <p:cNvSpPr txBox="1">
            <a:spLocks noChangeArrowheads="1"/>
          </p:cNvSpPr>
          <p:nvPr/>
        </p:nvSpPr>
        <p:spPr bwMode="auto">
          <a:xfrm>
            <a:off x="609600" y="5029200"/>
            <a:ext cx="7529513"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Superposition of different emission components?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Transition from efficient to “inefficient” cooling (particles escape before cooling)?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Acceleration process: </a:t>
            </a:r>
            <a:r>
              <a:rPr kumimoji="0" lang="en-US"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E_max</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or </a:t>
            </a:r>
            <a:r>
              <a:rPr kumimoji="0" lang="en-US" alt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E_min</a:t>
            </a:r>
            <a:r>
              <a:rPr lang="en-US" altLang="en-US" sz="1600" dirty="0">
                <a:solidFill>
                  <a:srgbClr val="000000"/>
                </a:solidFill>
                <a:latin typeface="Arial" panose="020B0604020202020204" pitchFamily="34" charset="0"/>
                <a:cs typeface="Arial" panose="020B0604020202020204" pitchFamily="34" charset="0"/>
              </a:rPr>
              <a:t> (“quasi-thermal” pool)</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=&gt; α</a:t>
            </a:r>
            <a:r>
              <a:rPr kumimoji="0" lang="en-US" altLang="en-US" sz="16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x</a:t>
            </a:r>
            <a:r>
              <a:rPr kumimoji="0" lang="en-US" altLang="en-US" sz="16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~0.5?</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Klein-</a:t>
            </a:r>
            <a:r>
              <a:rPr kumimoji="0" lang="en-US" altLang="en-US" sz="16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Nishina</a:t>
            </a:r>
            <a:r>
              <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effects? Cascading [ also =&gt; E</a:t>
            </a:r>
            <a:r>
              <a:rPr kumimoji="0" lang="en-US" altLang="en-US" sz="1600" b="0" i="1"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min</a:t>
            </a:r>
            <a:r>
              <a:rPr kumimoji="0" lang="en-US" altLang="en-US" sz="1600" b="0" i="1"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 name="TextBox 1">
            <a:extLst>
              <a:ext uri="{FF2B5EF4-FFF2-40B4-BE49-F238E27FC236}">
                <a16:creationId xmlns:a16="http://schemas.microsoft.com/office/drawing/2014/main" id="{54AC125D-D88C-7062-90FF-B326B653DCA0}"/>
              </a:ext>
            </a:extLst>
          </p:cNvPr>
          <p:cNvSpPr txBox="1"/>
          <p:nvPr/>
        </p:nvSpPr>
        <p:spPr>
          <a:xfrm>
            <a:off x="7239000" y="1600200"/>
            <a:ext cx="1428596" cy="1754326"/>
          </a:xfrm>
          <a:prstGeom prst="rect">
            <a:avLst/>
          </a:prstGeom>
          <a:solidFill>
            <a:schemeClr val="accent1"/>
          </a:solidFill>
        </p:spPr>
        <p:txBody>
          <a:bodyPr wrap="none" rtlCol="0">
            <a:spAutoFit/>
          </a:bodyPr>
          <a:lstStyle/>
          <a:p>
            <a:r>
              <a:rPr lang="en-US" dirty="0"/>
              <a:t>So 3C279</a:t>
            </a:r>
          </a:p>
          <a:p>
            <a:r>
              <a:rPr lang="en-US" dirty="0"/>
              <a:t>should not be</a:t>
            </a:r>
          </a:p>
          <a:p>
            <a:r>
              <a:rPr lang="en-US" dirty="0"/>
              <a:t>VHE source,</a:t>
            </a:r>
          </a:p>
          <a:p>
            <a:r>
              <a:rPr lang="en-US" dirty="0"/>
              <a:t>but it is!!</a:t>
            </a:r>
          </a:p>
          <a:p>
            <a:endParaRPr lang="en-US" dirty="0"/>
          </a:p>
          <a:p>
            <a:r>
              <a:rPr lang="en-US" dirty="0"/>
              <a:t> </a:t>
            </a:r>
          </a:p>
        </p:txBody>
      </p:sp>
      <p:cxnSp>
        <p:nvCxnSpPr>
          <p:cNvPr id="4" name="Straight Connector 3">
            <a:extLst>
              <a:ext uri="{FF2B5EF4-FFF2-40B4-BE49-F238E27FC236}">
                <a16:creationId xmlns:a16="http://schemas.microsoft.com/office/drawing/2014/main" id="{E3EE6127-574A-E82E-8F6A-FD52F9FB393D}"/>
              </a:ext>
            </a:extLst>
          </p:cNvPr>
          <p:cNvCxnSpPr/>
          <p:nvPr/>
        </p:nvCxnSpPr>
        <p:spPr bwMode="auto">
          <a:xfrm>
            <a:off x="5791200" y="5410200"/>
            <a:ext cx="533400" cy="5334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a:extLst>
              <a:ext uri="{FF2B5EF4-FFF2-40B4-BE49-F238E27FC236}">
                <a16:creationId xmlns:a16="http://schemas.microsoft.com/office/drawing/2014/main" id="{E90975A4-E5E4-A49F-2D50-4282F005C02D}"/>
              </a:ext>
            </a:extLst>
          </p:cNvPr>
          <p:cNvCxnSpPr/>
          <p:nvPr/>
        </p:nvCxnSpPr>
        <p:spPr bwMode="auto">
          <a:xfrm>
            <a:off x="5791200" y="5410200"/>
            <a:ext cx="14319" cy="8694"/>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81B956F6-128B-8060-D7B1-76508FDC231D}"/>
              </a:ext>
            </a:extLst>
          </p:cNvPr>
          <p:cNvCxnSpPr/>
          <p:nvPr/>
        </p:nvCxnSpPr>
        <p:spPr bwMode="auto">
          <a:xfrm flipH="1">
            <a:off x="5923453" y="5434833"/>
            <a:ext cx="304800" cy="53340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0BB61B30-2DDE-5564-8545-572E101463E5}"/>
              </a:ext>
            </a:extLst>
          </p:cNvPr>
          <p:cNvSpPr txBox="1"/>
          <p:nvPr/>
        </p:nvSpPr>
        <p:spPr>
          <a:xfrm>
            <a:off x="6228253" y="3597870"/>
            <a:ext cx="3031599" cy="923330"/>
          </a:xfrm>
          <a:prstGeom prst="rect">
            <a:avLst/>
          </a:prstGeom>
          <a:noFill/>
        </p:spPr>
        <p:txBody>
          <a:bodyPr wrap="none" rtlCol="0">
            <a:spAutoFit/>
          </a:bodyPr>
          <a:lstStyle/>
          <a:p>
            <a:r>
              <a:rPr lang="en-US" dirty="0" err="1"/>
              <a:t>Costamante</a:t>
            </a:r>
            <a:r>
              <a:rPr lang="en-US" dirty="0"/>
              <a:t>, Meyer et al.</a:t>
            </a:r>
          </a:p>
          <a:p>
            <a:r>
              <a:rPr lang="en-US" dirty="0"/>
              <a:t>No Fermi breaks at &gt; 10 </a:t>
            </a:r>
          </a:p>
          <a:p>
            <a:r>
              <a:rPr lang="en-US" dirty="0"/>
              <a:t>GeV/BLR absorption features!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11129"/>
            <a:ext cx="9144000" cy="1470025"/>
          </a:xfrm>
        </p:spPr>
        <p:txBody>
          <a:bodyPr>
            <a:normAutofit fontScale="90000"/>
          </a:bodyPr>
          <a:lstStyle/>
          <a:p>
            <a:r>
              <a:rPr lang="en-US" sz="4900" b="1" dirty="0"/>
              <a:t>Rapid Gamma-Ray and Optical Variability in Bright Fermi Blazars</a:t>
            </a:r>
            <a:br>
              <a:rPr lang="en-US" b="1" dirty="0"/>
            </a:br>
            <a:r>
              <a:rPr lang="en-US" sz="2700" b="1" dirty="0"/>
              <a:t>P. Coppi, Yale</a:t>
            </a:r>
            <a:br>
              <a:rPr lang="en-US" sz="2700" b="1" dirty="0"/>
            </a:br>
            <a:r>
              <a:rPr lang="en-US" sz="2700" b="1" dirty="0"/>
              <a:t>S. Saito, </a:t>
            </a:r>
            <a:r>
              <a:rPr lang="en-US" sz="2700" b="1" dirty="0" err="1"/>
              <a:t>Rikkyo</a:t>
            </a:r>
            <a:br>
              <a:rPr lang="en-US" sz="2700" b="1" dirty="0"/>
            </a:br>
            <a:r>
              <a:rPr lang="en-US" sz="2700" b="1" dirty="0"/>
              <a:t> L. </a:t>
            </a:r>
            <a:r>
              <a:rPr lang="en-US" sz="2700" b="1" dirty="0" err="1"/>
              <a:t>Stawarz</a:t>
            </a:r>
            <a:r>
              <a:rPr lang="en-US" sz="2700" b="1" dirty="0"/>
              <a:t>, </a:t>
            </a:r>
            <a:r>
              <a:rPr lang="en-US" sz="2700" b="1" dirty="0" err="1"/>
              <a:t>Jagellonian</a:t>
            </a:r>
            <a:br>
              <a:rPr lang="en-US" b="1" dirty="0"/>
            </a:br>
            <a:br>
              <a:rPr lang="en-US" dirty="0">
                <a:effectLst/>
              </a:rPr>
            </a:br>
            <a:endParaRPr lang="en-US" dirty="0"/>
          </a:p>
        </p:txBody>
      </p:sp>
      <p:sp>
        <p:nvSpPr>
          <p:cNvPr id="4" name="TextBox 3"/>
          <p:cNvSpPr txBox="1"/>
          <p:nvPr/>
        </p:nvSpPr>
        <p:spPr>
          <a:xfrm>
            <a:off x="0" y="3036330"/>
            <a:ext cx="9144000"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Using an “aperture photometry" technique to generate Fermi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lightcurves</a:t>
            </a:r>
            <a:r>
              <a:rPr kumimoji="0" lang="en-US" sz="1800" b="0" i="0" u="none" strike="noStrike" kern="1200" cap="none" spc="0" normalizeH="0" baseline="0" noProof="0" dirty="0">
                <a:ln>
                  <a:noFill/>
                </a:ln>
                <a:solidFill>
                  <a:prstClr val="black"/>
                </a:solidFill>
                <a:effectLst/>
                <a:uLnTx/>
                <a:uFillTx/>
                <a:latin typeface="Calibri"/>
                <a:ea typeface="+mn-ea"/>
                <a:cs typeface="+mn-cs"/>
              </a:rPr>
              <a:t> on minute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timescales, we have carried out a Bayesian Block analysis of the  brightest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blazar</a:t>
            </a:r>
            <a:r>
              <a:rPr kumimoji="0" lang="en-US" sz="1800" b="0" i="0" u="none" strike="noStrike" kern="1200" cap="none" spc="0" normalizeH="0" baseline="0" noProof="0" dirty="0">
                <a:ln>
                  <a:noFill/>
                </a:ln>
                <a:solidFill>
                  <a:prstClr val="black"/>
                </a:solidFill>
                <a:effectLst/>
                <a:uLnTx/>
                <a:uFillTx/>
                <a:latin typeface="Calibri"/>
                <a:ea typeface="+mn-ea"/>
                <a:cs typeface="+mn-cs"/>
              </a:rPr>
              <a:t> flares  to search for variability down to ~15 minute timescales.  There is moderate evidence for one such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fast flare in PKS 1510-089, but 9 other flare events we examined do not show it, i.e., very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rapid variability as found in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TeV</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blazars</a:t>
            </a:r>
            <a:r>
              <a:rPr kumimoji="0" lang="en-US" sz="1800" b="0" i="0" u="none" strike="noStrike" kern="1200" cap="none" spc="0" normalizeH="0" baseline="0" noProof="0" dirty="0">
                <a:ln>
                  <a:noFill/>
                </a:ln>
                <a:solidFill>
                  <a:prstClr val="black"/>
                </a:solidFill>
                <a:effectLst/>
                <a:uLnTx/>
                <a:uFillTx/>
                <a:latin typeface="Calibri"/>
                <a:ea typeface="+mn-ea"/>
                <a:cs typeface="+mn-cs"/>
              </a:rPr>
              <a:t> is probably not common. However, all flare events </a:t>
            </a:r>
            <a:r>
              <a:rPr kumimoji="0" lang="en-US" sz="1800" b="0" i="1" u="none" strike="noStrike" kern="1200" cap="none" spc="0" normalizeH="0" baseline="0" noProof="0" dirty="0">
                <a:ln>
                  <a:noFill/>
                </a:ln>
                <a:solidFill>
                  <a:prstClr val="black"/>
                </a:solidFill>
                <a:effectLst/>
                <a:uLnTx/>
                <a:uFillTx/>
                <a:latin typeface="Calibri"/>
                <a:ea typeface="+mn-ea"/>
                <a:cs typeface="+mn-cs"/>
              </a:rPr>
              <a:t>do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show evidence strong (factor 2) gamma-ray variability down to ~1 - 2 hour timescales,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show evidence in 3C 454.3 for spectral evolution on these short timescales. Using SMARTS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and optical/NIR data, we are searching for correlated rapid optical variability on similar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timescales. While variability on these very short timescales is seen in a few cases,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optical variability amplitude is typically much </a:t>
            </a:r>
            <a:r>
              <a:rPr kumimoji="0" lang="en-US" sz="1800" b="0" i="1" u="none" strike="noStrike" kern="1200" cap="none" spc="0" normalizeH="0" baseline="0" noProof="0" dirty="0">
                <a:ln>
                  <a:noFill/>
                </a:ln>
                <a:solidFill>
                  <a:prstClr val="black"/>
                </a:solidFill>
                <a:effectLst/>
                <a:uLnTx/>
                <a:uFillTx/>
                <a:latin typeface="Calibri"/>
                <a:ea typeface="+mn-ea"/>
                <a:cs typeface="+mn-cs"/>
              </a:rPr>
              <a:t>smaller</a:t>
            </a:r>
            <a:r>
              <a:rPr kumimoji="0" lang="en-US" sz="1800" b="0" i="0" u="none" strike="noStrike" kern="1200" cap="none" spc="0" normalizeH="0" baseline="0" noProof="0" dirty="0">
                <a:ln>
                  <a:noFill/>
                </a:ln>
                <a:solidFill>
                  <a:prstClr val="black"/>
                </a:solidFill>
                <a:effectLst/>
                <a:uLnTx/>
                <a:uFillTx/>
                <a:latin typeface="Calibri"/>
                <a:ea typeface="+mn-ea"/>
                <a:cs typeface="+mn-cs"/>
              </a:rPr>
              <a:t> than the gamma-ray 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Interestingly, on ~1-3 day timescales the optical and gamma-ray variability are instead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well-correlated and of similar amplitude. </a:t>
            </a:r>
          </a:p>
        </p:txBody>
      </p:sp>
      <p:sp>
        <p:nvSpPr>
          <p:cNvPr id="3" name="Right Arrow 2"/>
          <p:cNvSpPr/>
          <p:nvPr/>
        </p:nvSpPr>
        <p:spPr>
          <a:xfrm>
            <a:off x="2530231" y="1914769"/>
            <a:ext cx="1045307" cy="2344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577025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2550"/>
            <a:ext cx="9144000" cy="5053357"/>
          </a:xfrm>
          <a:prstGeom prst="rect">
            <a:avLst/>
          </a:prstGeom>
        </p:spPr>
      </p:pic>
      <p:sp>
        <p:nvSpPr>
          <p:cNvPr id="3" name="TextBox 2"/>
          <p:cNvSpPr txBox="1"/>
          <p:nvPr/>
        </p:nvSpPr>
        <p:spPr>
          <a:xfrm>
            <a:off x="155106" y="180974"/>
            <a:ext cx="842421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Rapid Variability Example:  PKS 1510-089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Using standard daily time bins doesn’t tell the whole story </a:t>
            </a:r>
            <a:r>
              <a:rPr kumimoji="0" lang="is-IS" sz="1800" b="0"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45432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866"/>
            <a:ext cx="3092431" cy="3936169"/>
          </a:xfrm>
          <a:prstGeom prst="rect">
            <a:avLst/>
          </a:prstGeom>
        </p:spPr>
      </p:pic>
      <p:pic>
        <p:nvPicPr>
          <p:cNvPr id="3" name="Picture 2"/>
          <p:cNvPicPr>
            <a:picLocks noChangeAspect="1"/>
          </p:cNvPicPr>
          <p:nvPr/>
        </p:nvPicPr>
        <p:blipFill>
          <a:blip r:embed="rId3"/>
          <a:stretch>
            <a:fillRect/>
          </a:stretch>
        </p:blipFill>
        <p:spPr>
          <a:xfrm>
            <a:off x="3092431" y="164815"/>
            <a:ext cx="2987950" cy="3984645"/>
          </a:xfrm>
          <a:prstGeom prst="rect">
            <a:avLst/>
          </a:prstGeom>
        </p:spPr>
      </p:pic>
      <p:pic>
        <p:nvPicPr>
          <p:cNvPr id="4" name="Picture 3"/>
          <p:cNvPicPr>
            <a:picLocks noChangeAspect="1"/>
          </p:cNvPicPr>
          <p:nvPr/>
        </p:nvPicPr>
        <p:blipFill>
          <a:blip r:embed="rId4"/>
          <a:stretch>
            <a:fillRect/>
          </a:stretch>
        </p:blipFill>
        <p:spPr>
          <a:xfrm>
            <a:off x="6080381" y="164815"/>
            <a:ext cx="3063619" cy="4149460"/>
          </a:xfrm>
          <a:prstGeom prst="rect">
            <a:avLst/>
          </a:prstGeom>
        </p:spPr>
      </p:pic>
      <p:sp>
        <p:nvSpPr>
          <p:cNvPr id="5" name="TextBox 4"/>
          <p:cNvSpPr txBox="1"/>
          <p:nvPr/>
        </p:nvSpPr>
        <p:spPr>
          <a:xfrm>
            <a:off x="122442" y="4954145"/>
            <a:ext cx="6682463" cy="147732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N.B. Amplitudes of flares increases as go to shorter time binning.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There are &gt;2x flares on even three hour timescales </a:t>
            </a:r>
            <a:r>
              <a:rPr kumimoji="0" lang="is-I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srgbClr val="FF0000"/>
                </a:solidFill>
                <a:effectLst/>
                <a:uLnTx/>
                <a:uFillTx/>
                <a:latin typeface="Calibri"/>
                <a:ea typeface="+mn-ea"/>
                <a:cs typeface="+mn-cs"/>
              </a:rPr>
              <a:t>=&gt; DON’T USE DAILY LIGHTCURVES</a:t>
            </a:r>
          </a:p>
        </p:txBody>
      </p:sp>
    </p:spTree>
    <p:extLst>
      <p:ext uri="{BB962C8B-B14F-4D97-AF65-F5344CB8AC3E}">
        <p14:creationId xmlns:p14="http://schemas.microsoft.com/office/powerpoint/2010/main" val="14463442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307988" y="1198505"/>
            <a:ext cx="3967050" cy="5349003"/>
          </a:xfrm>
          <a:prstGeom prst="rect">
            <a:avLst/>
          </a:prstGeom>
          <a:scene3d>
            <a:camera prst="orthographicFront">
              <a:rot lat="0" lon="0" rev="5400000"/>
            </a:camera>
            <a:lightRig rig="threePt" dir="t"/>
          </a:scene3d>
        </p:spPr>
      </p:pic>
      <p:sp>
        <p:nvSpPr>
          <p:cNvPr id="3" name="TextBox 2"/>
          <p:cNvSpPr txBox="1"/>
          <p:nvPr/>
        </p:nvSpPr>
        <p:spPr>
          <a:xfrm>
            <a:off x="132033" y="635657"/>
            <a:ext cx="6376565" cy="923330"/>
          </a:xfrm>
          <a:prstGeom prst="rect">
            <a:avLst/>
          </a:prstGeom>
          <a:noFill/>
        </p:spPr>
        <p:txBody>
          <a:bodyPr wrap="none" rtlCol="0">
            <a:spAutoFit/>
            <a:scene3d>
              <a:camera prst="orthographicFront">
                <a:rot lat="0" lon="0" rev="0"/>
              </a:camera>
              <a:lightRig rig="threePt" dir="t"/>
            </a:scene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Bayesian block analysis inside individual Fermi exposure windows,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example for PKS 1510-089.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9143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0248" y="586154"/>
            <a:ext cx="7080715" cy="6271846"/>
          </a:xfrm>
          <a:prstGeom prst="rect">
            <a:avLst/>
          </a:prstGeom>
        </p:spPr>
      </p:pic>
      <p:sp>
        <p:nvSpPr>
          <p:cNvPr id="3" name="TextBox 2"/>
          <p:cNvSpPr txBox="1"/>
          <p:nvPr/>
        </p:nvSpPr>
        <p:spPr>
          <a:xfrm>
            <a:off x="185615" y="79103"/>
            <a:ext cx="60698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3C 279 in 2015, Fermi, arXiv:1605.05324, Ackerman et al. 2016  </a:t>
            </a:r>
          </a:p>
        </p:txBody>
      </p:sp>
    </p:spTree>
    <p:extLst>
      <p:ext uri="{BB962C8B-B14F-4D97-AF65-F5344CB8AC3E}">
        <p14:creationId xmlns:p14="http://schemas.microsoft.com/office/powerpoint/2010/main" val="34341532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0"/>
            <a:ext cx="7758033" cy="6858000"/>
          </a:xfrm>
          <a:prstGeom prst="rect">
            <a:avLst/>
          </a:prstGeom>
        </p:spPr>
      </p:pic>
    </p:spTree>
    <p:extLst>
      <p:ext uri="{BB962C8B-B14F-4D97-AF65-F5344CB8AC3E}">
        <p14:creationId xmlns:p14="http://schemas.microsoft.com/office/powerpoint/2010/main" val="3406019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l="9985" r="10161"/>
          <a:stretch>
            <a:fillRect/>
          </a:stretch>
        </p:blipFill>
        <p:spPr bwMode="auto">
          <a:xfrm>
            <a:off x="0" y="0"/>
            <a:ext cx="9144000"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600200"/>
            <a:ext cx="2411413" cy="369888"/>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Arial" panose="020B0604020202020204" pitchFamily="34" charset="0"/>
                <a:ea typeface="+mn-ea"/>
                <a:cs typeface="Arial" panose="020B0604020202020204" pitchFamily="34" charset="0"/>
              </a:rPr>
              <a:t>G. Senturk et al. 2011</a:t>
            </a:r>
          </a:p>
        </p:txBody>
      </p:sp>
    </p:spTree>
    <p:extLst>
      <p:ext uri="{BB962C8B-B14F-4D97-AF65-F5344CB8AC3E}">
        <p14:creationId xmlns:p14="http://schemas.microsoft.com/office/powerpoint/2010/main" val="13973580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676400" y="990600"/>
            <a:ext cx="5867400" cy="5153025"/>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1676400" y="914400"/>
            <a:ext cx="5991225" cy="5838982"/>
          </a:xfrm>
          <a:prstGeom prst="rect">
            <a:avLst/>
          </a:prstGeom>
          <a:noFill/>
          <a:ln w="9525">
            <a:noFill/>
            <a:miter lim="800000"/>
            <a:headEnd/>
            <a:tailEnd/>
          </a:ln>
        </p:spPr>
      </p:pic>
      <p:sp>
        <p:nvSpPr>
          <p:cNvPr id="5" name="TextBox 4"/>
          <p:cNvSpPr txBox="1"/>
          <p:nvPr/>
        </p:nvSpPr>
        <p:spPr>
          <a:xfrm>
            <a:off x="381000" y="228600"/>
            <a:ext cx="7529625" cy="461665"/>
          </a:xfrm>
          <a:prstGeom prst="rect">
            <a:avLst/>
          </a:prstGeom>
          <a:noFill/>
        </p:spPr>
        <p:txBody>
          <a:bodyPr wrap="none" rtlCol="0">
            <a:spAutoFit/>
          </a:bodyPr>
          <a:lstStyle/>
          <a:p>
            <a:r>
              <a:rPr lang="en-US" sz="2400" dirty="0">
                <a:solidFill>
                  <a:srgbClr val="FFFF00"/>
                </a:solidFill>
              </a:rPr>
              <a:t>Lesson: PKS 2155,  X-ray-optical-gamma-ray correlations?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box(in)">
                                      <p:cBhvr>
                                        <p:cTn id="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76200" y="81518"/>
            <a:ext cx="8872538" cy="6624082"/>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914400"/>
            <a:ext cx="63246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Box 1"/>
          <p:cNvSpPr txBox="1">
            <a:spLocks noChangeArrowheads="1"/>
          </p:cNvSpPr>
          <p:nvPr/>
        </p:nvSpPr>
        <p:spPr bwMode="auto">
          <a:xfrm>
            <a:off x="228600" y="188913"/>
            <a:ext cx="7332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400">
                <a:solidFill>
                  <a:srgbClr val="FFFF00"/>
                </a:solidFill>
              </a:rPr>
              <a:t>Marshall et al. 2010  Pictor A rapid X-ray Variability? </a:t>
            </a:r>
          </a:p>
        </p:txBody>
      </p:sp>
      <p:grpSp>
        <p:nvGrpSpPr>
          <p:cNvPr id="4" name="Group 3"/>
          <p:cNvGrpSpPr>
            <a:grpSpLocks/>
          </p:cNvGrpSpPr>
          <p:nvPr/>
        </p:nvGrpSpPr>
        <p:grpSpPr bwMode="auto">
          <a:xfrm>
            <a:off x="25400" y="838200"/>
            <a:ext cx="9566275" cy="5076825"/>
            <a:chOff x="25400" y="838200"/>
            <a:chExt cx="9565572" cy="5076825"/>
          </a:xfrm>
        </p:grpSpPr>
        <p:pic>
          <p:nvPicPr>
            <p:cNvPr id="215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838200"/>
              <a:ext cx="9565572"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0" name="TextBox 2"/>
            <p:cNvSpPr txBox="1">
              <a:spLocks noChangeArrowheads="1"/>
            </p:cNvSpPr>
            <p:nvPr/>
          </p:nvSpPr>
          <p:spPr bwMode="auto">
            <a:xfrm>
              <a:off x="4768603" y="1034534"/>
              <a:ext cx="2531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solidFill>
                    <a:srgbClr val="000000"/>
                  </a:solidFill>
                </a:rPr>
                <a:t>Centaurus A - Chandra</a:t>
              </a:r>
            </a:p>
          </p:txBody>
        </p:sp>
      </p:grpSp>
    </p:spTree>
    <p:extLst>
      <p:ext uri="{BB962C8B-B14F-4D97-AF65-F5344CB8AC3E}">
        <p14:creationId xmlns:p14="http://schemas.microsoft.com/office/powerpoint/2010/main" val="2067019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763588"/>
            <a:ext cx="5006975" cy="6094412"/>
          </a:xfrm>
          <a:prstGeom prst="rect">
            <a:avLst/>
          </a:prstGeom>
          <a:noFill/>
          <a:ln w="9525">
            <a:noFill/>
            <a:miter lim="800000"/>
            <a:headEnd/>
            <a:tailEnd/>
          </a:ln>
        </p:spPr>
      </p:pic>
      <p:sp>
        <p:nvSpPr>
          <p:cNvPr id="404483" name="Text Box 3"/>
          <p:cNvSpPr txBox="1">
            <a:spLocks noChangeArrowheads="1"/>
          </p:cNvSpPr>
          <p:nvPr/>
        </p:nvSpPr>
        <p:spPr bwMode="auto">
          <a:xfrm>
            <a:off x="5219700" y="867608"/>
            <a:ext cx="3733800" cy="600164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E~511 </a:t>
            </a:r>
            <a:r>
              <a:rPr kumimoji="0" lang="en-US" sz="2400" b="1" i="0" u="none" strike="noStrike" kern="1200" cap="none" spc="0" normalizeH="0" baseline="0" noProof="0" dirty="0" err="1">
                <a:ln>
                  <a:noFill/>
                </a:ln>
                <a:solidFill>
                  <a:srgbClr val="FFFF00"/>
                </a:solidFill>
                <a:effectLst/>
                <a:uLnTx/>
                <a:uFillTx/>
                <a:latin typeface="Arial"/>
                <a:ea typeface="ＭＳ Ｐゴシック" pitchFamily="34" charset="-128"/>
                <a:cs typeface="+mn-cs"/>
              </a:rPr>
              <a:t>keV</a:t>
            </a:r>
            <a:endPar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special energy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for physics: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Klein-</a:t>
            </a:r>
            <a:r>
              <a:rPr kumimoji="0" lang="en-US" sz="2400" b="1" i="0" u="none" strike="noStrike" kern="1200" cap="none" spc="0" normalizeH="0" baseline="0" noProof="0" dirty="0" err="1">
                <a:ln>
                  <a:noFill/>
                </a:ln>
                <a:solidFill>
                  <a:srgbClr val="FFFF00"/>
                </a:solidFill>
                <a:effectLst/>
                <a:uLnTx/>
                <a:uFillTx/>
                <a:latin typeface="Arial"/>
                <a:ea typeface="ＭＳ Ｐゴシック" pitchFamily="34" charset="-128"/>
                <a:cs typeface="+mn-cs"/>
              </a:rPr>
              <a:t>Nishina</a:t>
            </a: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pair production,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pair annihilation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 typeface="Symbol"/>
              <a:buChar char="Þ"/>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Spectral features</a:t>
            </a:r>
            <a:b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b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expected! </a:t>
            </a:r>
          </a:p>
          <a:p>
            <a:pPr marL="0" marR="0" lvl="0" indent="0" algn="ctr" defTabSz="914400" rtl="0" eaLnBrk="0" fontAlgn="base" latinLnBrk="0" hangingPunct="0">
              <a:lnSpc>
                <a:spcPct val="100000"/>
              </a:lnSpc>
              <a:spcBef>
                <a:spcPct val="0"/>
              </a:spcBef>
              <a:spcAft>
                <a:spcPct val="0"/>
              </a:spcAft>
              <a:buClrTx/>
              <a:buSzTx/>
              <a:buFont typeface="Symbol"/>
              <a:buChar char="Þ"/>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Constraints</a:t>
            </a:r>
            <a:b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br>
            <a:r>
              <a:rPr kumimoji="0" lang="en-US" sz="2400" b="1" i="0" u="none" strike="noStrike" kern="1200" cap="none" spc="0" normalizeH="0" baseline="0" noProof="0" dirty="0">
                <a:ln>
                  <a:noFill/>
                </a:ln>
                <a:solidFill>
                  <a:srgbClr val="FFFF00"/>
                </a:solidFill>
                <a:effectLst/>
                <a:uLnTx/>
                <a:uFillTx/>
                <a:latin typeface="Arial"/>
                <a:ea typeface="ＭＳ Ｐゴシック" pitchFamily="34" charset="-128"/>
                <a:cs typeface="+mn-cs"/>
              </a:rPr>
              <a:t>      if not seen!</a:t>
            </a:r>
          </a:p>
          <a:p>
            <a:pPr marL="0" marR="0" lvl="0" indent="0" algn="ctr" defTabSz="914400" rtl="0" eaLnBrk="0" fontAlgn="base" latinLnBrk="0" hangingPunct="0">
              <a:lnSpc>
                <a:spcPct val="100000"/>
              </a:lnSpc>
              <a:spcBef>
                <a:spcPct val="0"/>
              </a:spcBef>
              <a:spcAft>
                <a:spcPct val="0"/>
              </a:spcAft>
              <a:buClrTx/>
              <a:buSzTx/>
              <a:tabLst/>
              <a:defRPr/>
            </a:pPr>
            <a:endParaRPr lang="en-US" sz="2400" b="1" dirty="0">
              <a:solidFill>
                <a:srgbClr val="FFFF00"/>
              </a:solidFill>
              <a:latin typeface="Arial"/>
              <a:ea typeface="ＭＳ Ｐゴシック" pitchFamily="34" charset="-128"/>
            </a:endParaRPr>
          </a:p>
          <a:p>
            <a:pPr marL="0" marR="0" lvl="0" indent="0" algn="ctr" defTabSz="914400" rtl="0" eaLnBrk="0" fontAlgn="base" latinLnBrk="0" hangingPunct="0">
              <a:lnSpc>
                <a:spcPct val="100000"/>
              </a:lnSpc>
              <a:spcBef>
                <a:spcPct val="0"/>
              </a:spcBef>
              <a:spcAft>
                <a:spcPct val="0"/>
              </a:spcAft>
              <a:buClrTx/>
              <a:buSzTx/>
              <a:tabLst/>
              <a:defRPr/>
            </a:pPr>
            <a:r>
              <a:rPr lang="en-US" sz="2400" b="1" dirty="0">
                <a:solidFill>
                  <a:srgbClr val="FFFFFF"/>
                </a:solidFill>
                <a:latin typeface="Arial"/>
                <a:ea typeface="ＭＳ Ｐゴシック" pitchFamily="34" charset="-128"/>
              </a:rPr>
              <a:t>Theorem: Black holes have no hair and (obvious)</a:t>
            </a:r>
          </a:p>
          <a:p>
            <a:pPr marL="0" marR="0" lvl="0" indent="0" algn="ctr" defTabSz="914400" rtl="0" eaLnBrk="0" fontAlgn="base" latinLnBrk="0" hangingPunct="0">
              <a:lnSpc>
                <a:spcPct val="100000"/>
              </a:lnSpc>
              <a:spcBef>
                <a:spcPct val="0"/>
              </a:spcBef>
              <a:spcAft>
                <a:spcPct val="0"/>
              </a:spcAft>
              <a:buClrTx/>
              <a:buSzTx/>
              <a:tabLst/>
              <a:defRPr/>
            </a:pPr>
            <a:r>
              <a:rPr lang="en-US" sz="2400" b="1" dirty="0">
                <a:solidFill>
                  <a:srgbClr val="FFFFFF"/>
                </a:solidFill>
                <a:latin typeface="Arial"/>
                <a:ea typeface="ＭＳ Ｐゴシック" pitchFamily="34" charset="-128"/>
              </a:rPr>
              <a:t>pairs?</a:t>
            </a:r>
          </a:p>
        </p:txBody>
      </p:sp>
      <p:sp>
        <p:nvSpPr>
          <p:cNvPr id="2" name="TextBox 1"/>
          <p:cNvSpPr txBox="1"/>
          <p:nvPr/>
        </p:nvSpPr>
        <p:spPr>
          <a:xfrm>
            <a:off x="-104996" y="103792"/>
            <a:ext cx="863939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Lucida Grande" charset="0"/>
                <a:ea typeface="ＭＳ Ｐゴシック" pitchFamily="34" charset="-128"/>
                <a:cs typeface="+mn-cs"/>
              </a:rPr>
              <a:t>Why ~MeV?  </a:t>
            </a:r>
            <a:r>
              <a:rPr lang="en-US" sz="2400" b="1" dirty="0">
                <a:solidFill>
                  <a:srgbClr val="FFFFFF"/>
                </a:solidFill>
                <a:latin typeface="Lucida Grande" charset="0"/>
                <a:ea typeface="ＭＳ Ｐゴシック" pitchFamily="34" charset="-128"/>
              </a:rPr>
              <a:t>A “hidden” 100 MeV source</a:t>
            </a:r>
            <a:r>
              <a:rPr kumimoji="0" lang="en-US" sz="2400" b="1" i="0" u="none" strike="noStrike" kern="1200" cap="none" spc="0" normalizeH="0" baseline="0" noProof="0" dirty="0">
                <a:ln>
                  <a:noFill/>
                </a:ln>
                <a:solidFill>
                  <a:srgbClr val="FFFFFF"/>
                </a:solidFill>
                <a:effectLst/>
                <a:uLnTx/>
                <a:uFillTx/>
                <a:latin typeface="Lucida Grande" charset="0"/>
                <a:ea typeface="ＭＳ Ｐゴシック" pitchFamily="34" charset="-128"/>
                <a:cs typeface="+mn-cs"/>
              </a:rPr>
              <a:t> - Cascading  </a:t>
            </a:r>
          </a:p>
        </p:txBody>
      </p:sp>
      <p:cxnSp>
        <p:nvCxnSpPr>
          <p:cNvPr id="4" name="Straight Connector 3"/>
          <p:cNvCxnSpPr/>
          <p:nvPr/>
        </p:nvCxnSpPr>
        <p:spPr bwMode="auto">
          <a:xfrm>
            <a:off x="3505200" y="1219200"/>
            <a:ext cx="76200" cy="3810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ight Arrow 5"/>
          <p:cNvSpPr/>
          <p:nvPr/>
        </p:nvSpPr>
        <p:spPr bwMode="auto">
          <a:xfrm rot="10800000">
            <a:off x="2794014" y="1311882"/>
            <a:ext cx="4572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82867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Lucida Grande" pitchFamily="-108" charset="0"/>
              <a:ea typeface="ＭＳ Ｐゴシック" pitchFamily="34" charset="-128"/>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200" y="304800"/>
            <a:ext cx="4800600" cy="6285043"/>
          </a:xfrm>
          <a:prstGeom prst="rect">
            <a:avLst/>
          </a:prstGeom>
        </p:spPr>
      </p:pic>
      <p:sp>
        <p:nvSpPr>
          <p:cNvPr id="3" name="TextBox 2"/>
          <p:cNvSpPr txBox="1"/>
          <p:nvPr/>
        </p:nvSpPr>
        <p:spPr>
          <a:xfrm>
            <a:off x="152400" y="304800"/>
            <a:ext cx="2919069" cy="1569660"/>
          </a:xfrm>
          <a:prstGeom prst="rect">
            <a:avLst/>
          </a:prstGeom>
          <a:noFill/>
        </p:spPr>
        <p:txBody>
          <a:bodyPr wrap="none" rtlCol="0">
            <a:spAutoFit/>
          </a:bodyPr>
          <a:lstStyle/>
          <a:p>
            <a:r>
              <a:rPr lang="en-US" sz="2400" dirty="0">
                <a:solidFill>
                  <a:srgbClr val="FFFF00"/>
                </a:solidFill>
              </a:rPr>
              <a:t>Another “boring”</a:t>
            </a:r>
          </a:p>
          <a:p>
            <a:r>
              <a:rPr lang="en-US" sz="2400" dirty="0">
                <a:solidFill>
                  <a:srgbClr val="FFFF00"/>
                </a:solidFill>
              </a:rPr>
              <a:t>nearby elliptical …</a:t>
            </a:r>
          </a:p>
          <a:p>
            <a:r>
              <a:rPr lang="en-US" sz="2400" dirty="0">
                <a:solidFill>
                  <a:srgbClr val="FFFF00"/>
                </a:solidFill>
              </a:rPr>
              <a:t>Cen A (radio + optical</a:t>
            </a:r>
          </a:p>
          <a:p>
            <a:r>
              <a:rPr lang="en-US" sz="2400" dirty="0">
                <a:solidFill>
                  <a:srgbClr val="FFFF00"/>
                </a:solidFill>
              </a:rPr>
              <a:t>            +  Fermi)</a:t>
            </a:r>
          </a:p>
        </p:txBody>
      </p:sp>
    </p:spTree>
    <p:extLst>
      <p:ext uri="{BB962C8B-B14F-4D97-AF65-F5344CB8AC3E}">
        <p14:creationId xmlns:p14="http://schemas.microsoft.com/office/powerpoint/2010/main" val="24931393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descr="eblfig"/>
          <p:cNvPicPr>
            <a:picLocks noChangeAspect="1" noChangeArrowheads="1"/>
          </p:cNvPicPr>
          <p:nvPr/>
        </p:nvPicPr>
        <p:blipFill>
          <a:blip r:embed="rId2" cstate="print"/>
          <a:srcRect t="16591" b="18216"/>
          <a:stretch>
            <a:fillRect/>
          </a:stretch>
        </p:blipFill>
        <p:spPr bwMode="auto">
          <a:xfrm>
            <a:off x="0" y="584200"/>
            <a:ext cx="4927600" cy="4546600"/>
          </a:xfrm>
          <a:prstGeom prst="rect">
            <a:avLst/>
          </a:prstGeom>
          <a:noFill/>
        </p:spPr>
      </p:pic>
      <p:sp>
        <p:nvSpPr>
          <p:cNvPr id="427011" name="Text Box 3"/>
          <p:cNvSpPr txBox="1">
            <a:spLocks noChangeArrowheads="1"/>
          </p:cNvSpPr>
          <p:nvPr/>
        </p:nvSpPr>
        <p:spPr bwMode="auto">
          <a:xfrm>
            <a:off x="627063" y="703263"/>
            <a:ext cx="1231900" cy="457200"/>
          </a:xfrm>
          <a:prstGeom prst="rect">
            <a:avLst/>
          </a:prstGeom>
          <a:noFill/>
          <a:ln w="9525">
            <a:noFill/>
            <a:miter lim="800000"/>
            <a:headEnd/>
            <a:tailEnd/>
          </a:ln>
          <a:effectLst/>
        </p:spPr>
        <p:txBody>
          <a:bodyPr>
            <a:spAutoFit/>
          </a:bodyPr>
          <a:lstStyle/>
          <a:p>
            <a:pPr fontAlgn="base">
              <a:spcBef>
                <a:spcPct val="0"/>
              </a:spcBef>
              <a:spcAft>
                <a:spcPct val="0"/>
              </a:spcAft>
            </a:pPr>
            <a:r>
              <a:rPr lang="en-US" sz="2400">
                <a:solidFill>
                  <a:srgbClr val="3333CC"/>
                </a:solidFill>
              </a:rPr>
              <a:t>Starlight</a:t>
            </a:r>
          </a:p>
        </p:txBody>
      </p:sp>
      <p:sp>
        <p:nvSpPr>
          <p:cNvPr id="427012" name="Text Box 4"/>
          <p:cNvSpPr txBox="1">
            <a:spLocks noChangeArrowheads="1"/>
          </p:cNvSpPr>
          <p:nvPr/>
        </p:nvSpPr>
        <p:spPr bwMode="auto">
          <a:xfrm>
            <a:off x="3671888" y="1008063"/>
            <a:ext cx="760412"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a:solidFill>
                  <a:srgbClr val="FF0000"/>
                </a:solidFill>
              </a:rPr>
              <a:t>Dust</a:t>
            </a:r>
          </a:p>
        </p:txBody>
      </p:sp>
      <p:sp>
        <p:nvSpPr>
          <p:cNvPr id="427013" name="Text Box 5"/>
          <p:cNvSpPr txBox="1">
            <a:spLocks noChangeArrowheads="1"/>
          </p:cNvSpPr>
          <p:nvPr/>
        </p:nvSpPr>
        <p:spPr bwMode="auto">
          <a:xfrm>
            <a:off x="60325" y="41275"/>
            <a:ext cx="8678863"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a:solidFill>
                  <a:srgbClr val="FFFF00"/>
                </a:solidFill>
              </a:rPr>
              <a:t>So, why do “low energy” astrophysicists care about VHE astronomy?</a:t>
            </a:r>
          </a:p>
        </p:txBody>
      </p:sp>
      <p:sp>
        <p:nvSpPr>
          <p:cNvPr id="427014" name="Text Box 6"/>
          <p:cNvSpPr txBox="1">
            <a:spLocks noChangeArrowheads="1"/>
          </p:cNvSpPr>
          <p:nvPr/>
        </p:nvSpPr>
        <p:spPr bwMode="auto">
          <a:xfrm>
            <a:off x="2057400" y="762000"/>
            <a:ext cx="1676400"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solidFill>
                  <a:srgbClr val="000000"/>
                </a:solidFill>
              </a:rPr>
              <a:t>BIG zodiacal </a:t>
            </a:r>
          </a:p>
          <a:p>
            <a:pPr fontAlgn="base">
              <a:spcBef>
                <a:spcPct val="0"/>
              </a:spcBef>
              <a:spcAft>
                <a:spcPct val="0"/>
              </a:spcAft>
            </a:pPr>
            <a:r>
              <a:rPr lang="en-US">
                <a:solidFill>
                  <a:srgbClr val="000000"/>
                </a:solidFill>
              </a:rPr>
              <a:t>light foreground</a:t>
            </a:r>
          </a:p>
        </p:txBody>
      </p:sp>
      <p:sp>
        <p:nvSpPr>
          <p:cNvPr id="427015" name="Line 7"/>
          <p:cNvSpPr>
            <a:spLocks noChangeShapeType="1"/>
          </p:cNvSpPr>
          <p:nvPr/>
        </p:nvSpPr>
        <p:spPr bwMode="auto">
          <a:xfrm flipH="1">
            <a:off x="2127250" y="1466850"/>
            <a:ext cx="228600" cy="381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800">
              <a:solidFill>
                <a:srgbClr val="FFFF00"/>
              </a:solidFill>
              <a:latin typeface="Helvetica" pitchFamily="34" charset="0"/>
            </a:endParaRPr>
          </a:p>
        </p:txBody>
      </p:sp>
      <p:sp>
        <p:nvSpPr>
          <p:cNvPr id="427016" name="Line 8"/>
          <p:cNvSpPr>
            <a:spLocks noChangeShapeType="1"/>
          </p:cNvSpPr>
          <p:nvPr/>
        </p:nvSpPr>
        <p:spPr bwMode="auto">
          <a:xfrm>
            <a:off x="2952750" y="1433513"/>
            <a:ext cx="228600" cy="381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800">
              <a:solidFill>
                <a:srgbClr val="FFFF00"/>
              </a:solidFill>
              <a:latin typeface="Helvetica" pitchFamily="34" charset="0"/>
            </a:endParaRPr>
          </a:p>
        </p:txBody>
      </p:sp>
      <p:pic>
        <p:nvPicPr>
          <p:cNvPr id="427017" name="Picture 9" descr="taupic"/>
          <p:cNvPicPr>
            <a:picLocks noChangeAspect="1" noChangeArrowheads="1"/>
          </p:cNvPicPr>
          <p:nvPr/>
        </p:nvPicPr>
        <p:blipFill>
          <a:blip r:embed="rId3" cstate="print"/>
          <a:srcRect/>
          <a:stretch>
            <a:fillRect/>
          </a:stretch>
        </p:blipFill>
        <p:spPr bwMode="auto">
          <a:xfrm>
            <a:off x="5029200" y="4594225"/>
            <a:ext cx="4114800" cy="2263775"/>
          </a:xfrm>
          <a:prstGeom prst="rect">
            <a:avLst/>
          </a:prstGeom>
          <a:noFill/>
        </p:spPr>
      </p:pic>
      <p:graphicFrame>
        <p:nvGraphicFramePr>
          <p:cNvPr id="427018" name="Object 10"/>
          <p:cNvGraphicFramePr>
            <a:graphicFrameLocks noChangeAspect="1"/>
          </p:cNvGraphicFramePr>
          <p:nvPr/>
        </p:nvGraphicFramePr>
        <p:xfrm>
          <a:off x="5216525" y="714375"/>
          <a:ext cx="3429000" cy="2552700"/>
        </p:xfrm>
        <a:graphic>
          <a:graphicData uri="http://schemas.openxmlformats.org/presentationml/2006/ole">
            <mc:AlternateContent xmlns:mc="http://schemas.openxmlformats.org/markup-compatibility/2006">
              <mc:Choice xmlns:v="urn:schemas-microsoft-com:vml" Requires="v">
                <p:oleObj name="Equation" r:id="rId4" imgW="2286000" imgH="1701720" progId="Equation.DSMT4">
                  <p:embed/>
                </p:oleObj>
              </mc:Choice>
              <mc:Fallback>
                <p:oleObj name="Equation" r:id="rId4" imgW="2286000" imgH="1701720" progId="Equation.DSMT4">
                  <p:embed/>
                  <p:pic>
                    <p:nvPicPr>
                      <p:cNvPr id="427018"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525" y="714375"/>
                        <a:ext cx="3429000" cy="255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57150" y="85725"/>
            <a:ext cx="9029700" cy="668655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4288" y="4763"/>
            <a:ext cx="9115425" cy="684847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82100" cy="6905625"/>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63050" cy="68580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9525"/>
            <a:ext cx="9172575" cy="68389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4763" y="0"/>
            <a:ext cx="9134475" cy="68961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4763" y="0"/>
            <a:ext cx="9134475" cy="688657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72575" cy="687705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1"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latin typeface="Helvetica"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latin typeface="Helvetica"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Miki-cluster">
  <a:themeElements>
    <a:clrScheme name="Miki-clu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ki-clu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28675"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Lucida Grande"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28675"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Lucida Grande" pitchFamily="-108" charset="0"/>
          </a:defRPr>
        </a:defPPr>
      </a:lstStyle>
    </a:lnDef>
  </a:objectDefaults>
  <a:extraClrSchemeLst>
    <a:extraClrScheme>
      <a:clrScheme name="Miki-clu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ki-clu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ki-clu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ki-clu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ki-clu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ki-clu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ki-clu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741</TotalTime>
  <Words>6193</Words>
  <Application>Microsoft Macintosh PowerPoint</Application>
  <PresentationFormat>On-screen Show (4:3)</PresentationFormat>
  <Paragraphs>674</Paragraphs>
  <Slides>120</Slides>
  <Notes>7</Notes>
  <HiddenSlides>1</HiddenSlides>
  <MMClips>3</MMClips>
  <ScaleCrop>false</ScaleCrop>
  <HeadingPairs>
    <vt:vector size="8" baseType="variant">
      <vt:variant>
        <vt:lpstr>Fonts Used</vt:lpstr>
      </vt:variant>
      <vt:variant>
        <vt:i4>20</vt:i4>
      </vt:variant>
      <vt:variant>
        <vt:lpstr>Theme</vt:lpstr>
      </vt:variant>
      <vt:variant>
        <vt:i4>19</vt:i4>
      </vt:variant>
      <vt:variant>
        <vt:lpstr>Embedded OLE Servers</vt:lpstr>
      </vt:variant>
      <vt:variant>
        <vt:i4>1</vt:i4>
      </vt:variant>
      <vt:variant>
        <vt:lpstr>Slide Titles</vt:lpstr>
      </vt:variant>
      <vt:variant>
        <vt:i4>120</vt:i4>
      </vt:variant>
    </vt:vector>
  </HeadingPairs>
  <TitlesOfParts>
    <vt:vector size="160" baseType="lpstr">
      <vt:lpstr>StarBats</vt:lpstr>
      <vt:lpstr>Times</vt:lpstr>
      <vt:lpstr>Arial</vt:lpstr>
      <vt:lpstr>Arial Black</vt:lpstr>
      <vt:lpstr>Arial Rounded MT Bold</vt:lpstr>
      <vt:lpstr>Calibri</vt:lpstr>
      <vt:lpstr>Calibri Light</vt:lpstr>
      <vt:lpstr>Cambria</vt:lpstr>
      <vt:lpstr>Cambria Math</vt:lpstr>
      <vt:lpstr>Franklin Gothic Book</vt:lpstr>
      <vt:lpstr>Garamond</vt:lpstr>
      <vt:lpstr>Helvetica</vt:lpstr>
      <vt:lpstr>Impact</vt:lpstr>
      <vt:lpstr>Lucida Grande</vt:lpstr>
      <vt:lpstr>Marlett</vt:lpstr>
      <vt:lpstr>Open Sans</vt:lpstr>
      <vt:lpstr>Symbol</vt:lpstr>
      <vt:lpstr>Tahoma</vt:lpstr>
      <vt:lpstr>Times New Roman</vt:lpstr>
      <vt:lpstr>Wingdings</vt:lpstr>
      <vt:lpstr>Default Design</vt:lpstr>
      <vt:lpstr>1_Default Design</vt:lpstr>
      <vt:lpstr>2_Default Design</vt:lpstr>
      <vt:lpstr>3_Default Design</vt:lpstr>
      <vt:lpstr>4_Default Design</vt:lpstr>
      <vt:lpstr>5_Default Design</vt:lpstr>
      <vt:lpstr>1_Office Theme</vt:lpstr>
      <vt:lpstr>7_Default Design</vt:lpstr>
      <vt:lpstr>8_Default Design</vt:lpstr>
      <vt:lpstr>9_Default Design</vt:lpstr>
      <vt:lpstr>2_Office Theme</vt:lpstr>
      <vt:lpstr>6_Default Design</vt:lpstr>
      <vt:lpstr>Office Theme</vt:lpstr>
      <vt:lpstr>3_Office Theme</vt:lpstr>
      <vt:lpstr>10_Default Design</vt:lpstr>
      <vt:lpstr>11_Default Design</vt:lpstr>
      <vt:lpstr>14_Default Design</vt:lpstr>
      <vt:lpstr>12_Default Design</vt:lpstr>
      <vt:lpstr>Miki-cluster</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Variability Take-Away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use M87 [Cen A?] to probe diffuse background at                  MIR /FIR wavelengths with Eg &gt; 10 TeV g-rays!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Rapid Gamma-Ray and Optical Variability in Bright Fermi Blazars P. Coppi, Yale S. Saito, Rikkyo  L. Stawarz, Jagellonian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Personality states trigger stare don’t have one instrument do all if could simultaneously whole spectrum including break, can start to constrain, but still often several model degeneracies, really start to constrain if measure simultaneously  take advantage of big flares, single component  FRB example plug into various brokers dedicated follow-up facilities  pair cascade swift ng decadal </vt:lpstr>
      <vt:lpstr>PowerPoint Presentation</vt:lpstr>
      <vt:lpstr>PowerPoint Presentation</vt:lpstr>
      <vt:lpstr>How to effectively probe the Universe: use the right messenger particles! [Ideally use as many different kinds and at different energies as possible.]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Gamma-ray beaming statistics</dc:title>
  <dc:creator>Paolo</dc:creator>
  <cp:lastModifiedBy>Tom Kwan</cp:lastModifiedBy>
  <cp:revision>19</cp:revision>
  <dcterms:created xsi:type="dcterms:W3CDTF">2010-05-18T12:33:00Z</dcterms:created>
  <dcterms:modified xsi:type="dcterms:W3CDTF">2023-06-25T02:05:46Z</dcterms:modified>
</cp:coreProperties>
</file>