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254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CE7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CE7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0"/>
  </p:normalViewPr>
  <p:slideViewPr>
    <p:cSldViewPr snapToGrid="0">
      <p:cViewPr varScale="1">
        <p:scale>
          <a:sx n="129" d="100"/>
          <a:sy n="129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idx="21"/>
          </p:nvPr>
        </p:nvSpPr>
        <p:spPr>
          <a:xfrm>
            <a:off x="4669482" y="1428750"/>
            <a:ext cx="7233048" cy="48220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6" y="1821656"/>
            <a:ext cx="3750470" cy="4420196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20435" indent="-220435" defTabSz="410765">
              <a:lnSpc>
                <a:spcPct val="100000"/>
              </a:lnSpc>
              <a:spcBef>
                <a:spcPts val="2200"/>
              </a:spcBef>
              <a:buSzPct val="75000"/>
              <a:buFontTx/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63335" indent="-220435" defTabSz="410765">
              <a:lnSpc>
                <a:spcPct val="100000"/>
              </a:lnSpc>
              <a:spcBef>
                <a:spcPts val="2200"/>
              </a:spcBef>
              <a:buSzPct val="75000"/>
              <a:buFontTx/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09435" indent="-220435" defTabSz="410765">
              <a:lnSpc>
                <a:spcPct val="100000"/>
              </a:lnSpc>
              <a:spcBef>
                <a:spcPts val="2200"/>
              </a:spcBef>
              <a:buSzPct val="75000"/>
              <a:buFontTx/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53935" indent="-220435" defTabSz="410765">
              <a:lnSpc>
                <a:spcPct val="100000"/>
              </a:lnSpc>
              <a:spcBef>
                <a:spcPts val="2200"/>
              </a:spcBef>
              <a:buSzPct val="75000"/>
              <a:buFontTx/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98435" indent="-220435" defTabSz="410765">
              <a:lnSpc>
                <a:spcPct val="100000"/>
              </a:lnSpc>
              <a:spcBef>
                <a:spcPts val="2200"/>
              </a:spcBef>
              <a:buSzPct val="75000"/>
              <a:buFontTx/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2" y="6509742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 marL="718457" indent="-261257">
              <a:defRPr sz="3200">
                <a:solidFill>
                  <a:srgbClr val="FFFFFF"/>
                </a:solidFill>
              </a:defRPr>
            </a:lvl2pPr>
            <a:lvl3pPr marL="1219200" indent="-304800">
              <a:defRPr sz="3200">
                <a:solidFill>
                  <a:srgbClr val="FFFFFF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194560" indent="-36576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bh_a09_rc0_48000_black.png" descr="bh_a09_rc0_48000_black.png"/>
          <p:cNvPicPr>
            <a:picLocks noChangeAspect="1"/>
          </p:cNvPicPr>
          <p:nvPr/>
        </p:nvPicPr>
        <p:blipFill>
          <a:blip r:embed="rId2"/>
          <a:srcRect l="11920" r="9810"/>
          <a:stretch>
            <a:fillRect/>
          </a:stretch>
        </p:blipFill>
        <p:spPr>
          <a:xfrm>
            <a:off x="2495621" y="9027"/>
            <a:ext cx="7472114" cy="60515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文字方塊 7"/>
          <p:cNvSpPr txBox="1"/>
          <p:nvPr/>
        </p:nvSpPr>
        <p:spPr>
          <a:xfrm>
            <a:off x="863086" y="2648061"/>
            <a:ext cx="10196526" cy="3606801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Tom Man Kwan</a:t>
            </a:r>
          </a:p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 University of Hong Kong</a:t>
            </a:r>
          </a:p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+ Jane Dai, Sasha Tchekhovskoy</a:t>
            </a:r>
          </a:p>
          <a:p>
            <a:pPr algn="ctr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000"/>
          </a:p>
          <a:p>
            <a:pPr algn="ctr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000"/>
          </a:p>
          <a:p>
            <a:pPr algn="ctr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000"/>
          </a:p>
          <a:p>
            <a: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Astrophysical Black Holes: A Rapidly Moving Field</a:t>
            </a:r>
          </a:p>
          <a:p>
            <a:pPr algn="ctr">
              <a:lnSpc>
                <a:spcPct val="120000"/>
              </a:lnSpc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24 June 2023</a:t>
            </a:r>
          </a:p>
        </p:txBody>
      </p:sp>
      <p:sp>
        <p:nvSpPr>
          <p:cNvPr id="106" name="文字方塊 5"/>
          <p:cNvSpPr txBox="1"/>
          <p:nvPr/>
        </p:nvSpPr>
        <p:spPr>
          <a:xfrm>
            <a:off x="1580818" y="368342"/>
            <a:ext cx="9030363" cy="1564641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Simulating Bondi-Like Accretion Flows Around Black Holes</a:t>
            </a:r>
          </a:p>
        </p:txBody>
      </p:sp>
      <p:sp>
        <p:nvSpPr>
          <p:cNvPr id="107" name="www.tomkm.com"/>
          <p:cNvSpPr txBox="1"/>
          <p:nvPr/>
        </p:nvSpPr>
        <p:spPr>
          <a:xfrm>
            <a:off x="7511395" y="6266669"/>
            <a:ext cx="2160676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sz="2200"/>
              <a:t>www.tomkm.com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17934" y="6372368"/>
            <a:ext cx="335866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文字方塊 25"/>
              <p:cNvSpPr txBox="1"/>
              <p:nvPr/>
            </p:nvSpPr>
            <p:spPr>
              <a:xfrm>
                <a:off x="587196" y="308180"/>
                <a:ext cx="1679870" cy="4840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sz="3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93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96" y="308180"/>
                <a:ext cx="1679870" cy="484071"/>
              </a:xfrm>
              <a:prstGeom prst="rect">
                <a:avLst/>
              </a:prstGeom>
              <a:blipFill>
                <a:blip r:embed="rId4"/>
                <a:stretch>
                  <a:fillRect l="-9023" t="-7692" r="-12030" b="-564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" name="rho.mp4" descr="rh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990933"/>
            <a:ext cx="12192001" cy="522514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Face-on view"/>
          <p:cNvSpPr txBox="1"/>
          <p:nvPr/>
        </p:nvSpPr>
        <p:spPr>
          <a:xfrm>
            <a:off x="8011670" y="6342677"/>
            <a:ext cx="172130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Face-on view</a:t>
            </a:r>
          </a:p>
        </p:txBody>
      </p:sp>
      <p:sp>
        <p:nvSpPr>
          <p:cNvPr id="196" name="Edge-on view"/>
          <p:cNvSpPr txBox="1"/>
          <p:nvPr/>
        </p:nvSpPr>
        <p:spPr>
          <a:xfrm>
            <a:off x="2630170" y="6342677"/>
            <a:ext cx="176000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Edge-on view</a:t>
            </a:r>
          </a:p>
        </p:txBody>
      </p:sp>
      <p:sp>
        <p:nvSpPr>
          <p:cNvPr id="197" name="Density"/>
          <p:cNvSpPr txBox="1"/>
          <p:nvPr/>
        </p:nvSpPr>
        <p:spPr>
          <a:xfrm>
            <a:off x="31194" y="1018415"/>
            <a:ext cx="1570739" cy="39246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/>
            </a:lvl1pPr>
          </a:lstStyle>
          <a:p>
            <a:r>
              <a:t>Gas Density</a:t>
            </a:r>
          </a:p>
        </p:txBody>
      </p:sp>
      <p:sp>
        <p:nvSpPr>
          <p:cNvPr id="198" name="Double Arrow"/>
          <p:cNvSpPr/>
          <p:nvPr/>
        </p:nvSpPr>
        <p:spPr>
          <a:xfrm rot="5400000">
            <a:off x="9404014" y="3116539"/>
            <a:ext cx="4438651" cy="973932"/>
          </a:xfrm>
          <a:prstGeom prst="leftRightArrow">
            <a:avLst>
              <a:gd name="adj1" fmla="val 53729"/>
              <a:gd name="adj2" fmla="val 58090"/>
            </a:avLst>
          </a:prstGeom>
          <a:gradFill>
            <a:gsLst>
              <a:gs pos="0">
                <a:srgbClr val="FF2600"/>
              </a:gs>
              <a:gs pos="22446">
                <a:srgbClr val="FF9300"/>
              </a:gs>
              <a:gs pos="37958">
                <a:srgbClr val="FFFB00"/>
              </a:gs>
              <a:gs pos="46294">
                <a:srgbClr val="7FFA00"/>
              </a:gs>
              <a:gs pos="51757">
                <a:srgbClr val="00F900"/>
              </a:gs>
              <a:gs pos="65761">
                <a:srgbClr val="00FDFF"/>
              </a:gs>
              <a:gs pos="100000">
                <a:srgbClr val="0433FF"/>
              </a:gs>
            </a:gsLst>
          </a:gra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9" name="Dense"/>
          <p:cNvSpPr txBox="1"/>
          <p:nvPr/>
        </p:nvSpPr>
        <p:spPr>
          <a:xfrm>
            <a:off x="11186176" y="1001423"/>
            <a:ext cx="87432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Dense</a:t>
            </a:r>
          </a:p>
        </p:txBody>
      </p:sp>
      <p:sp>
        <p:nvSpPr>
          <p:cNvPr id="200" name="Dilute"/>
          <p:cNvSpPr txBox="1"/>
          <p:nvPr/>
        </p:nvSpPr>
        <p:spPr>
          <a:xfrm>
            <a:off x="11202250" y="5831008"/>
            <a:ext cx="84218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Dilute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0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17934" y="6372368"/>
            <a:ext cx="335866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03" name="rho.mp4" descr="rh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22" y="987166"/>
            <a:ext cx="12201444" cy="522919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文字方塊 25"/>
              <p:cNvSpPr txBox="1"/>
              <p:nvPr/>
            </p:nvSpPr>
            <p:spPr>
              <a:xfrm>
                <a:off x="587196" y="308180"/>
                <a:ext cx="1908470" cy="4895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=50 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sz="3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04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96" y="308180"/>
                <a:ext cx="1908470" cy="489557"/>
              </a:xfrm>
              <a:prstGeom prst="rect">
                <a:avLst/>
              </a:prstGeom>
              <a:blipFill>
                <a:blip r:embed="rId5"/>
                <a:stretch>
                  <a:fillRect l="-7947" t="-7692" r="-12583" b="-564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Face-on view"/>
          <p:cNvSpPr txBox="1"/>
          <p:nvPr/>
        </p:nvSpPr>
        <p:spPr>
          <a:xfrm>
            <a:off x="8011670" y="6342677"/>
            <a:ext cx="172130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Face-on view</a:t>
            </a:r>
          </a:p>
        </p:txBody>
      </p:sp>
      <p:sp>
        <p:nvSpPr>
          <p:cNvPr id="206" name="Edge-on view"/>
          <p:cNvSpPr txBox="1"/>
          <p:nvPr/>
        </p:nvSpPr>
        <p:spPr>
          <a:xfrm>
            <a:off x="2630170" y="6342677"/>
            <a:ext cx="176000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Edge-on view</a:t>
            </a:r>
          </a:p>
        </p:txBody>
      </p:sp>
      <p:sp>
        <p:nvSpPr>
          <p:cNvPr id="207" name="Density"/>
          <p:cNvSpPr txBox="1"/>
          <p:nvPr/>
        </p:nvSpPr>
        <p:spPr>
          <a:xfrm>
            <a:off x="31194" y="1018415"/>
            <a:ext cx="1570739" cy="39246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/>
            </a:lvl1pPr>
          </a:lstStyle>
          <a:p>
            <a:r>
              <a:t>Gas Density</a:t>
            </a:r>
          </a:p>
        </p:txBody>
      </p:sp>
      <p:sp>
        <p:nvSpPr>
          <p:cNvPr id="208" name="Dense"/>
          <p:cNvSpPr txBox="1"/>
          <p:nvPr/>
        </p:nvSpPr>
        <p:spPr>
          <a:xfrm>
            <a:off x="11186176" y="1001423"/>
            <a:ext cx="87432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Dense</a:t>
            </a:r>
          </a:p>
        </p:txBody>
      </p:sp>
      <p:sp>
        <p:nvSpPr>
          <p:cNvPr id="209" name="Dilute"/>
          <p:cNvSpPr txBox="1"/>
          <p:nvPr/>
        </p:nvSpPr>
        <p:spPr>
          <a:xfrm>
            <a:off x="11202250" y="5831008"/>
            <a:ext cx="84218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Dilute</a:t>
            </a:r>
          </a:p>
        </p:txBody>
      </p:sp>
      <p:sp>
        <p:nvSpPr>
          <p:cNvPr id="210" name="Double Arrow"/>
          <p:cNvSpPr/>
          <p:nvPr/>
        </p:nvSpPr>
        <p:spPr>
          <a:xfrm rot="5400000">
            <a:off x="9404014" y="3116539"/>
            <a:ext cx="4438651" cy="973932"/>
          </a:xfrm>
          <a:prstGeom prst="leftRightArrow">
            <a:avLst>
              <a:gd name="adj1" fmla="val 53729"/>
              <a:gd name="adj2" fmla="val 58090"/>
            </a:avLst>
          </a:prstGeom>
          <a:gradFill>
            <a:gsLst>
              <a:gs pos="0">
                <a:srgbClr val="FF2600"/>
              </a:gs>
              <a:gs pos="22446">
                <a:srgbClr val="FF9300"/>
              </a:gs>
              <a:gs pos="37958">
                <a:srgbClr val="FFFB00"/>
              </a:gs>
              <a:gs pos="46294">
                <a:srgbClr val="7FFA00"/>
              </a:gs>
              <a:gs pos="51757">
                <a:srgbClr val="00F900"/>
              </a:gs>
              <a:gs pos="65761">
                <a:srgbClr val="00FDFF"/>
              </a:gs>
              <a:gs pos="100000">
                <a:srgbClr val="0433FF"/>
              </a:gs>
            </a:gsLst>
          </a:gra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0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文字方塊 7"/>
          <p:cNvSpPr txBox="1"/>
          <p:nvPr/>
        </p:nvSpPr>
        <p:spPr>
          <a:xfrm>
            <a:off x="1406638" y="3936150"/>
            <a:ext cx="283188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Kwan et al. 2022 In prep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文字方塊 8"/>
              <p:cNvSpPr txBox="1"/>
              <p:nvPr/>
            </p:nvSpPr>
            <p:spPr>
              <a:xfrm>
                <a:off x="3668511" y="4366401"/>
                <a:ext cx="7718797" cy="20306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=0,10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: form MAD initially but later fail to maintain MAD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 : build up slowly but maintain MAD</a:t>
                </a:r>
              </a:p>
            </p:txBody>
          </p:sp>
        </mc:Choice>
        <mc:Fallback xmlns="">
          <p:sp>
            <p:nvSpPr>
              <p:cNvPr id="213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511" y="4366401"/>
                <a:ext cx="7718797" cy="2030613"/>
              </a:xfrm>
              <a:prstGeom prst="rect">
                <a:avLst/>
              </a:prstGeom>
              <a:blipFill>
                <a:blip r:embed="rId2"/>
                <a:stretch>
                  <a:fillRect l="-2135" t="-18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4" name="phi.png" descr="phi.png"/>
          <p:cNvPicPr>
            <a:picLocks noChangeAspect="1"/>
          </p:cNvPicPr>
          <p:nvPr/>
        </p:nvPicPr>
        <p:blipFill>
          <a:blip r:embed="rId3"/>
          <a:srcRect b="4066"/>
          <a:stretch>
            <a:fillRect/>
          </a:stretch>
        </p:blipFill>
        <p:spPr>
          <a:xfrm>
            <a:off x="627730" y="1701837"/>
            <a:ext cx="10936540" cy="210569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文字方塊 3"/>
          <p:cNvSpPr txBox="1"/>
          <p:nvPr/>
        </p:nvSpPr>
        <p:spPr>
          <a:xfrm>
            <a:off x="9466622" y="1075033"/>
            <a:ext cx="2996066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t>MAD condition</a:t>
            </a:r>
          </a:p>
        </p:txBody>
      </p:sp>
      <p:sp>
        <p:nvSpPr>
          <p:cNvPr id="21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545106" y="6382841"/>
            <a:ext cx="335866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17" name="Connector: Elbow 10"/>
          <p:cNvSpPr/>
          <p:nvPr/>
        </p:nvSpPr>
        <p:spPr>
          <a:xfrm rot="5400000">
            <a:off x="11066295" y="1839146"/>
            <a:ext cx="944076" cy="393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1395" y="21600"/>
                </a:lnTo>
              </a:path>
            </a:pathLst>
          </a:cu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8" name="文字方塊 17"/>
          <p:cNvSpPr txBox="1"/>
          <p:nvPr/>
        </p:nvSpPr>
        <p:spPr>
          <a:xfrm>
            <a:off x="10029893" y="3841374"/>
            <a:ext cx="211638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i="1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Kwan</a:t>
            </a:r>
            <a:r>
              <a:rPr i="0"/>
              <a:t> et al. 2023</a:t>
            </a:r>
          </a:p>
        </p:txBody>
      </p:sp>
      <p:sp>
        <p:nvSpPr>
          <p:cNvPr id="219" name="直線接點 12"/>
          <p:cNvSpPr/>
          <p:nvPr/>
        </p:nvSpPr>
        <p:spPr>
          <a:xfrm>
            <a:off x="886456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文字方塊 6"/>
          <p:cNvSpPr txBox="1"/>
          <p:nvPr/>
        </p:nvSpPr>
        <p:spPr>
          <a:xfrm>
            <a:off x="1087022" y="568652"/>
            <a:ext cx="446608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MAD Formation</a:t>
            </a:r>
          </a:p>
        </p:txBody>
      </p:sp>
      <p:grpSp>
        <p:nvGrpSpPr>
          <p:cNvPr id="224" name="Group"/>
          <p:cNvGrpSpPr/>
          <p:nvPr/>
        </p:nvGrpSpPr>
        <p:grpSpPr>
          <a:xfrm>
            <a:off x="755819" y="4464283"/>
            <a:ext cx="1997376" cy="1750124"/>
            <a:chOff x="25400" y="25400"/>
            <a:chExt cx="1997375" cy="1750123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1" name="Table 1"/>
                <p:cNvGraphicFramePr/>
                <p:nvPr/>
              </p:nvGraphicFramePr>
              <p:xfrm>
                <a:off x="25400" y="25400"/>
                <a:ext cx="1997375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221" name="Table 1"/>
                <p:cNvGraphicFramePr/>
                <p:nvPr/>
              </p:nvGraphicFramePr>
              <p:xfrm>
                <a:off x="25400" y="25400"/>
                <a:ext cx="1997375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Equation"/>
                <p:cNvSpPr txBox="1"/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2200"/>
                </a:p>
              </p:txBody>
            </p:sp>
          </mc:Choice>
          <mc:Fallback xmlns="">
            <p:sp>
              <p:nvSpPr>
                <p:cNvPr id="22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blipFill>
                  <a:blip r:embed="rId4"/>
                  <a:stretch>
                    <a:fillRect l="-40000" r="-35000" b="-4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Equation"/>
                <p:cNvSpPr txBox="1"/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sz="2100"/>
                </a:p>
              </p:txBody>
            </p:sp>
          </mc:Choice>
          <mc:Fallback xmlns="">
            <p:sp>
              <p:nvSpPr>
                <p:cNvPr id="22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blipFill>
                  <a:blip r:embed="rId5"/>
                  <a:stretch>
                    <a:fillRect l="-36000" r="-28000" b="-7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efficiency.png" descr="efficienc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0" y="1476838"/>
            <a:ext cx="10918620" cy="219134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文字方塊 8"/>
              <p:cNvSpPr txBox="1"/>
              <p:nvPr/>
            </p:nvSpPr>
            <p:spPr>
              <a:xfrm>
                <a:off x="4121120" y="4699499"/>
                <a:ext cx="7948106" cy="16569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=50 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: powerful jets with high jet efficiency 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=0,10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: weaker jets with jet efficiency</a:t>
                </a:r>
                <a14:m>
                  <m:oMath xmlns:m="http://schemas.openxmlformats.org/officeDocument/2006/math"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∼10%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22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120" y="4699499"/>
                <a:ext cx="7948106" cy="1656900"/>
              </a:xfrm>
              <a:prstGeom prst="rect">
                <a:avLst/>
              </a:prstGeom>
              <a:blipFill>
                <a:blip r:embed="rId3"/>
                <a:stretch>
                  <a:fillRect l="-2073" t="-3053" r="-7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矩形 14"/>
          <p:cNvSpPr/>
          <p:nvPr/>
        </p:nvSpPr>
        <p:spPr>
          <a:xfrm>
            <a:off x="5731864" y="1667577"/>
            <a:ext cx="522752" cy="519261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矩形 15"/>
          <p:cNvSpPr/>
          <p:nvPr/>
        </p:nvSpPr>
        <p:spPr>
          <a:xfrm>
            <a:off x="8671752" y="1879477"/>
            <a:ext cx="753602" cy="304514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矩形 17"/>
          <p:cNvSpPr/>
          <p:nvPr/>
        </p:nvSpPr>
        <p:spPr>
          <a:xfrm>
            <a:off x="6678530" y="1678620"/>
            <a:ext cx="897697" cy="439130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582739" y="6298387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32" name="文字方塊 6"/>
          <p:cNvSpPr txBox="1"/>
          <p:nvPr/>
        </p:nvSpPr>
        <p:spPr>
          <a:xfrm>
            <a:off x="1087022" y="568652"/>
            <a:ext cx="446608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Jet Power</a:t>
            </a:r>
          </a:p>
        </p:txBody>
      </p:sp>
      <p:sp>
        <p:nvSpPr>
          <p:cNvPr id="233" name="直線接點 12"/>
          <p:cNvSpPr/>
          <p:nvPr/>
        </p:nvSpPr>
        <p:spPr>
          <a:xfrm>
            <a:off x="886456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文字方塊 17"/>
          <p:cNvSpPr txBox="1"/>
          <p:nvPr/>
        </p:nvSpPr>
        <p:spPr>
          <a:xfrm>
            <a:off x="10029893" y="3642008"/>
            <a:ext cx="211638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i="1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Kwan</a:t>
            </a:r>
            <a:r>
              <a:rPr i="0"/>
              <a:t> et al. 2023</a:t>
            </a:r>
          </a:p>
        </p:txBody>
      </p:sp>
      <p:grpSp>
        <p:nvGrpSpPr>
          <p:cNvPr id="239" name="Group"/>
          <p:cNvGrpSpPr/>
          <p:nvPr/>
        </p:nvGrpSpPr>
        <p:grpSpPr>
          <a:xfrm>
            <a:off x="683354" y="4625790"/>
            <a:ext cx="2996064" cy="1750124"/>
            <a:chOff x="25400" y="25400"/>
            <a:chExt cx="2996062" cy="1750123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35" name="Table 1"/>
                <p:cNvGraphicFramePr/>
                <p:nvPr/>
              </p:nvGraphicFramePr>
              <p:xfrm>
                <a:off x="25400" y="25400"/>
                <a:ext cx="2996062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12700">
                            <a:solidFill>
                              <a:schemeClr val="accent2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18.6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2"/>
                            </a:solidFill>
                            <a:miter lim="400000"/>
                          </a:lnT>
                          <a:lnB w="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10.1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61.4</a:t>
                            </a:r>
                          </a:p>
                        </a:txBody>
                        <a:tcPr marL="0" marR="0" marT="0" marB="0" anchor="ctr" horzOverflow="overflow">
                          <a:lnL w="38100">
                            <a:solidFill>
                              <a:srgbClr val="FF0000"/>
                            </a:solidFill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38100">
                            <a:solidFill>
                              <a:srgbClr val="FF0000"/>
                            </a:solidFill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235" name="Table 1"/>
                <p:cNvGraphicFramePr/>
                <p:nvPr/>
              </p:nvGraphicFramePr>
              <p:xfrm>
                <a:off x="25400" y="25400"/>
                <a:ext cx="2996062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12700">
                            <a:solidFill>
                              <a:schemeClr val="accent2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18.6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2"/>
                            </a:solidFill>
                            <a:miter lim="400000"/>
                          </a:lnT>
                          <a:lnB w="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10.1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61.4</a:t>
                            </a:r>
                          </a:p>
                        </a:txBody>
                        <a:tcPr marL="0" marR="0" marT="0" marB="0" anchor="ctr" horzOverflow="overflow">
                          <a:lnL w="38100">
                            <a:solidFill>
                              <a:srgbClr val="FF0000"/>
                            </a:solidFill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38100">
                            <a:solidFill>
                              <a:srgbClr val="FF0000"/>
                            </a:solidFill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Equation"/>
                <p:cNvSpPr txBox="1"/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2200"/>
                </a:p>
              </p:txBody>
            </p:sp>
          </mc:Choice>
          <mc:Fallback xmlns="">
            <p:sp>
              <p:nvSpPr>
                <p:cNvPr id="23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blipFill>
                  <a:blip r:embed="rId4"/>
                  <a:stretch>
                    <a:fillRect l="-38095" r="-28571" b="-4761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Equation"/>
                <p:cNvSpPr txBox="1"/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sz="2100"/>
                </a:p>
              </p:txBody>
            </p:sp>
          </mc:Choice>
          <mc:Fallback xmlns="">
            <p:sp>
              <p:nvSpPr>
                <p:cNvPr id="23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blipFill>
                  <a:blip r:embed="rId5"/>
                  <a:stretch>
                    <a:fillRect l="-41667" r="-29167" b="-6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Equation"/>
                <p:cNvSpPr txBox="1"/>
                <p:nvPr/>
              </p:nvSpPr>
              <p:spPr>
                <a:xfrm>
                  <a:off x="2137249" y="121936"/>
                  <a:ext cx="728442" cy="2521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𝑗𝑒𝑡</m:t>
                            </m:r>
                          </m:sub>
                        </m:sSub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3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7249" y="121936"/>
                  <a:ext cx="728442" cy="252140"/>
                </a:xfrm>
                <a:prstGeom prst="rect">
                  <a:avLst/>
                </a:prstGeom>
                <a:blipFill>
                  <a:blip r:embed="rId6"/>
                  <a:stretch>
                    <a:fillRect l="-12069" t="-5000" r="-20690" b="-5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0" name="矩形 15"/>
          <p:cNvSpPr/>
          <p:nvPr/>
        </p:nvSpPr>
        <p:spPr>
          <a:xfrm>
            <a:off x="4649054" y="1851151"/>
            <a:ext cx="658895" cy="304513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3" animBg="1" advAuto="0"/>
      <p:bldP spid="229" grpId="1" animBg="1" advAuto="0"/>
      <p:bldP spid="230" grpId="2" animBg="1" advAuto="0"/>
      <p:bldP spid="240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"/>
          <p:cNvGrpSpPr/>
          <p:nvPr/>
        </p:nvGrpSpPr>
        <p:grpSpPr>
          <a:xfrm>
            <a:off x="4680935" y="997707"/>
            <a:ext cx="6524888" cy="5706970"/>
            <a:chOff x="0" y="0"/>
            <a:chExt cx="6524886" cy="5706968"/>
          </a:xfrm>
        </p:grpSpPr>
        <p:pic>
          <p:nvPicPr>
            <p:cNvPr id="242" name="Screen Shot 2023-05-04 at 7.31.18 PM.png" descr="Screen Shot 2023-05-04 at 7.31.18 PM.png"/>
            <p:cNvPicPr>
              <a:picLocks noChangeAspect="1"/>
            </p:cNvPicPr>
            <p:nvPr/>
          </p:nvPicPr>
          <p:blipFill>
            <a:blip r:embed="rId2"/>
            <a:srcRect l="1131"/>
            <a:stretch>
              <a:fillRect/>
            </a:stretch>
          </p:blipFill>
          <p:spPr>
            <a:xfrm>
              <a:off x="0" y="0"/>
              <a:ext cx="6524784" cy="2777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Screen Shot 2023-05-04 at 7.31.42 PM.png" descr="Screen Shot 2023-05-04 at 7.31.4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29686"/>
              <a:ext cx="6524887" cy="2977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Equation"/>
              <p:cNvSpPr txBox="1"/>
              <p:nvPr/>
            </p:nvSpPr>
            <p:spPr>
              <a:xfrm>
                <a:off x="2589081" y="2123798"/>
                <a:ext cx="832061" cy="29648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5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250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2500">
                  <a:solidFill>
                    <a:srgbClr val="FFFB00"/>
                  </a:solidFill>
                </a:endParaRPr>
              </a:p>
            </p:txBody>
          </p:sp>
        </mc:Choice>
        <mc:Fallback xmlns="">
          <p:sp>
            <p:nvSpPr>
              <p:cNvPr id="24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81" y="2123798"/>
                <a:ext cx="832061" cy="296485"/>
              </a:xfrm>
              <a:prstGeom prst="rect">
                <a:avLst/>
              </a:prstGeom>
              <a:blipFill>
                <a:blip r:embed="rId4"/>
                <a:stretch>
                  <a:fillRect l="-13636" r="-24242" b="-41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Equation"/>
              <p:cNvSpPr txBox="1"/>
              <p:nvPr/>
            </p:nvSpPr>
            <p:spPr>
              <a:xfrm>
                <a:off x="2438636" y="4813713"/>
                <a:ext cx="1163963" cy="3029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220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sz="2200" i="1">
                              <a:solidFill>
                                <a:srgbClr val="FEFB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sz="2200">
                  <a:solidFill>
                    <a:srgbClr val="FFFB00"/>
                  </a:solidFill>
                </a:endParaRPr>
              </a:p>
            </p:txBody>
          </p:sp>
        </mc:Choice>
        <mc:Fallback xmlns="">
          <p:sp>
            <p:nvSpPr>
              <p:cNvPr id="24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636" y="4813713"/>
                <a:ext cx="1163963" cy="302943"/>
              </a:xfrm>
              <a:prstGeom prst="rect">
                <a:avLst/>
              </a:prstGeom>
              <a:blipFill>
                <a:blip r:embed="rId5"/>
                <a:stretch>
                  <a:fillRect l="-8696" r="-7609" b="-458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" name="Gas density"/>
          <p:cNvSpPr txBox="1"/>
          <p:nvPr/>
        </p:nvSpPr>
        <p:spPr>
          <a:xfrm>
            <a:off x="5938259" y="537127"/>
            <a:ext cx="1626569" cy="4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defTabSz="321468">
              <a:def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Gas density</a:t>
            </a:r>
          </a:p>
        </p:txBody>
      </p:sp>
      <p:sp>
        <p:nvSpPr>
          <p:cNvPr id="248" name="EM energy flux"/>
          <p:cNvSpPr txBox="1"/>
          <p:nvPr/>
        </p:nvSpPr>
        <p:spPr>
          <a:xfrm>
            <a:off x="8915084" y="537127"/>
            <a:ext cx="2173749" cy="4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defTabSz="321468">
              <a:def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EM energy flux</a:t>
            </a:r>
          </a:p>
        </p:txBody>
      </p:sp>
      <p:sp>
        <p:nvSpPr>
          <p:cNvPr id="249" name="文字方塊 4"/>
          <p:cNvSpPr txBox="1"/>
          <p:nvPr/>
        </p:nvSpPr>
        <p:spPr>
          <a:xfrm>
            <a:off x="386535" y="283142"/>
            <a:ext cx="5237152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Dissipation of magnetic flux 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50672" y="6298387"/>
            <a:ext cx="335866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410765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字方塊 7"/>
              <p:cNvSpPr txBox="1"/>
              <p:nvPr/>
            </p:nvSpPr>
            <p:spPr>
              <a:xfrm>
                <a:off x="1027917" y="5084266"/>
                <a:ext cx="8520921" cy="1413307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AD55FF"/>
                </a:solidFill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lnSpc>
                    <a:spcPct val="90000"/>
                  </a:lnSpc>
                  <a:defRPr sz="2800">
                    <a:solidFill>
                      <a:srgbClr val="FFFFFF"/>
                    </a:solidFill>
                  </a:defRPr>
                </a:pPr>
                <a: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=0,10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 : </a:t>
                </a:r>
              </a:p>
              <a:p>
                <a:pPr marL="280736" indent="-280736">
                  <a:lnSpc>
                    <a:spcPct val="90000"/>
                  </a:lnSpc>
                  <a:buSzPct val="100000"/>
                  <a:buChar char="-"/>
                  <a:defRPr sz="2800">
                    <a:solidFill>
                      <a:srgbClr val="FFFFFF"/>
                    </a:solidFill>
                  </a:defRPr>
                </a:pPr>
                <a:r>
                  <a:t>Gas rotating in different directions at different latitude</a:t>
                </a:r>
              </a:p>
              <a:p>
                <a:pPr marL="280736" indent="-280736">
                  <a:lnSpc>
                    <a:spcPct val="90000"/>
                  </a:lnSpc>
                  <a:buSzPct val="100000"/>
                  <a:buChar char="-"/>
                  <a:defRPr sz="2800">
                    <a:solidFill>
                      <a:srgbClr val="FFFFFF"/>
                    </a:solidFill>
                  </a:defRPr>
                </a:pPr>
                <a:r>
                  <a:t>Outflow in some 𝜙-directions even along mid-plane </a:t>
                </a:r>
              </a:p>
            </p:txBody>
          </p:sp>
        </mc:Choice>
        <mc:Fallback xmlns="">
          <p:sp>
            <p:nvSpPr>
              <p:cNvPr id="25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917" y="5084266"/>
                <a:ext cx="8520921" cy="1413307"/>
              </a:xfrm>
              <a:prstGeom prst="rect">
                <a:avLst/>
              </a:prstGeom>
              <a:blipFill>
                <a:blip r:embed="rId2"/>
                <a:stretch>
                  <a:fillRect l="-1778" t="-2586" b="-2586"/>
                </a:stretch>
              </a:blipFill>
              <a:ln w="38100">
                <a:solidFill>
                  <a:srgbClr val="AD55FF"/>
                </a:solidFill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600952" y="6346066"/>
            <a:ext cx="335866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54" name="文字方塊 17"/>
          <p:cNvSpPr txBox="1"/>
          <p:nvPr/>
        </p:nvSpPr>
        <p:spPr>
          <a:xfrm>
            <a:off x="9956586" y="5577310"/>
            <a:ext cx="211638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i="1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Kwan</a:t>
            </a:r>
            <a:r>
              <a:rPr i="0"/>
              <a:t> et al. 2023</a:t>
            </a:r>
          </a:p>
        </p:txBody>
      </p:sp>
      <p:sp>
        <p:nvSpPr>
          <p:cNvPr id="255" name="文字方塊 4"/>
          <p:cNvSpPr txBox="1"/>
          <p:nvPr/>
        </p:nvSpPr>
        <p:spPr>
          <a:xfrm>
            <a:off x="3356887" y="395015"/>
            <a:ext cx="5478225" cy="68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Is a “disk” produced?  </a:t>
            </a:r>
          </a:p>
        </p:txBody>
      </p:sp>
      <p:grpSp>
        <p:nvGrpSpPr>
          <p:cNvPr id="2" name="Picture 2">
            <a:extLst>
              <a:ext uri="{FF2B5EF4-FFF2-40B4-BE49-F238E27FC236}">
                <a16:creationId xmlns:a16="http://schemas.microsoft.com/office/drawing/2014/main" id="{8E944A90-C782-67AF-A42B-4790E62BC605}"/>
              </a:ext>
            </a:extLst>
          </p:cNvPr>
          <p:cNvGrpSpPr/>
          <p:nvPr/>
        </p:nvGrpSpPr>
        <p:grpSpPr>
          <a:xfrm>
            <a:off x="1358397" y="1443684"/>
            <a:ext cx="9475206" cy="3023888"/>
            <a:chOff x="0" y="0"/>
            <a:chExt cx="9475204" cy="3023887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AE4DEE3A-71AF-E6E7-DC8E-EF15365EEC95}"/>
                </a:ext>
              </a:extLst>
            </p:cNvPr>
            <p:cNvSpPr/>
            <p:nvPr/>
          </p:nvSpPr>
          <p:spPr>
            <a:xfrm>
              <a:off x="0" y="0"/>
              <a:ext cx="9475205" cy="30238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64.png" descr="image64.png">
              <a:extLst>
                <a:ext uri="{FF2B5EF4-FFF2-40B4-BE49-F238E27FC236}">
                  <a16:creationId xmlns:a16="http://schemas.microsoft.com/office/drawing/2014/main" id="{713D6361-01B3-AFCC-C507-0AAE611F3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9269"/>
            <a:stretch>
              <a:fillRect/>
            </a:stretch>
          </p:blipFill>
          <p:spPr>
            <a:xfrm>
              <a:off x="0" y="62082"/>
              <a:ext cx="9475205" cy="2961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2DF6AAAE-1EB6-8ADD-A3C2-67C6D0E90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86" y="1443684"/>
            <a:ext cx="9162027" cy="30350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efficiency.png" descr="efficienc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0" y="1476838"/>
            <a:ext cx="10918620" cy="219134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文字方塊 8"/>
              <p:cNvSpPr txBox="1"/>
              <p:nvPr/>
            </p:nvSpPr>
            <p:spPr>
              <a:xfrm>
                <a:off x="4121120" y="4699499"/>
                <a:ext cx="7948106" cy="16569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=50 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: powerful jets with high jet efficiency 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28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3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=0,10</m:t>
                    </m:r>
                    <m:sSub>
                      <m:sSubPr>
                        <m:ctrlP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3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: weaker jets with jet efficiency</a:t>
                </a:r>
                <a14:m>
                  <m:oMath xmlns:m="http://schemas.openxmlformats.org/officeDocument/2006/math">
                    <m:r>
                      <a:rPr sz="3000" i="1">
                        <a:solidFill>
                          <a:srgbClr val="FEFB00"/>
                        </a:solidFill>
                        <a:latin typeface="Cambria Math" panose="02040503050406030204" pitchFamily="18" charset="0"/>
                      </a:rPr>
                      <m:t>∼10%</m:t>
                    </m:r>
                  </m:oMath>
                </a14:m>
                <a:endParaRPr>
                  <a:solidFill>
                    <a:srgbClr val="FFFB00"/>
                  </a:solidFill>
                </a:endParaRPr>
              </a:p>
            </p:txBody>
          </p:sp>
        </mc:Choice>
        <mc:Fallback xmlns="">
          <p:sp>
            <p:nvSpPr>
              <p:cNvPr id="261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120" y="4699499"/>
                <a:ext cx="7948106" cy="1656900"/>
              </a:xfrm>
              <a:prstGeom prst="rect">
                <a:avLst/>
              </a:prstGeom>
              <a:blipFill>
                <a:blip r:embed="rId3"/>
                <a:stretch>
                  <a:fillRect l="-2073" t="-3053" r="-7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矩形 14"/>
          <p:cNvSpPr/>
          <p:nvPr/>
        </p:nvSpPr>
        <p:spPr>
          <a:xfrm>
            <a:off x="5731864" y="1667577"/>
            <a:ext cx="522752" cy="519261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矩形 15"/>
          <p:cNvSpPr/>
          <p:nvPr/>
        </p:nvSpPr>
        <p:spPr>
          <a:xfrm>
            <a:off x="8671752" y="1879477"/>
            <a:ext cx="753602" cy="304514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矩形 17"/>
          <p:cNvSpPr/>
          <p:nvPr/>
        </p:nvSpPr>
        <p:spPr>
          <a:xfrm>
            <a:off x="6678530" y="1678620"/>
            <a:ext cx="897697" cy="439130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582739" y="6298387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66" name="文字方塊 6"/>
          <p:cNvSpPr txBox="1"/>
          <p:nvPr/>
        </p:nvSpPr>
        <p:spPr>
          <a:xfrm>
            <a:off x="1087022" y="568652"/>
            <a:ext cx="446608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Jet Power</a:t>
            </a:r>
          </a:p>
        </p:txBody>
      </p:sp>
      <p:sp>
        <p:nvSpPr>
          <p:cNvPr id="267" name="直線接點 12"/>
          <p:cNvSpPr/>
          <p:nvPr/>
        </p:nvSpPr>
        <p:spPr>
          <a:xfrm>
            <a:off x="886456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8" name="文字方塊 17"/>
          <p:cNvSpPr txBox="1"/>
          <p:nvPr/>
        </p:nvSpPr>
        <p:spPr>
          <a:xfrm>
            <a:off x="10029893" y="3642008"/>
            <a:ext cx="211638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i="1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Kwan</a:t>
            </a:r>
            <a:r>
              <a:rPr i="0"/>
              <a:t> et al. 2023</a:t>
            </a:r>
          </a:p>
        </p:txBody>
      </p:sp>
      <p:grpSp>
        <p:nvGrpSpPr>
          <p:cNvPr id="273" name="Group"/>
          <p:cNvGrpSpPr/>
          <p:nvPr/>
        </p:nvGrpSpPr>
        <p:grpSpPr>
          <a:xfrm>
            <a:off x="683354" y="4625790"/>
            <a:ext cx="2996064" cy="1750124"/>
            <a:chOff x="25400" y="25400"/>
            <a:chExt cx="2996062" cy="1750123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9" name="Table 1"/>
                <p:cNvGraphicFramePr/>
                <p:nvPr/>
              </p:nvGraphicFramePr>
              <p:xfrm>
                <a:off x="25400" y="25400"/>
                <a:ext cx="2996062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12700">
                            <a:solidFill>
                              <a:schemeClr val="accent2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18.6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2"/>
                            </a:solidFill>
                            <a:miter lim="400000"/>
                          </a:lnT>
                          <a:lnB w="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10.1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61.4</a:t>
                            </a:r>
                          </a:p>
                        </a:txBody>
                        <a:tcPr marL="0" marR="0" marT="0" marB="0" anchor="ctr" horzOverflow="overflow">
                          <a:lnL w="38100">
                            <a:solidFill>
                              <a:srgbClr val="FF0000"/>
                            </a:solidFill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38100">
                            <a:solidFill>
                              <a:srgbClr val="FF0000"/>
                            </a:solidFill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269" name="Table 1"/>
                <p:cNvGraphicFramePr/>
                <p:nvPr/>
              </p:nvGraphicFramePr>
              <p:xfrm>
                <a:off x="25400" y="25400"/>
                <a:ext cx="2996062" cy="1750123"/>
              </p:xfrm>
              <a:graphic>
                <a:graphicData uri="http://schemas.openxmlformats.org/drawingml/2006/table">
                  <a:tbl>
                    <a:tblPr firstRow="1" bandRow="1">
                      <a:tableStyleId>{4C3C2611-4C71-4FC5-86AE-919BDF0F9419}</a:tableStyleId>
                    </a:tblPr>
                    <a:tblGrid>
                      <a:gridCol w="99868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998688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437531"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T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>
                              <a:defRPr sz="2000"/>
                            </a:pPr>
                            <a:endParaRPr/>
                          </a:p>
                        </a:txBody>
                        <a:tcPr marL="0" marR="0" marT="0" marB="0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12700">
                            <a:solidFill>
                              <a:schemeClr val="accent2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27.4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B w="1270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18.6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solidFill>
                              <a:schemeClr val="accent2"/>
                            </a:solidFill>
                            <a:miter lim="400000"/>
                          </a:lnT>
                          <a:lnB w="0">
                            <a:miter lim="400000"/>
                          </a:lnB>
                          <a:solidFill>
                            <a:srgbClr val="DDDDDD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23.4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10.1</a:t>
                            </a:r>
                          </a:p>
                        </a:txBody>
                        <a:tcPr marL="0" marR="0" marT="0" marB="0" anchor="ctr" horzOverflow="overflow">
                          <a:lnL w="0">
                            <a:miter lim="400000"/>
                          </a:lnL>
                          <a:lnR w="0">
                            <a:miter lim="400000"/>
                          </a:lnR>
                          <a:lnT w="0"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rgbClr val="FFFFFF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  <a:tr h="437531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50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L>
                          <a:lnR w="12700"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45.6</a:t>
                            </a:r>
                          </a:p>
                        </a:txBody>
                        <a:tcPr marL="0" marR="0" marT="0" marB="0" anchor="ctr" horzOverflow="overflow">
                          <a:lnL w="12700"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12700">
                            <a:miter lim="400000"/>
                          </a:lnT>
                          <a:lnB w="12700">
                            <a:solidFill>
                              <a:schemeClr val="accent3">
                                <a:lumOff val="-12941"/>
                              </a:schemeClr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sz="2000"/>
                              <a:t>61.4</a:t>
                            </a:r>
                          </a:p>
                        </a:txBody>
                        <a:tcPr marL="0" marR="0" marT="0" marB="0" anchor="ctr" horzOverflow="overflow">
                          <a:lnL w="38100">
                            <a:solidFill>
                              <a:srgbClr val="FF0000"/>
                            </a:solidFill>
                            <a:miter lim="400000"/>
                          </a:lnL>
                          <a:lnR w="38100">
                            <a:solidFill>
                              <a:srgbClr val="FF0000"/>
                            </a:solidFill>
                            <a:miter lim="400000"/>
                          </a:lnR>
                          <a:lnT w="38100">
                            <a:solidFill>
                              <a:srgbClr val="FF0000"/>
                            </a:solidFill>
                            <a:miter lim="400000"/>
                          </a:lnT>
                          <a:lnB w="38100">
                            <a:solidFill>
                              <a:srgbClr val="FF0000"/>
                            </a:solidFill>
                            <a:miter lim="400000"/>
                          </a:lnB>
                          <a:solidFill>
                            <a:schemeClr val="accent4">
                              <a:lumOff val="125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3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0" name="Equation"/>
                <p:cNvSpPr txBox="1"/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sz="2200"/>
                </a:p>
              </p:txBody>
            </p:sp>
          </mc:Choice>
          <mc:Fallback xmlns="">
            <p:sp>
              <p:nvSpPr>
                <p:cNvPr id="27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19" y="120765"/>
                  <a:ext cx="248839" cy="254482"/>
                </a:xfrm>
                <a:prstGeom prst="rect">
                  <a:avLst/>
                </a:prstGeom>
                <a:blipFill>
                  <a:blip r:embed="rId4"/>
                  <a:stretch>
                    <a:fillRect l="-38095" r="-28571" b="-4761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Equation"/>
                <p:cNvSpPr txBox="1"/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sz="2100"/>
                </a:p>
              </p:txBody>
            </p:sp>
          </mc:Choice>
          <mc:Fallback xmlns="">
            <p:sp>
              <p:nvSpPr>
                <p:cNvPr id="27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854" y="108065"/>
                  <a:ext cx="296266" cy="248832"/>
                </a:xfrm>
                <a:prstGeom prst="rect">
                  <a:avLst/>
                </a:prstGeom>
                <a:blipFill>
                  <a:blip r:embed="rId5"/>
                  <a:stretch>
                    <a:fillRect l="-41667" r="-29167" b="-6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Equation"/>
                <p:cNvSpPr txBox="1"/>
                <p:nvPr/>
              </p:nvSpPr>
              <p:spPr>
                <a:xfrm>
                  <a:off x="2137249" y="121936"/>
                  <a:ext cx="728442" cy="2521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𝑗𝑒𝑡</m:t>
                            </m:r>
                          </m:sub>
                        </m:sSub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7249" y="121936"/>
                  <a:ext cx="728442" cy="252140"/>
                </a:xfrm>
                <a:prstGeom prst="rect">
                  <a:avLst/>
                </a:prstGeom>
                <a:blipFill>
                  <a:blip r:embed="rId6"/>
                  <a:stretch>
                    <a:fillRect l="-12069" t="-5000" r="-20690" b="-5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4" name="矩形 15"/>
          <p:cNvSpPr/>
          <p:nvPr/>
        </p:nvSpPr>
        <p:spPr>
          <a:xfrm>
            <a:off x="4649054" y="1851151"/>
            <a:ext cx="658895" cy="304513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3" animBg="1" advAuto="0"/>
      <p:bldP spid="263" grpId="1" animBg="1" advAuto="0"/>
      <p:bldP spid="264" grpId="2" animBg="1" advAuto="0"/>
      <p:bldP spid="274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H_accretion.mp4" descr="BH_accre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1223" y="1644420"/>
            <a:ext cx="7654534" cy="513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4510177" y="1455372"/>
            <a:ext cx="6888194" cy="53969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8" name="標題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3084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Relativistic Jets launched from Black Holes</a:t>
            </a:r>
          </a:p>
        </p:txBody>
      </p:sp>
      <p:sp>
        <p:nvSpPr>
          <p:cNvPr id="279" name="直線接點 29"/>
          <p:cNvSpPr/>
          <p:nvPr/>
        </p:nvSpPr>
        <p:spPr>
          <a:xfrm>
            <a:off x="723548" y="1238110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文字方塊 8"/>
              <p:cNvSpPr txBox="1"/>
              <p:nvPr/>
            </p:nvSpPr>
            <p:spPr>
              <a:xfrm>
                <a:off x="5210786" y="2939459"/>
                <a:ext cx="6221706" cy="1675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800">
                    <a:solidFill>
                      <a:srgbClr val="FFFFFF"/>
                    </a:solidFill>
                  </a:defRPr>
                </a:pPr>
                <a:r>
                  <a:t>Blandford-Znajek Mechamism (1977) </a:t>
                </a:r>
              </a:p>
              <a:p>
                <a:pPr>
                  <a:defRPr sz="2800">
                    <a:solidFill>
                      <a:srgbClr val="FFFFFF"/>
                    </a:solidFill>
                  </a:defRPr>
                </a:pPr>
                <a:r>
                  <a:t> </a:t>
                </a:r>
              </a:p>
              <a:p>
                <a:pPr lvl="2">
                  <a:defRPr sz="3600">
                    <a:solidFill>
                      <a:srgbClr val="FFFFFF"/>
                    </a:solidFill>
                  </a:defRPr>
                </a:pPr>
                <a: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  <m:r>
                      <a:rPr sz="3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 xmlns="">
          <p:sp>
            <p:nvSpPr>
              <p:cNvPr id="280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786" y="2939459"/>
                <a:ext cx="6221706" cy="1675996"/>
              </a:xfrm>
              <a:prstGeom prst="rect">
                <a:avLst/>
              </a:prstGeom>
              <a:blipFill>
                <a:blip r:embed="rId5"/>
                <a:stretch>
                  <a:fillRect l="-2851" t="-3759" b="-30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1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533260" y="6353514"/>
            <a:ext cx="335866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82" name="直線單箭頭接點 26"/>
          <p:cNvSpPr/>
          <p:nvPr/>
        </p:nvSpPr>
        <p:spPr>
          <a:xfrm flipV="1">
            <a:off x="3203077" y="1987532"/>
            <a:ext cx="273516" cy="981016"/>
          </a:xfrm>
          <a:prstGeom prst="line">
            <a:avLst/>
          </a:prstGeom>
          <a:ln w="28575">
            <a:solidFill>
              <a:srgbClr val="00B0F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文字方塊 31"/>
              <p:cNvSpPr txBox="1"/>
              <p:nvPr/>
            </p:nvSpPr>
            <p:spPr>
              <a:xfrm>
                <a:off x="3471231" y="2377796"/>
                <a:ext cx="433166" cy="2778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𝐽𝑒𝑡</m:t>
                          </m:r>
                        </m:sub>
                      </m:sSub>
                    </m:oMath>
                  </m:oMathPara>
                </a14:m>
                <a:endParaRPr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83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231" y="2377796"/>
                <a:ext cx="433166" cy="277833"/>
              </a:xfrm>
              <a:prstGeom prst="rect">
                <a:avLst/>
              </a:prstGeom>
              <a:blipFill>
                <a:blip r:embed="rId6"/>
                <a:stretch>
                  <a:fillRect l="-25714" r="-28571" b="-6956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Straight Arrow Connector 20"/>
          <p:cNvSpPr/>
          <p:nvPr/>
        </p:nvSpPr>
        <p:spPr>
          <a:xfrm flipV="1">
            <a:off x="5819685" y="4482059"/>
            <a:ext cx="588611" cy="951876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Straight Arrow Connector 38"/>
          <p:cNvSpPr/>
          <p:nvPr/>
        </p:nvSpPr>
        <p:spPr>
          <a:xfrm flipH="1" flipV="1">
            <a:off x="7807877" y="4503286"/>
            <a:ext cx="189488" cy="983115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Straight Arrow Connector 39"/>
          <p:cNvSpPr/>
          <p:nvPr/>
        </p:nvSpPr>
        <p:spPr>
          <a:xfrm flipH="1" flipV="1">
            <a:off x="8417477" y="4482059"/>
            <a:ext cx="1153743" cy="951876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TextBox 28"/>
          <p:cNvSpPr txBox="1"/>
          <p:nvPr/>
        </p:nvSpPr>
        <p:spPr>
          <a:xfrm>
            <a:off x="4992473" y="5486400"/>
            <a:ext cx="1257677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Jet Power</a:t>
            </a:r>
          </a:p>
        </p:txBody>
      </p:sp>
      <p:sp>
        <p:nvSpPr>
          <p:cNvPr id="288" name="TextBox 42"/>
          <p:cNvSpPr txBox="1"/>
          <p:nvPr/>
        </p:nvSpPr>
        <p:spPr>
          <a:xfrm>
            <a:off x="7126478" y="5486400"/>
            <a:ext cx="1741773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Magnetic flux</a:t>
            </a:r>
          </a:p>
        </p:txBody>
      </p:sp>
      <p:sp>
        <p:nvSpPr>
          <p:cNvPr id="289" name="TextBox 46"/>
          <p:cNvSpPr txBox="1"/>
          <p:nvPr/>
        </p:nvSpPr>
        <p:spPr>
          <a:xfrm>
            <a:off x="9379034" y="5486400"/>
            <a:ext cx="205771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Black hole spin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3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Key messages"/>
          <p:cNvSpPr txBox="1">
            <a:spLocks noGrp="1"/>
          </p:cNvSpPr>
          <p:nvPr>
            <p:ph type="title"/>
          </p:nvPr>
        </p:nvSpPr>
        <p:spPr>
          <a:xfrm>
            <a:off x="838200" y="34618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Key messages</a:t>
            </a:r>
          </a:p>
        </p:txBody>
      </p:sp>
      <p:sp>
        <p:nvSpPr>
          <p:cNvPr id="292" name="A disk is not needed to produce a jet…"/>
          <p:cNvSpPr txBox="1">
            <a:spLocks noGrp="1"/>
          </p:cNvSpPr>
          <p:nvPr>
            <p:ph type="body" idx="1"/>
          </p:nvPr>
        </p:nvSpPr>
        <p:spPr>
          <a:xfrm>
            <a:off x="838200" y="1443706"/>
            <a:ext cx="10515600" cy="43513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1216" indent="-311216" defTabSz="886968">
              <a:lnSpc>
                <a:spcPct val="120000"/>
              </a:lnSpc>
              <a:spcBef>
                <a:spcPts val="900"/>
              </a:spcBef>
              <a:buSzPct val="60000"/>
              <a:buFontTx/>
              <a:buBlip>
                <a:blip r:embed="rId2"/>
              </a:buBlip>
              <a:defRPr sz="3104">
                <a:solidFill>
                  <a:srgbClr val="FFFFFF"/>
                </a:solidFill>
              </a:defRPr>
            </a:pPr>
            <a:r>
              <a:t>A disk is not needed to produce a jet</a:t>
            </a:r>
          </a:p>
          <a:p>
            <a:pPr marL="311216" indent="-311216" defTabSz="886968">
              <a:lnSpc>
                <a:spcPct val="120000"/>
              </a:lnSpc>
              <a:spcBef>
                <a:spcPts val="900"/>
              </a:spcBef>
              <a:buSzPct val="60000"/>
              <a:buFontTx/>
              <a:buBlip>
                <a:blip r:embed="rId2"/>
              </a:buBlip>
              <a:defRPr sz="3104">
                <a:solidFill>
                  <a:srgbClr val="FFFFFF"/>
                </a:solidFill>
              </a:defRPr>
            </a:pPr>
            <a:r>
              <a:t>Zero gas angular momentum accretion flow around a spinning black hole can still launch a jet through BZ process</a:t>
            </a:r>
          </a:p>
          <a:p>
            <a:pPr marL="311216" indent="-311216" defTabSz="886968">
              <a:lnSpc>
                <a:spcPct val="120000"/>
              </a:lnSpc>
              <a:spcBef>
                <a:spcPts val="900"/>
              </a:spcBef>
              <a:buSzPct val="60000"/>
              <a:buFontTx/>
              <a:buBlip>
                <a:blip r:embed="rId2"/>
              </a:buBlip>
              <a:defRPr sz="3104">
                <a:solidFill>
                  <a:srgbClr val="FFFFFF"/>
                </a:solidFill>
              </a:defRPr>
            </a:pPr>
            <a:r>
              <a:t>A small specific angular momentum threshold is needed for the accreting gas to sustain MAD and launch very powerful jets </a:t>
            </a:r>
          </a:p>
          <a:p>
            <a:pPr marL="311216" indent="-311216" defTabSz="886968">
              <a:lnSpc>
                <a:spcPct val="120000"/>
              </a:lnSpc>
              <a:spcBef>
                <a:spcPts val="900"/>
              </a:spcBef>
              <a:buSzPct val="60000"/>
              <a:buFontTx/>
              <a:buBlip>
                <a:blip r:embed="rId2"/>
              </a:buBlip>
              <a:defRPr sz="3104">
                <a:solidFill>
                  <a:srgbClr val="FFFFFF"/>
                </a:solidFill>
              </a:defRPr>
            </a:pPr>
            <a:r>
              <a:t>The interplay between gas angular momentum and magnetic flux is important!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17934" y="6372368"/>
            <a:ext cx="335867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94" name="Kwan, T. M., Dai, L., Tchekhovskoy, A, 2023, ApJL, 946, L42"/>
          <p:cNvSpPr txBox="1"/>
          <p:nvPr/>
        </p:nvSpPr>
        <p:spPr>
          <a:xfrm>
            <a:off x="4078559" y="5878569"/>
            <a:ext cx="7461800" cy="505972"/>
          </a:xfrm>
          <a:prstGeom prst="rect">
            <a:avLst/>
          </a:prstGeom>
          <a:solidFill>
            <a:schemeClr val="accent4"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defRPr sz="2400"/>
            </a:lvl1pPr>
          </a:lstStyle>
          <a:p>
            <a:r>
              <a:rPr dirty="0"/>
              <a:t>Kwan, T. M., Dai, L., </a:t>
            </a:r>
            <a:r>
              <a:rPr dirty="0" err="1"/>
              <a:t>Tchekhovskoy</a:t>
            </a:r>
            <a:r>
              <a:rPr dirty="0"/>
              <a:t>, A, 2023, </a:t>
            </a:r>
            <a:r>
              <a:rPr dirty="0" err="1"/>
              <a:t>ApJL</a:t>
            </a:r>
            <a:r>
              <a:rPr dirty="0"/>
              <a:t>, 946, L42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字方塊 2"/>
          <p:cNvSpPr txBox="1"/>
          <p:nvPr/>
        </p:nvSpPr>
        <p:spPr>
          <a:xfrm>
            <a:off x="608242" y="527054"/>
            <a:ext cx="7876148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Black Holes and Accretion Disks</a:t>
            </a:r>
          </a:p>
        </p:txBody>
      </p:sp>
      <p:sp>
        <p:nvSpPr>
          <p:cNvPr id="110" name="直線接點 15"/>
          <p:cNvSpPr/>
          <p:nvPr/>
        </p:nvSpPr>
        <p:spPr>
          <a:xfrm>
            <a:off x="668313" y="1300964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文字方塊 3"/>
          <p:cNvSpPr txBox="1"/>
          <p:nvPr/>
        </p:nvSpPr>
        <p:spPr>
          <a:xfrm>
            <a:off x="4239266" y="2135028"/>
            <a:ext cx="7133116" cy="289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Gas accreting onto black hole carries angular momentum and forms a disk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Disk viscous process allows the gas accrete and powers luminous emission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Sometimes a relativistic jet is produced!</a:t>
            </a:r>
          </a:p>
        </p:txBody>
      </p:sp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7667"/>
          <a:stretch>
            <a:fillRect/>
          </a:stretch>
        </p:blipFill>
        <p:spPr>
          <a:xfrm>
            <a:off x="223258" y="2388814"/>
            <a:ext cx="4048752" cy="271238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文字方塊 6"/>
          <p:cNvSpPr txBox="1"/>
          <p:nvPr/>
        </p:nvSpPr>
        <p:spPr>
          <a:xfrm>
            <a:off x="188514" y="5173636"/>
            <a:ext cx="47240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>
                <a:solidFill>
                  <a:srgbClr val="FFFFFF"/>
                </a:solidFill>
              </a:defRPr>
            </a:lvl1pPr>
          </a:lstStyle>
          <a:p>
            <a:r>
              <a:t>Credit: ESA/NASA/Felix Mirabel</a:t>
            </a:r>
          </a:p>
        </p:txBody>
      </p:sp>
      <p:sp>
        <p:nvSpPr>
          <p:cNvPr id="114" name="投影片編號版面配置區 8"/>
          <p:cNvSpPr txBox="1">
            <a:spLocks noGrp="1"/>
          </p:cNvSpPr>
          <p:nvPr>
            <p:ph type="sldNum" sz="quarter" idx="2"/>
          </p:nvPr>
        </p:nvSpPr>
        <p:spPr>
          <a:xfrm>
            <a:off x="11685800" y="6388355"/>
            <a:ext cx="220003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H_accretion.mp4" descr="BH_accre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437" r="18087"/>
          <a:stretch/>
        </p:blipFill>
        <p:spPr>
          <a:xfrm>
            <a:off x="0" y="1644420"/>
            <a:ext cx="4858872" cy="513114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標題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3084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Relativistic Jets launched from Black Holes</a:t>
            </a:r>
          </a:p>
        </p:txBody>
      </p:sp>
      <p:sp>
        <p:nvSpPr>
          <p:cNvPr id="119" name="直線接點 29"/>
          <p:cNvSpPr/>
          <p:nvPr/>
        </p:nvSpPr>
        <p:spPr>
          <a:xfrm>
            <a:off x="723548" y="1238110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字方塊 8"/>
              <p:cNvSpPr txBox="1"/>
              <p:nvPr/>
            </p:nvSpPr>
            <p:spPr>
              <a:xfrm>
                <a:off x="5210786" y="2939459"/>
                <a:ext cx="6221706" cy="1675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800">
                    <a:solidFill>
                      <a:srgbClr val="FFFFFF"/>
                    </a:solidFill>
                  </a:defRPr>
                </a:pPr>
                <a:r>
                  <a:rPr dirty="0"/>
                  <a:t>Blandford-</a:t>
                </a:r>
                <a:r>
                  <a:rPr dirty="0" err="1"/>
                  <a:t>Znajek</a:t>
                </a:r>
                <a:r>
                  <a:rPr dirty="0"/>
                  <a:t> </a:t>
                </a:r>
                <a:r>
                  <a:rPr dirty="0" err="1"/>
                  <a:t>Mechamism</a:t>
                </a:r>
                <a:r>
                  <a:rPr dirty="0"/>
                  <a:t> (1977) </a:t>
                </a:r>
              </a:p>
              <a:p>
                <a:pPr>
                  <a:defRPr sz="2800">
                    <a:solidFill>
                      <a:srgbClr val="FFFFFF"/>
                    </a:solidFill>
                  </a:defRPr>
                </a:pPr>
                <a:r>
                  <a:rPr dirty="0"/>
                  <a:t> </a:t>
                </a:r>
              </a:p>
              <a:p>
                <a:pPr lvl="2">
                  <a:defRPr sz="3600">
                    <a:solidFill>
                      <a:srgbClr val="FFFFFF"/>
                    </a:solidFill>
                  </a:defRPr>
                </a:pPr>
                <a:r>
                  <a:rPr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</m:sSub>
                    <m:r>
                      <a:rPr sz="3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sz="3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20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786" y="2939459"/>
                <a:ext cx="6221706" cy="1675996"/>
              </a:xfrm>
              <a:prstGeom prst="rect">
                <a:avLst/>
              </a:prstGeom>
              <a:blipFill>
                <a:blip r:embed="rId5"/>
                <a:stretch>
                  <a:fillRect l="-2851" t="-3759" b="-30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649123" y="6353514"/>
            <a:ext cx="220003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2" name="直線單箭頭接點 26"/>
          <p:cNvSpPr/>
          <p:nvPr/>
        </p:nvSpPr>
        <p:spPr>
          <a:xfrm flipV="1">
            <a:off x="3203077" y="1987532"/>
            <a:ext cx="273516" cy="981016"/>
          </a:xfrm>
          <a:prstGeom prst="line">
            <a:avLst/>
          </a:prstGeom>
          <a:ln w="28575">
            <a:solidFill>
              <a:srgbClr val="00B0F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字方塊 31"/>
              <p:cNvSpPr txBox="1"/>
              <p:nvPr/>
            </p:nvSpPr>
            <p:spPr>
              <a:xfrm>
                <a:off x="3471231" y="2377796"/>
                <a:ext cx="433166" cy="2778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𝐽𝑒𝑡</m:t>
                          </m:r>
                        </m:sub>
                      </m:sSub>
                    </m:oMath>
                  </m:oMathPara>
                </a14:m>
                <a:endParaRPr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3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231" y="2377796"/>
                <a:ext cx="433166" cy="277833"/>
              </a:xfrm>
              <a:prstGeom prst="rect">
                <a:avLst/>
              </a:prstGeom>
              <a:blipFill>
                <a:blip r:embed="rId6"/>
                <a:stretch>
                  <a:fillRect l="-25714" r="-28571" b="-6956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Straight Arrow Connector 20"/>
          <p:cNvSpPr/>
          <p:nvPr/>
        </p:nvSpPr>
        <p:spPr>
          <a:xfrm flipV="1">
            <a:off x="5819685" y="4482059"/>
            <a:ext cx="588611" cy="951876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Straight Arrow Connector 38"/>
          <p:cNvSpPr/>
          <p:nvPr/>
        </p:nvSpPr>
        <p:spPr>
          <a:xfrm flipH="1" flipV="1">
            <a:off x="7807877" y="4503286"/>
            <a:ext cx="189488" cy="983115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Straight Arrow Connector 39"/>
          <p:cNvSpPr/>
          <p:nvPr/>
        </p:nvSpPr>
        <p:spPr>
          <a:xfrm flipH="1" flipV="1">
            <a:off x="8417477" y="4482059"/>
            <a:ext cx="1153743" cy="951876"/>
          </a:xfrm>
          <a:prstGeom prst="line">
            <a:avLst/>
          </a:prstGeom>
          <a:ln w="28575">
            <a:solidFill>
              <a:srgbClr val="FFFF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TextBox 28"/>
          <p:cNvSpPr txBox="1"/>
          <p:nvPr/>
        </p:nvSpPr>
        <p:spPr>
          <a:xfrm>
            <a:off x="4992473" y="5486400"/>
            <a:ext cx="1257677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Jet Power</a:t>
            </a:r>
          </a:p>
        </p:txBody>
      </p:sp>
      <p:sp>
        <p:nvSpPr>
          <p:cNvPr id="128" name="TextBox 42"/>
          <p:cNvSpPr txBox="1"/>
          <p:nvPr/>
        </p:nvSpPr>
        <p:spPr>
          <a:xfrm>
            <a:off x="7126478" y="5486400"/>
            <a:ext cx="1741773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Magnetic flux</a:t>
            </a:r>
          </a:p>
        </p:txBody>
      </p:sp>
      <p:sp>
        <p:nvSpPr>
          <p:cNvPr id="129" name="TextBox 46"/>
          <p:cNvSpPr txBox="1"/>
          <p:nvPr/>
        </p:nvSpPr>
        <p:spPr>
          <a:xfrm>
            <a:off x="9379034" y="5486400"/>
            <a:ext cx="205771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r>
              <a:t>Black hole spin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3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agnetically Arrested Dis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Magnetically Arrested Disk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Magnetically Arrested Disk (MAD) is formed when the inflow carries strong, ordered magnetic flux near the BH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5897617" y="1554895"/>
                <a:ext cx="5644130" cy="4892798"/>
              </a:xfrm>
              <a:prstGeom prst="rect">
                <a:avLst/>
              </a:prstGeom>
            </p:spPr>
            <p:txBody>
              <a:bodyPr/>
              <a:lstStyle/>
              <a:p>
                <a:pPr marL="224027" indent="-224027" defTabSz="896111">
                  <a:spcBef>
                    <a:spcPts val="900"/>
                  </a:spcBef>
                  <a:defRPr sz="2744">
                    <a:solidFill>
                      <a:srgbClr val="FFFFFF"/>
                    </a:solidFill>
                  </a:defRPr>
                </a:pPr>
                <a:r>
                  <a:rPr dirty="0"/>
                  <a:t>Magnetically Arrested Disk (</a:t>
                </a:r>
                <a:r>
                  <a:rPr i="1" dirty="0">
                    <a:solidFill>
                      <a:schemeClr val="accent4"/>
                    </a:solidFill>
                  </a:rPr>
                  <a:t>MAD</a:t>
                </a:r>
                <a:r>
                  <a:rPr dirty="0"/>
                  <a:t>) is formed when the inflow carries strong, ordered magnetic flux near the BH</a:t>
                </a:r>
              </a:p>
              <a:p>
                <a:pPr marL="224027" indent="-224027" defTabSz="896111">
                  <a:spcBef>
                    <a:spcPts val="900"/>
                  </a:spcBef>
                  <a:defRPr sz="2744">
                    <a:solidFill>
                      <a:srgbClr val="FFFFFF"/>
                    </a:solidFill>
                  </a:defRPr>
                </a:pPr>
                <a:r>
                  <a:rPr dirty="0"/>
                  <a:t>Dimensionless magnetic flux at horizon (MAD parameter) </a:t>
                </a:r>
                <a:br>
                  <a:rPr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sz="29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sz="29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9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29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9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9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sz="29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sz="295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limUpp>
                              <m:limUppPr>
                                <m:ctrlPr>
                                  <a:rPr sz="295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UppPr>
                              <m:e>
                                <m:sSub>
                                  <m:sSubPr>
                                    <m:ctrlPr>
                                      <a:rPr sz="295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295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sz="295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e>
                              <m:lim>
                                <m:r>
                                  <a:rPr sz="295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</m:rad>
                      </m:den>
                    </m:f>
                    <m:r>
                      <a:rPr sz="29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≳40</m:t>
                    </m:r>
                  </m:oMath>
                </a14:m>
                <a:endParaRPr dirty="0"/>
              </a:p>
              <a:p>
                <a:pPr marL="224027" indent="-224027" defTabSz="896111">
                  <a:spcBef>
                    <a:spcPts val="900"/>
                  </a:spcBef>
                  <a:defRPr sz="2744">
                    <a:solidFill>
                      <a:srgbClr val="FFFFFF"/>
                    </a:solidFill>
                  </a:defRPr>
                </a:pPr>
                <a:r>
                  <a:rPr dirty="0"/>
                  <a:t>A powerful jet can be launched</a:t>
                </a:r>
              </a:p>
              <a:p>
                <a:pPr marL="224027" indent="-224027" defTabSz="896111">
                  <a:spcBef>
                    <a:spcPts val="900"/>
                  </a:spcBef>
                  <a:defRPr sz="2744">
                    <a:solidFill>
                      <a:srgbClr val="FFFFFF"/>
                    </a:solidFill>
                  </a:defRPr>
                </a:pPr>
                <a:r>
                  <a:rPr dirty="0"/>
                  <a:t>Disk carries large angular momentum</a:t>
                </a:r>
              </a:p>
            </p:txBody>
          </p:sp>
        </mc:Choice>
        <mc:Fallback xmlns="">
          <p:sp>
            <p:nvSpPr>
              <p:cNvPr id="146" name="Magnetically Arrested Disk (MAD) is formed when the inflow carries strong, ordered magnetic flux near the B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897617" y="1554895"/>
                <a:ext cx="5644130" cy="4892798"/>
              </a:xfrm>
              <a:prstGeom prst="rect">
                <a:avLst/>
              </a:prstGeom>
              <a:blipFill>
                <a:blip r:embed="rId2"/>
                <a:stretch>
                  <a:fillRect l="-2697" t="-2332" r="-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33797" y="6372368"/>
            <a:ext cx="220003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48" name="MAD.png" descr="M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" y="2037058"/>
            <a:ext cx="5644131" cy="392847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chekhovskoy+ 2011; McKinney+ 2012"/>
          <p:cNvSpPr txBox="1"/>
          <p:nvPr/>
        </p:nvSpPr>
        <p:spPr>
          <a:xfrm>
            <a:off x="417112" y="6061766"/>
            <a:ext cx="367065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Tchekhovskoy+ 2011; McKinney+ 2012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84" y="1579363"/>
            <a:ext cx="3387762" cy="228674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文字方塊 31"/>
          <p:cNvSpPr txBox="1"/>
          <p:nvPr/>
        </p:nvSpPr>
        <p:spPr>
          <a:xfrm>
            <a:off x="188651" y="3219772"/>
            <a:ext cx="3234313" cy="66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400">
                <a:solidFill>
                  <a:srgbClr val="FFFFFF"/>
                </a:solidFill>
              </a:defRPr>
            </a:pPr>
            <a:r>
              <a:t>Long Gamma Ray Bursts</a:t>
            </a:r>
          </a:p>
          <a:p>
            <a:pPr algn="r">
              <a:defRPr sz="1600">
                <a:solidFill>
                  <a:srgbClr val="FFFFFF"/>
                </a:solidFill>
              </a:defRPr>
            </a:pPr>
            <a:r>
              <a:t>(Credit: NASA / SkyWorks Digital) </a:t>
            </a:r>
          </a:p>
        </p:txBody>
      </p:sp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3"/>
          <a:srcRect t="6009" b="12112"/>
          <a:stretch>
            <a:fillRect/>
          </a:stretch>
        </p:blipFill>
        <p:spPr>
          <a:xfrm>
            <a:off x="6856445" y="1579363"/>
            <a:ext cx="2807314" cy="290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4"/>
          <a:srcRect t="7010" b="11753"/>
          <a:stretch>
            <a:fillRect/>
          </a:stretch>
        </p:blipFill>
        <p:spPr>
          <a:xfrm>
            <a:off x="3464893" y="3866101"/>
            <a:ext cx="3387762" cy="2752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655" y="4484518"/>
            <a:ext cx="3437632" cy="213370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文字方塊 24"/>
          <p:cNvSpPr txBox="1"/>
          <p:nvPr/>
        </p:nvSpPr>
        <p:spPr>
          <a:xfrm>
            <a:off x="547256" y="5934843"/>
            <a:ext cx="2846723" cy="66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400">
                <a:solidFill>
                  <a:srgbClr val="FFFFFF"/>
                </a:solidFill>
              </a:defRPr>
            </a:pPr>
            <a:r>
              <a:t>Sgr A*</a:t>
            </a:r>
          </a:p>
          <a:p>
            <a:pPr algn="r">
              <a:defRPr sz="1600">
                <a:solidFill>
                  <a:srgbClr val="FFFFFF"/>
                </a:solidFill>
              </a:defRPr>
            </a:pPr>
            <a:r>
              <a:t>(Credit: EHT) </a:t>
            </a:r>
          </a:p>
        </p:txBody>
      </p:sp>
      <p:sp>
        <p:nvSpPr>
          <p:cNvPr id="157" name="文字方塊 25"/>
          <p:cNvSpPr txBox="1"/>
          <p:nvPr/>
        </p:nvSpPr>
        <p:spPr>
          <a:xfrm>
            <a:off x="10325103" y="5013328"/>
            <a:ext cx="1686000" cy="165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Tidal Disruption Events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t>(Credit: NASA/ CXC / M. Weiss) </a:t>
            </a:r>
          </a:p>
        </p:txBody>
      </p:sp>
      <p:sp>
        <p:nvSpPr>
          <p:cNvPr id="158" name="文字方塊 27"/>
          <p:cNvSpPr txBox="1"/>
          <p:nvPr/>
        </p:nvSpPr>
        <p:spPr>
          <a:xfrm>
            <a:off x="9806904" y="3289420"/>
            <a:ext cx="1950169" cy="1037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BH High-mass X-ray Binary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t>(Credit: ESA) </a:t>
            </a:r>
          </a:p>
        </p:txBody>
      </p:sp>
      <p:sp>
        <p:nvSpPr>
          <p:cNvPr id="15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582791" y="6389003"/>
            <a:ext cx="220004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60" name="直線接點 15"/>
          <p:cNvSpPr/>
          <p:nvPr/>
        </p:nvSpPr>
        <p:spPr>
          <a:xfrm>
            <a:off x="901448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文字方塊 6"/>
          <p:cNvSpPr txBox="1"/>
          <p:nvPr/>
        </p:nvSpPr>
        <p:spPr>
          <a:xfrm>
            <a:off x="641984" y="507448"/>
            <a:ext cx="11728806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What if the accretion flow carries </a:t>
            </a:r>
            <a:r>
              <a:rPr>
                <a:solidFill>
                  <a:srgbClr val="FFFB00"/>
                </a:solidFill>
              </a:rPr>
              <a:t>low angular momentum</a:t>
            </a:r>
            <a:r>
              <a:t>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ndi &amp; Bondi-like Accretion"/>
          <p:cNvSpPr txBox="1">
            <a:spLocks noGrp="1"/>
          </p:cNvSpPr>
          <p:nvPr>
            <p:ph type="title"/>
          </p:nvPr>
        </p:nvSpPr>
        <p:spPr>
          <a:xfrm>
            <a:off x="593380" y="328402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Bondi &amp; Bondi-like Accretion</a:t>
            </a:r>
          </a:p>
        </p:txBody>
      </p:sp>
      <p:sp>
        <p:nvSpPr>
          <p:cNvPr id="164" name="Zero angular momentum: Bondi model…"/>
          <p:cNvSpPr txBox="1">
            <a:spLocks noGrp="1"/>
          </p:cNvSpPr>
          <p:nvPr>
            <p:ph type="body" sz="half" idx="1"/>
          </p:nvPr>
        </p:nvSpPr>
        <p:spPr>
          <a:xfrm>
            <a:off x="544416" y="2180613"/>
            <a:ext cx="6764644" cy="295029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Zero angular momentum: Bondi model</a:t>
            </a:r>
            <a:br/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A thick torus structure can form when gas has low angular momentum (e.g. Proga &amp; Begelman 2003; Lee &amp; Ramirez 2006; Sukova 2015)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33797" y="6372368"/>
            <a:ext cx="220003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62" y="1400999"/>
            <a:ext cx="3505767" cy="350576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Bondi 1952"/>
          <p:cNvSpPr txBox="1"/>
          <p:nvPr/>
        </p:nvSpPr>
        <p:spPr>
          <a:xfrm>
            <a:off x="8806451" y="5030037"/>
            <a:ext cx="1832588" cy="62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r>
              <a:t>Bondi 1952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ndi &amp; Bondi-like Accretion"/>
          <p:cNvSpPr txBox="1">
            <a:spLocks noGrp="1"/>
          </p:cNvSpPr>
          <p:nvPr>
            <p:ph type="title"/>
          </p:nvPr>
        </p:nvSpPr>
        <p:spPr>
          <a:xfrm>
            <a:off x="593380" y="328402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Bondi &amp; Bondi-like Accretion</a:t>
            </a:r>
          </a:p>
        </p:txBody>
      </p:sp>
      <p:sp>
        <p:nvSpPr>
          <p:cNvPr id="170" name="Zero angular momentum: Bondi model…"/>
          <p:cNvSpPr txBox="1">
            <a:spLocks noGrp="1"/>
          </p:cNvSpPr>
          <p:nvPr>
            <p:ph type="body" sz="half" idx="1"/>
          </p:nvPr>
        </p:nvSpPr>
        <p:spPr>
          <a:xfrm>
            <a:off x="544416" y="2180613"/>
            <a:ext cx="6764644" cy="295029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Zero angular momentum: Bondi model</a:t>
            </a:r>
            <a:br/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A thick torus structure can form when gas has low angular momentum (e.g. Proga &amp; Begelman 2003; Lee &amp; Ramirez 2006; Sukova 2015)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33797" y="6372368"/>
            <a:ext cx="220003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62" y="1400999"/>
            <a:ext cx="3505767" cy="350576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he effect of magnetic field, GR &amp; BH spin?"/>
          <p:cNvSpPr txBox="1"/>
          <p:nvPr/>
        </p:nvSpPr>
        <p:spPr>
          <a:xfrm>
            <a:off x="2189794" y="5124379"/>
            <a:ext cx="5168363" cy="1236326"/>
          </a:xfrm>
          <a:prstGeom prst="rect">
            <a:avLst/>
          </a:prstGeom>
          <a:solidFill>
            <a:schemeClr val="accent2"/>
          </a:solidFill>
          <a:ln w="88900">
            <a:solidFill>
              <a:srgbClr val="AD5B24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3200">
                <a:solidFill>
                  <a:srgbClr val="FFFFFF"/>
                </a:solidFill>
              </a:defRPr>
            </a:pPr>
            <a:r>
              <a:t>The effect of </a:t>
            </a:r>
            <a:r>
              <a:rPr sz="3600"/>
              <a:t>magnetic</a:t>
            </a:r>
            <a:r>
              <a:t> field, GR &amp; BH spin?</a:t>
            </a:r>
          </a:p>
        </p:txBody>
      </p:sp>
      <p:sp>
        <p:nvSpPr>
          <p:cNvPr id="174" name="Bondi 1952"/>
          <p:cNvSpPr txBox="1"/>
          <p:nvPr/>
        </p:nvSpPr>
        <p:spPr>
          <a:xfrm>
            <a:off x="8806451" y="5030037"/>
            <a:ext cx="1832588" cy="62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2800">
                <a:solidFill>
                  <a:srgbClr val="FFFFFF"/>
                </a:solidFill>
              </a:defRPr>
            </a:lvl1pPr>
          </a:lstStyle>
          <a:p>
            <a:r>
              <a:t>Bondi 1952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文字方塊 7"/>
          <p:cNvSpPr txBox="1"/>
          <p:nvPr/>
        </p:nvSpPr>
        <p:spPr>
          <a:xfrm>
            <a:off x="671059" y="1529126"/>
            <a:ext cx="10849882" cy="526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3D </a:t>
            </a:r>
            <a:r>
              <a:rPr u="sng"/>
              <a:t>g</a:t>
            </a:r>
            <a:r>
              <a:t>eneral </a:t>
            </a:r>
            <a:r>
              <a:rPr u="sng"/>
              <a:t>r</a:t>
            </a:r>
            <a:r>
              <a:t>elativistic </a:t>
            </a:r>
            <a:r>
              <a:rPr u="sng"/>
              <a:t>m</a:t>
            </a:r>
            <a:r>
              <a:t>agneto</a:t>
            </a:r>
            <a:r>
              <a:rPr u="sng"/>
              <a:t>h</a:t>
            </a:r>
            <a:r>
              <a:t>y</a:t>
            </a:r>
            <a:r>
              <a:rPr u="sng"/>
              <a:t>d</a:t>
            </a:r>
            <a:r>
              <a:t>rodynamics (GRMHD)  code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HARM </a:t>
            </a:r>
            <a:r>
              <a:rPr sz="2500"/>
              <a:t>(Gammie+ 2003, Noble+ 2006, McKinney+ 2012)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  <a:p>
            <a:pPr>
              <a:lnSpc>
                <a:spcPct val="150000"/>
              </a:lnSpc>
              <a:defRPr sz="2400">
                <a:solidFill>
                  <a:srgbClr val="FFFFFF"/>
                </a:solidFill>
              </a:defRPr>
            </a:pPr>
            <a:endParaRPr sz="2500"/>
          </a:p>
        </p:txBody>
      </p:sp>
      <p:sp>
        <p:nvSpPr>
          <p:cNvPr id="177" name="直線接點 15"/>
          <p:cNvSpPr/>
          <p:nvPr/>
        </p:nvSpPr>
        <p:spPr>
          <a:xfrm>
            <a:off x="901448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文字方塊 6"/>
          <p:cNvSpPr txBox="1"/>
          <p:nvPr/>
        </p:nvSpPr>
        <p:spPr>
          <a:xfrm>
            <a:off x="1102015" y="568652"/>
            <a:ext cx="5651120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Simulation Code: HARM</a:t>
            </a:r>
          </a:p>
        </p:txBody>
      </p:sp>
      <p:graphicFrame>
        <p:nvGraphicFramePr>
          <p:cNvPr id="179" name="表格 11"/>
          <p:cNvGraphicFramePr/>
          <p:nvPr>
            <p:extLst>
              <p:ext uri="{D42A27DB-BD31-4B8C-83A1-F6EECF244321}">
                <p14:modId xmlns:p14="http://schemas.microsoft.com/office/powerpoint/2010/main" val="3169170610"/>
              </p:ext>
            </p:extLst>
          </p:nvPr>
        </p:nvGraphicFramePr>
        <p:xfrm>
          <a:off x="2713584" y="2901396"/>
          <a:ext cx="6764830" cy="36974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76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1083"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rPr dirty="0"/>
                        <a:t>Continuity equation</a:t>
                      </a:r>
                    </a:p>
                  </a:txBody>
                  <a:tcPr marL="45708" marR="45708" marT="45708" marB="4570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9032"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rPr dirty="0"/>
                        <a:t>Conservation of Energy-Momentum</a:t>
                      </a:r>
                    </a:p>
                    <a:p>
                      <a:pPr algn="l">
                        <a:defRPr sz="2000"/>
                      </a:pPr>
                      <a:endParaRPr dirty="0"/>
                    </a:p>
                  </a:txBody>
                  <a:tcPr marL="45708" marR="45708" marT="45708" marB="4570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325"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r>
                        <a:rPr dirty="0"/>
                        <a:t>Conservation of Magnetic flux</a:t>
                      </a:r>
                    </a:p>
                  </a:txBody>
                  <a:tcPr marL="45708" marR="45708" marT="45708" marB="4570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640234" y="6368535"/>
            <a:ext cx="220004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Equation"/>
              <p:cNvSpPr txBox="1"/>
              <p:nvPr/>
            </p:nvSpPr>
            <p:spPr>
              <a:xfrm>
                <a:off x="5407903" y="3413720"/>
                <a:ext cx="1376192" cy="30037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1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903" y="3413720"/>
                <a:ext cx="1376192" cy="300370"/>
              </a:xfrm>
              <a:prstGeom prst="rect">
                <a:avLst/>
              </a:prstGeom>
              <a:blipFill>
                <a:blip r:embed="rId2"/>
                <a:stretch>
                  <a:fillRect l="-6364" r="-14545" b="-4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Equation"/>
              <p:cNvSpPr txBox="1"/>
              <p:nvPr/>
            </p:nvSpPr>
            <p:spPr>
              <a:xfrm>
                <a:off x="5058796" y="4408424"/>
                <a:ext cx="2074406" cy="3250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𝑀𝐴</m:t>
                              </m:r>
                            </m:sup>
                          </m:sSup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𝐸𝑀</m:t>
                              </m:r>
                            </m:sup>
                          </m:sSup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18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796" y="4408424"/>
                <a:ext cx="2074406" cy="325097"/>
              </a:xfrm>
              <a:prstGeom prst="rect">
                <a:avLst/>
              </a:prstGeom>
              <a:blipFill>
                <a:blip r:embed="rId3"/>
                <a:stretch>
                  <a:fillRect l="-4878" r="-15854" b="-3076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Equation"/>
              <p:cNvSpPr txBox="1"/>
              <p:nvPr/>
            </p:nvSpPr>
            <p:spPr>
              <a:xfrm>
                <a:off x="5565135" y="4911969"/>
                <a:ext cx="1061728" cy="308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1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135" y="4911969"/>
                <a:ext cx="1061728" cy="308732"/>
              </a:xfrm>
              <a:prstGeom prst="rect">
                <a:avLst/>
              </a:prstGeom>
              <a:blipFill>
                <a:blip r:embed="rId4"/>
                <a:stretch>
                  <a:fillRect l="-9524" r="-13095" b="-44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Equation"/>
              <p:cNvSpPr txBox="1"/>
              <p:nvPr/>
            </p:nvSpPr>
            <p:spPr>
              <a:xfrm>
                <a:off x="3868168" y="6016256"/>
                <a:ext cx="4455664" cy="5154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rad>
                          <m:sSup>
                            <m:sSup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d>
                        <m:dPr>
                          <m:begChr m:val="["/>
                          <m:endChr m:val="]"/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rad>
                          <m:d>
                            <m:d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18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168" y="6016256"/>
                <a:ext cx="4455664" cy="515494"/>
              </a:xfrm>
              <a:prstGeom prst="rect">
                <a:avLst/>
              </a:prstGeom>
              <a:blipFill>
                <a:blip r:embed="rId5"/>
                <a:stretch>
                  <a:fillRect l="-2273" r="-142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字方塊 7"/>
              <p:cNvSpPr txBox="1"/>
              <p:nvPr/>
            </p:nvSpPr>
            <p:spPr>
              <a:xfrm>
                <a:off x="3376384" y="1337814"/>
                <a:ext cx="8769956" cy="4920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Three simulations with zero or very small specific angular momentum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Black hole spin: 0.9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Spherically symmetric gas density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Circularization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sSub>
                      <m:sSubPr>
                        <m:ctrlP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t> (BH gravitational radius) 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Poloidal magnetic field in the gas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Arial"/>
                  <a:buChar char="•"/>
                  <a:defRPr sz="2600">
                    <a:solidFill>
                      <a:srgbClr val="FFFFFF"/>
                    </a:solidFill>
                  </a:defRPr>
                </a:pPr>
                <a:r>
                  <a:t>Simulation box: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b>
                      <m:sSubPr>
                        <m:ctrlP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186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84" y="1337814"/>
                <a:ext cx="8769956" cy="4920986"/>
              </a:xfrm>
              <a:prstGeom prst="rect">
                <a:avLst/>
              </a:prstGeom>
              <a:blipFill>
                <a:blip r:embed="rId2"/>
                <a:stretch>
                  <a:fillRect l="-1590" b="-41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直線接點 12"/>
          <p:cNvSpPr/>
          <p:nvPr/>
        </p:nvSpPr>
        <p:spPr>
          <a:xfrm>
            <a:off x="886456" y="1323557"/>
            <a:ext cx="8278798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文字方塊 6"/>
          <p:cNvSpPr txBox="1"/>
          <p:nvPr/>
        </p:nvSpPr>
        <p:spPr>
          <a:xfrm>
            <a:off x="1087022" y="568652"/>
            <a:ext cx="6120282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GRMHD Simulations Setup</a:t>
            </a:r>
          </a:p>
        </p:txBody>
      </p:sp>
      <p:pic>
        <p:nvPicPr>
          <p:cNvPr id="189" name="image12.png" descr="image12.png"/>
          <p:cNvPicPr>
            <a:picLocks noChangeAspect="1"/>
          </p:cNvPicPr>
          <p:nvPr/>
        </p:nvPicPr>
        <p:blipFill>
          <a:blip r:embed="rId3"/>
          <a:srcRect l="14134" t="7972" r="5911" b="12458"/>
          <a:stretch>
            <a:fillRect/>
          </a:stretch>
        </p:blipFill>
        <p:spPr>
          <a:xfrm>
            <a:off x="149144" y="2521848"/>
            <a:ext cx="3145730" cy="311547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598030" y="6378108"/>
            <a:ext cx="220004" cy="3330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750</Words>
  <Application>Microsoft Macintosh PowerPoint</Application>
  <PresentationFormat>Widescreen</PresentationFormat>
  <Paragraphs>171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Andale Mono</vt:lpstr>
      <vt:lpstr>Arial</vt:lpstr>
      <vt:lpstr>Calibri</vt:lpstr>
      <vt:lpstr>Calibri Light</vt:lpstr>
      <vt:lpstr>Cambria Math</vt:lpstr>
      <vt:lpstr>Gill Sans Light</vt:lpstr>
      <vt:lpstr>Helvetica</vt:lpstr>
      <vt:lpstr>Helvetica Light</vt:lpstr>
      <vt:lpstr>Office 佈景主題</vt:lpstr>
      <vt:lpstr>PowerPoint Presentation</vt:lpstr>
      <vt:lpstr>PowerPoint Presentation</vt:lpstr>
      <vt:lpstr>Relativistic Jets launched from Black Holes</vt:lpstr>
      <vt:lpstr>Magnetically Arrested Disk</vt:lpstr>
      <vt:lpstr>PowerPoint Presentation</vt:lpstr>
      <vt:lpstr>Bondi &amp; Bondi-like Accretion</vt:lpstr>
      <vt:lpstr>Bondi &amp; Bondi-like Accretion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Relativistic Jets launched from Black Holes</vt:lpstr>
      <vt:lpstr>Key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Tom Kwan</cp:lastModifiedBy>
  <cp:revision>3</cp:revision>
  <dcterms:modified xsi:type="dcterms:W3CDTF">2023-07-10T22:28:28Z</dcterms:modified>
</cp:coreProperties>
</file>